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3.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6.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notesSlides/notesSlide9.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notesSlides/notesSlide10.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13.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14.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15.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16.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4" r:id="rId3"/>
  </p:sldMasterIdLst>
  <p:notesMasterIdLst>
    <p:notesMasterId r:id="rId25"/>
  </p:notesMasterIdLst>
  <p:sldIdLst>
    <p:sldId id="3338" r:id="rId4"/>
    <p:sldId id="3292" r:id="rId5"/>
    <p:sldId id="3272" r:id="rId6"/>
    <p:sldId id="336" r:id="rId7"/>
    <p:sldId id="3339" r:id="rId8"/>
    <p:sldId id="510" r:id="rId9"/>
    <p:sldId id="3340" r:id="rId10"/>
    <p:sldId id="3341" r:id="rId11"/>
    <p:sldId id="3344" r:id="rId12"/>
    <p:sldId id="3345" r:id="rId13"/>
    <p:sldId id="3342" r:id="rId14"/>
    <p:sldId id="3346" r:id="rId15"/>
    <p:sldId id="3348" r:id="rId16"/>
    <p:sldId id="3347" r:id="rId17"/>
    <p:sldId id="258" r:id="rId18"/>
    <p:sldId id="596" r:id="rId19"/>
    <p:sldId id="406" r:id="rId20"/>
    <p:sldId id="402" r:id="rId21"/>
    <p:sldId id="512" r:id="rId22"/>
    <p:sldId id="516" r:id="rId23"/>
    <p:sldId id="330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74F36CC-7848-41D4-AB3C-4B5C37159FC7}">
          <p14:sldIdLst>
            <p14:sldId id="3338"/>
            <p14:sldId id="3292"/>
            <p14:sldId id="3272"/>
            <p14:sldId id="336"/>
            <p14:sldId id="3339"/>
            <p14:sldId id="510"/>
            <p14:sldId id="3340"/>
            <p14:sldId id="3341"/>
            <p14:sldId id="3344"/>
            <p14:sldId id="3345"/>
            <p14:sldId id="3342"/>
            <p14:sldId id="3346"/>
            <p14:sldId id="3348"/>
            <p14:sldId id="3347"/>
            <p14:sldId id="258"/>
            <p14:sldId id="596"/>
            <p14:sldId id="406"/>
            <p14:sldId id="402"/>
            <p14:sldId id="512"/>
            <p14:sldId id="516"/>
            <p14:sldId id="330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CB38"/>
    <a:srgbClr val="B4B4B4"/>
    <a:srgbClr val="E9F4D4"/>
    <a:srgbClr val="D4E9A9"/>
    <a:srgbClr val="DBF200"/>
    <a:srgbClr val="455F51"/>
    <a:srgbClr val="CCFFFF"/>
    <a:srgbClr val="009A44"/>
    <a:srgbClr val="00BC55"/>
    <a:srgbClr val="60D3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91" autoAdjust="0"/>
    <p:restoredTop sz="92835" autoAdjust="0"/>
  </p:normalViewPr>
  <p:slideViewPr>
    <p:cSldViewPr snapToGrid="0">
      <p:cViewPr varScale="1">
        <p:scale>
          <a:sx n="58" d="100"/>
          <a:sy n="58" d="100"/>
        </p:scale>
        <p:origin x="1068"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9.emf"/></Relationships>
</file>

<file path=ppt/media/image10.PNG>
</file>

<file path=ppt/media/image11.png>
</file>

<file path=ppt/media/image12.svg>
</file>

<file path=ppt/media/image13.png>
</file>

<file path=ppt/media/image130.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017B7F-E15E-4CAC-B373-F400CEAEFCCF}" type="datetimeFigureOut">
              <a:rPr lang="en-US" smtClean="0"/>
              <a:t>4/4/2023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992FD-23D7-4F1D-A5FA-4AA62C6113BE}" type="slidenum">
              <a:rPr lang="en-US" smtClean="0"/>
              <a:t>‹#›</a:t>
            </a:fld>
            <a:endParaRPr lang="en-US" dirty="0"/>
          </a:p>
        </p:txBody>
      </p:sp>
    </p:spTree>
    <p:extLst>
      <p:ext uri="{BB962C8B-B14F-4D97-AF65-F5344CB8AC3E}">
        <p14:creationId xmlns:p14="http://schemas.microsoft.com/office/powerpoint/2010/main" val="3468586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CEF79B-17B4-460B-B087-A216EFE6F67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19394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09266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48498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Tags: approach, text</a:t>
            </a:r>
          </a:p>
          <a:p>
            <a:endParaRPr lang="en-US" dirty="0"/>
          </a:p>
        </p:txBody>
      </p:sp>
      <p:sp>
        <p:nvSpPr>
          <p:cNvPr id="4" name="Slide Number Placeholder 3"/>
          <p:cNvSpPr>
            <a:spLocks noGrp="1"/>
          </p:cNvSpPr>
          <p:nvPr>
            <p:ph type="sldNum" sz="quarter" idx="10"/>
          </p:nvPr>
        </p:nvSpPr>
        <p:spPr/>
        <p:txBody>
          <a:bodyPr/>
          <a:lstStyle/>
          <a:p>
            <a:fld id="{5EDD572C-0642-445C-95EA-9BF60C5DC72B}" type="slidenum">
              <a:rPr lang="en-US" smtClean="0"/>
              <a:t>15</a:t>
            </a:fld>
            <a:endParaRPr lang="en-US" dirty="0"/>
          </a:p>
        </p:txBody>
      </p:sp>
    </p:spTree>
    <p:extLst>
      <p:ext uri="{BB962C8B-B14F-4D97-AF65-F5344CB8AC3E}">
        <p14:creationId xmlns:p14="http://schemas.microsoft.com/office/powerpoint/2010/main" val="34110053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a:t>
            </a:r>
            <a:r>
              <a:rPr kumimoji="0" lang="en-US" sz="1200" b="0" i="0" u="none" strike="noStrike" kern="1200" cap="none" spc="0" normalizeH="0" baseline="0" noProof="0" dirty="0">
                <a:ln>
                  <a:noFill/>
                </a:ln>
                <a:solidFill>
                  <a:srgbClr val="FFFFFF"/>
                </a:solidFill>
                <a:effectLst/>
                <a:uLnTx/>
                <a:uFillTx/>
                <a:latin typeface="Open Sans"/>
                <a:ea typeface="+mn-ea"/>
                <a:cs typeface="+mn-cs"/>
              </a:rPr>
              <a:t>data visualization, </a:t>
            </a:r>
            <a:r>
              <a:rPr lang="en-US" dirty="0"/>
              <a:t>landscape, infographic</a:t>
            </a:r>
          </a:p>
        </p:txBody>
      </p:sp>
      <p:sp>
        <p:nvSpPr>
          <p:cNvPr id="4" name="Slide Number Placeholder 3"/>
          <p:cNvSpPr>
            <a:spLocks noGrp="1"/>
          </p:cNvSpPr>
          <p:nvPr>
            <p:ph type="sldNum" sz="quarter" idx="10"/>
          </p:nvPr>
        </p:nvSpPr>
        <p:spPr/>
        <p:txBody>
          <a:bodyPr/>
          <a:lstStyle/>
          <a:p>
            <a:fld id="{830DD4E1-E176-49D7-9859-91157D402D02}" type="slidenum">
              <a:rPr lang="en-US" smtClean="0"/>
              <a:t>16</a:t>
            </a:fld>
            <a:endParaRPr lang="en-US" dirty="0"/>
          </a:p>
        </p:txBody>
      </p:sp>
    </p:spTree>
    <p:extLst>
      <p:ext uri="{BB962C8B-B14F-4D97-AF65-F5344CB8AC3E}">
        <p14:creationId xmlns:p14="http://schemas.microsoft.com/office/powerpoint/2010/main" val="31489090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a:t>
            </a:r>
            <a:r>
              <a:rPr lang="en-US" baseline="0" dirty="0"/>
              <a:t> text, list </a:t>
            </a:r>
            <a:endParaRPr lang="en-US" dirty="0"/>
          </a:p>
        </p:txBody>
      </p:sp>
      <p:sp>
        <p:nvSpPr>
          <p:cNvPr id="4" name="Slide Number Placeholder 3"/>
          <p:cNvSpPr>
            <a:spLocks noGrp="1"/>
          </p:cNvSpPr>
          <p:nvPr>
            <p:ph type="sldNum" sz="quarter" idx="10"/>
          </p:nvPr>
        </p:nvSpPr>
        <p:spPr/>
        <p:txBody>
          <a:bodyPr/>
          <a:lstStyle/>
          <a:p>
            <a:fld id="{5689E7E8-36E4-467C-8300-85BCF6933FBA}" type="slidenum">
              <a:rPr lang="en-US" smtClean="0"/>
              <a:t>17</a:t>
            </a:fld>
            <a:endParaRPr lang="en-US" dirty="0"/>
          </a:p>
        </p:txBody>
      </p:sp>
    </p:spTree>
    <p:extLst>
      <p:ext uri="{BB962C8B-B14F-4D97-AF65-F5344CB8AC3E}">
        <p14:creationId xmlns:p14="http://schemas.microsoft.com/office/powerpoint/2010/main" val="21462742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text, photo, arrow, image</a:t>
            </a:r>
          </a:p>
        </p:txBody>
      </p:sp>
      <p:sp>
        <p:nvSpPr>
          <p:cNvPr id="4" name="Slide Number Placeholder 3"/>
          <p:cNvSpPr>
            <a:spLocks noGrp="1"/>
          </p:cNvSpPr>
          <p:nvPr>
            <p:ph type="sldNum" sz="quarter" idx="10"/>
          </p:nvPr>
        </p:nvSpPr>
        <p:spPr/>
        <p:txBody>
          <a:bodyPr/>
          <a:lstStyle/>
          <a:p>
            <a:fld id="{5689E7E8-36E4-467C-8300-85BCF6933FBA}" type="slidenum">
              <a:rPr lang="en-US" smtClean="0"/>
              <a:t>18</a:t>
            </a:fld>
            <a:endParaRPr lang="en-US" dirty="0"/>
          </a:p>
        </p:txBody>
      </p:sp>
    </p:spTree>
    <p:extLst>
      <p:ext uri="{BB962C8B-B14F-4D97-AF65-F5344CB8AC3E}">
        <p14:creationId xmlns:p14="http://schemas.microsoft.com/office/powerpoint/2010/main" val="9695578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icons, process, linear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58560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operating model, box</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DD572C-0642-445C-95EA-9BF60C5DC72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861609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 Bureau of Land Management </a:t>
            </a:r>
          </a:p>
          <a:p>
            <a:r>
              <a:rPr lang="en-US" dirty="0"/>
              <a:t>Industry: Forest and Land Management Industry</a:t>
            </a:r>
          </a:p>
          <a:p>
            <a:r>
              <a:rPr lang="en-US" dirty="0"/>
              <a:t>Where: Roosevelt National Park</a:t>
            </a:r>
          </a:p>
          <a:p>
            <a:r>
              <a:rPr lang="en-US" dirty="0"/>
              <a:t>What: Determine which trees are Lodgepole Pine trees based on the surrounding forest characteristics</a:t>
            </a:r>
          </a:p>
          <a:p>
            <a:r>
              <a:rPr lang="en-US" dirty="0"/>
              <a:t>Why: Want to thin the forest so trees won’t have to fight for light and water, and have decided there is an abundancy of Lodgepole Pine tress and cutting them down would help with the forest as well their lumber being financially beneficial.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Other considerations: the Bureau of Land Management does not want to cut down other types of trees as it will not help with the health of the forest and the lumber is worth less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59AF6D-BA0E-4594-94DB-478664329D2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4860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sz="1800" b="0" i="0" u="none" strike="noStrike" baseline="0" dirty="0">
              <a:solidFill>
                <a:srgbClr val="000000"/>
              </a:solidFill>
              <a:latin typeface="Times New Roman" panose="02020603050405020304" pitchFamily="18" charset="0"/>
            </a:endParaRPr>
          </a:p>
          <a:p>
            <a:pPr marL="0" indent="0">
              <a:buNone/>
            </a:pPr>
            <a:r>
              <a:rPr lang="en-US" sz="1800" b="0" i="0" u="none" strike="noStrike" baseline="0" dirty="0">
                <a:solidFill>
                  <a:srgbClr val="000000"/>
                </a:solidFill>
                <a:latin typeface="Times New Roman" panose="02020603050405020304" pitchFamily="18" charset="0"/>
              </a:rPr>
              <a:t>Bigger tree with more endpoints, points coming off it </a:t>
            </a:r>
          </a:p>
          <a:p>
            <a:pPr marL="0" indent="0">
              <a:buNone/>
            </a:pPr>
            <a:r>
              <a:rPr lang="en-US" sz="1800" b="0" i="0" u="none" strike="noStrike" baseline="0" dirty="0">
                <a:solidFill>
                  <a:srgbClr val="000000"/>
                </a:solidFill>
                <a:latin typeface="Times New Roman" panose="02020603050405020304" pitchFamily="18" charset="0"/>
              </a:rPr>
              <a:t>Spell check</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0544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Switch graphic. Left side just first one</a:t>
            </a:r>
          </a:p>
          <a:p>
            <a:r>
              <a:rPr lang="en-US" dirty="0"/>
              <a:t>Entire right side have top and bottom section (problem and solution) arrow pointing</a:t>
            </a:r>
          </a:p>
          <a:p>
            <a:r>
              <a:rPr lang="en-US" dirty="0"/>
              <a:t>Mention that every data was already cleaned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7294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a:p>
            <a:endParaRPr lang="en-US" dirty="0"/>
          </a:p>
        </p:txBody>
      </p:sp>
      <p:sp>
        <p:nvSpPr>
          <p:cNvPr id="4" name="Slide Number Placeholder 3"/>
          <p:cNvSpPr>
            <a:spLocks noGrp="1"/>
          </p:cNvSpPr>
          <p:nvPr>
            <p:ph type="sldNum" sz="quarter" idx="5"/>
          </p:nvPr>
        </p:nvSpPr>
        <p:spPr/>
        <p:txBody>
          <a:bodyPr/>
          <a:lstStyle/>
          <a:p>
            <a:fld id="{35A992FD-23D7-4F1D-A5FA-4AA62C6113BE}" type="slidenum">
              <a:rPr lang="en-US" smtClean="0"/>
              <a:t>8</a:t>
            </a:fld>
            <a:endParaRPr lang="en-US" dirty="0"/>
          </a:p>
        </p:txBody>
      </p:sp>
    </p:spTree>
    <p:extLst>
      <p:ext uri="{BB962C8B-B14F-4D97-AF65-F5344CB8AC3E}">
        <p14:creationId xmlns:p14="http://schemas.microsoft.com/office/powerpoint/2010/main" val="136623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2679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63957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Visual decision tree</a:t>
            </a:r>
          </a:p>
          <a:p>
            <a:r>
              <a:rPr lang="en-US" dirty="0"/>
              <a:t>Graph of primary metric (pick one to focus on)</a:t>
            </a:r>
          </a:p>
        </p:txBody>
      </p:sp>
      <p:sp>
        <p:nvSpPr>
          <p:cNvPr id="4" name="Slide Number Placeholder 3"/>
          <p:cNvSpPr>
            <a:spLocks noGrp="1"/>
          </p:cNvSpPr>
          <p:nvPr>
            <p:ph type="sldNum" sz="quarter" idx="5"/>
          </p:nvPr>
        </p:nvSpPr>
        <p:spPr/>
        <p:txBody>
          <a:bodyPr/>
          <a:lstStyle/>
          <a:p>
            <a:fld id="{35A992FD-23D7-4F1D-A5FA-4AA62C6113BE}" type="slidenum">
              <a:rPr lang="en-US" smtClean="0"/>
              <a:t>11</a:t>
            </a:fld>
            <a:endParaRPr lang="en-US" dirty="0"/>
          </a:p>
        </p:txBody>
      </p:sp>
    </p:spTree>
    <p:extLst>
      <p:ext uri="{BB962C8B-B14F-4D97-AF65-F5344CB8AC3E}">
        <p14:creationId xmlns:p14="http://schemas.microsoft.com/office/powerpoint/2010/main" val="2343834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Model: Decision Tree Classifier</a:t>
            </a:r>
          </a:p>
          <a:p>
            <a:r>
              <a:rPr lang="en-US" dirty="0"/>
              <a:t>Classification Type: Binary Classification</a:t>
            </a:r>
          </a:p>
          <a:p>
            <a:r>
              <a:rPr lang="en-US" dirty="0"/>
              <a:t>Tools: Python packages and Github </a:t>
            </a:r>
          </a:p>
          <a:p>
            <a:r>
              <a:rPr lang="en-US" dirty="0"/>
              <a:t>Evaluation metrics: Precision, Recall, Accuracy, F1</a:t>
            </a:r>
          </a:p>
          <a:p>
            <a:r>
              <a:rPr lang="en-US" dirty="0"/>
              <a:t>Metric Prioritization: It is more important to cut down the correct type of tree while not harming other types of trees, also we do not want to cut down all the Lodgepole Pine trees so if we miss some in the categorization, it wont be as harmful as mis categorizing other types of trees. Therefor, it is more important to have more false negatives than false positives and I will be prioritizing precision over recall.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0E634F-F277-46F4-BC93-3910B600E9D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9621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4.emf"/><Relationship Id="rId5" Type="http://schemas.openxmlformats.org/officeDocument/2006/relationships/oleObject" Target="../embeddings/oleObject2.bin"/><Relationship Id="rId4"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vmlDrawing" Target="../drawings/vmlDrawing4.vml"/><Relationship Id="rId6" Type="http://schemas.openxmlformats.org/officeDocument/2006/relationships/image" Target="../media/image4.emf"/><Relationship Id="rId5" Type="http://schemas.openxmlformats.org/officeDocument/2006/relationships/oleObject" Target="../embeddings/oleObject4.bin"/><Relationship Id="rId4"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EB9EB-871B-4EA5-AE4C-14E48DC6DA2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473E053-7D88-433B-8948-3748BD2A2A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F1C703-031F-472C-A7F8-B89057C4F1AE}"/>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5514B049-E580-420E-B1DD-E59DF7B358F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E6F24DB-6428-4D47-BCDF-00183C44204B}"/>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8331013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23C6F-B6EE-47E9-91DD-DB477F11AA5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8B34BD-0932-4623-9AB8-093C4F7550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648F0C-C9FD-498A-9F8A-8CAF68A9910E}"/>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0209E81C-60E0-4123-B89E-6D0F9A7FAD3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78315AB-5C11-4BA0-B41B-CE0BB9F34DF2}"/>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1063430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4F84A7-6B6A-4853-B962-092A8B6460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B08F6-97CF-4104-9C79-4B30F67454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3F914E-E9B7-4F90-B018-94D41635F66C}"/>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E3BC4808-858E-4EA8-AE9B-625E61D4945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AE966AA-D03C-4687-890D-740D600BB7C3}"/>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0294962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consulting marketin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pic>
        <p:nvPicPr>
          <p:cNvPr id="18" name="Picture 17" descr="Logo&#10;&#10;Description automatically generated">
            <a:extLst>
              <a:ext uri="{FF2B5EF4-FFF2-40B4-BE49-F238E27FC236}">
                <a16:creationId xmlns:a16="http://schemas.microsoft.com/office/drawing/2014/main" id="{D9DED990-BD8A-0241-8009-44EC94BBE18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2714923" y="13855"/>
            <a:ext cx="6844723" cy="6490168"/>
          </a:xfrm>
          <a:prstGeom prst="rect">
            <a:avLst/>
          </a:prstGeom>
        </p:spPr>
      </p:pic>
    </p:spTree>
    <p:extLst>
      <p:ext uri="{BB962C8B-B14F-4D97-AF65-F5344CB8AC3E}">
        <p14:creationId xmlns:p14="http://schemas.microsoft.com/office/powerpoint/2010/main" val="2647374569"/>
      </p:ext>
    </p:extLst>
  </p:cSld>
  <p:clrMapOvr>
    <a:masterClrMapping/>
  </p:clrMapOvr>
  <p:transition>
    <p:fade/>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blank">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390953" cy="260647"/>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Tree>
    <p:extLst>
      <p:ext uri="{BB962C8B-B14F-4D97-AF65-F5344CB8AC3E}">
        <p14:creationId xmlns:p14="http://schemas.microsoft.com/office/powerpoint/2010/main" val="3681124298"/>
      </p:ext>
    </p:extLst>
  </p:cSld>
  <p:clrMapOvr>
    <a:masterClrMapping/>
  </p:clrMapOvr>
  <p:transition>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1285162969"/>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Divider - green 1">
    <p:bg bwMode="gray">
      <p:bgPr>
        <a:solidFill>
          <a:srgbClr val="43B02A"/>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73E56B-D0C2-FB48-BC2E-100F6C6F40A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B667CF09-9B0E-CC47-BB92-7C878843F029}"/>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Rectangle 2">
            <a:extLst>
              <a:ext uri="{FF2B5EF4-FFF2-40B4-BE49-F238E27FC236}">
                <a16:creationId xmlns:a16="http://schemas.microsoft.com/office/drawing/2014/main" id="{A1FC9381-36B0-1E4C-B871-2F5B1339F6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529356367"/>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ivider - green">
    <p:bg bwMode="gray">
      <p:bgPr>
        <a:solidFill>
          <a:srgbClr val="009A4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6" name="Rectangle 2">
            <a:extLst>
              <a:ext uri="{FF2B5EF4-FFF2-40B4-BE49-F238E27FC236}">
                <a16:creationId xmlns:a16="http://schemas.microsoft.com/office/drawing/2014/main" id="{C3C171E1-F702-574C-8BCD-67BD9573AF0F}"/>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74190546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Divider - teal">
    <p:bg bwMode="gray">
      <p:bgPr>
        <a:solidFill>
          <a:srgbClr val="00ABAB"/>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4" name="TextBox 3">
            <a:extLst>
              <a:ext uri="{FF2B5EF4-FFF2-40B4-BE49-F238E27FC236}">
                <a16:creationId xmlns:a16="http://schemas.microsoft.com/office/drawing/2014/main" id="{1C79FFD3-C392-464C-B50B-45DFA0B91D35}"/>
              </a:ext>
            </a:extLst>
          </p:cNvPr>
          <p:cNvSpPr txBox="1"/>
          <p:nvPr userDrawn="1"/>
        </p:nvSpPr>
        <p:spPr>
          <a:xfrm>
            <a:off x="9641840" y="162560"/>
            <a:ext cx="65" cy="184666"/>
          </a:xfrm>
          <a:prstGeom prst="rect">
            <a:avLst/>
          </a:prstGeom>
          <a:solidFill>
            <a:schemeClr val="accent5"/>
          </a:solidFill>
        </p:spPr>
        <p:txBody>
          <a:bodyPr vert="horz" wrap="none" lIns="0" tIns="0" rIns="0" bIns="0" rtlCol="0">
            <a:spAutoFit/>
          </a:bodyPr>
          <a:lstStyle/>
          <a:p>
            <a:pPr>
              <a:spcBef>
                <a:spcPts val="200"/>
              </a:spcBef>
              <a:buSzPct val="100000"/>
            </a:pPr>
            <a:endParaRPr lang="en-US" sz="1200" dirty="0"/>
          </a:p>
        </p:txBody>
      </p:sp>
      <p:sp>
        <p:nvSpPr>
          <p:cNvPr id="8" name="Rectangle 2">
            <a:extLst>
              <a:ext uri="{FF2B5EF4-FFF2-40B4-BE49-F238E27FC236}">
                <a16:creationId xmlns:a16="http://schemas.microsoft.com/office/drawing/2014/main" id="{BCED6D00-51E8-1740-BAC0-FB4EF8D42B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48728608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Divider - blue">
    <p:bg bwMode="gray">
      <p:bgPr>
        <a:solidFill>
          <a:srgbClr val="00A3E0"/>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8" name="Rectangle 2">
            <a:extLst>
              <a:ext uri="{FF2B5EF4-FFF2-40B4-BE49-F238E27FC236}">
                <a16:creationId xmlns:a16="http://schemas.microsoft.com/office/drawing/2014/main" id="{89C772F1-0EC8-E84F-817E-BBCFCFA65DBA}"/>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99830953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ivider - black">
    <p:bg bwMode="gray">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0A95D9-BBCA-6A4A-9B53-148371045DC0}"/>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5" name="Text Placeholder 2">
            <a:extLst>
              <a:ext uri="{FF2B5EF4-FFF2-40B4-BE49-F238E27FC236}">
                <a16:creationId xmlns:a16="http://schemas.microsoft.com/office/drawing/2014/main" id="{BD3718A7-D83C-7C43-935A-0F1BACB2133E}"/>
              </a:ext>
            </a:extLst>
          </p:cNvPr>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 name="Rectangle 1">
            <a:extLst>
              <a:ext uri="{FF2B5EF4-FFF2-40B4-BE49-F238E27FC236}">
                <a16:creationId xmlns:a16="http://schemas.microsoft.com/office/drawing/2014/main" id="{0E22EC6F-5761-CA47-97ED-C213F779AABB}"/>
              </a:ext>
            </a:extLst>
          </p:cNvPr>
          <p:cNvSpPr/>
          <p:nvPr userDrawn="1"/>
        </p:nvSpPr>
        <p:spPr bwMode="gray">
          <a:xfrm>
            <a:off x="0" y="6160168"/>
            <a:ext cx="4251158" cy="697832"/>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Rectangle 2">
            <a:extLst>
              <a:ext uri="{FF2B5EF4-FFF2-40B4-BE49-F238E27FC236}">
                <a16:creationId xmlns:a16="http://schemas.microsoft.com/office/drawing/2014/main" id="{7D54D02F-7235-2545-86B1-352B8AD44279}"/>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70421661"/>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5BC25-834A-465F-8419-B7643362BF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8A71E4-1C77-41E1-AC46-6360844F02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ECDB92-9409-4B4D-AD48-62FC172694C1}"/>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C011D6FF-A5DA-401C-AA63-1A35AB51E26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1217381-15DE-45EC-92A6-0E121284E5D7}"/>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5055388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 - consulting market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4F5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31507" b="28662"/>
          <a:stretch/>
        </p:blipFill>
        <p:spPr>
          <a:xfrm>
            <a:off x="6253263" y="857249"/>
            <a:ext cx="5938738" cy="6000751"/>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45820552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40" t="18471" r="31647"/>
          <a:stretch/>
        </p:blipFill>
        <p:spPr>
          <a:xfrm>
            <a:off x="6253263" y="0"/>
            <a:ext cx="5938738"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47758693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8151" t="14594" r="-282" b="3878"/>
          <a:stretch/>
        </p:blipFill>
        <p:spPr>
          <a:xfrm rot="10800000">
            <a:off x="6804950" y="0"/>
            <a:ext cx="5387050"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80872887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946581122"/>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Standard headlin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275263383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reative headlin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302175387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73208947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35FD2B-C9AD-40CB-9B97-9705C91FFE43}"/>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36835023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2"/>
            </p:custDataLst>
            <p:extLst>
              <p:ext uri="{D42A27DB-BD31-4B8C-83A1-F6EECF244321}">
                <p14:modId xmlns:p14="http://schemas.microsoft.com/office/powerpoint/2010/main" val="3163428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7416" name="think-cell Slide" r:id="rId5" imgW="415" imgH="416" progId="TCLayout.ActiveDocument.1">
                  <p:embed/>
                </p:oleObj>
              </mc:Choice>
              <mc:Fallback>
                <p:oleObj name="think-cell Slide" r:id="rId5"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dirty="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dirty="0"/>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bg1">
                    <a:lumMod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9132260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AACEF-E366-48FC-A098-18E7C4870237}"/>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41832" y="334964"/>
            <a:ext cx="1402720" cy="348699"/>
          </a:xfrm>
          <a:prstGeom prst="rect">
            <a:avLst/>
          </a:prstGeom>
        </p:spPr>
      </p:pic>
      <p:sp>
        <p:nvSpPr>
          <p:cNvPr id="5" name="Rectangle 4">
            <a:extLst>
              <a:ext uri="{FF2B5EF4-FFF2-40B4-BE49-F238E27FC236}">
                <a16:creationId xmlns:a16="http://schemas.microsoft.com/office/drawing/2014/main" id="{0DEF096B-E893-43B2-A07F-FB1329A5B6E6}"/>
              </a:ext>
            </a:extLst>
          </p:cNvPr>
          <p:cNvSpPr/>
          <p:nvPr userDrawn="1"/>
        </p:nvSpPr>
        <p:spPr bwMode="gray">
          <a:xfrm>
            <a:off x="11517330" y="6482993"/>
            <a:ext cx="534257" cy="30822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 name="Rectangle 3">
            <a:extLst>
              <a:ext uri="{FF2B5EF4-FFF2-40B4-BE49-F238E27FC236}">
                <a16:creationId xmlns:a16="http://schemas.microsoft.com/office/drawing/2014/main" id="{A53AC127-1A6B-E347-9184-555DB7A63C59}"/>
              </a:ext>
            </a:extLst>
          </p:cNvPr>
          <p:cNvSpPr/>
          <p:nvPr userDrawn="1"/>
        </p:nvSpPr>
        <p:spPr>
          <a:xfrm>
            <a:off x="4267200" y="4918427"/>
            <a:ext cx="7010400" cy="1421928"/>
          </a:xfrm>
          <a:prstGeom prst="rect">
            <a:avLst/>
          </a:prstGeom>
        </p:spPr>
        <p:txBody>
          <a:bodyPr wrap="square" lIns="0" rIns="0" numCol="2" spcCol="182880">
            <a:spAutoFit/>
          </a:bodyPr>
          <a:lstStyle/>
          <a:p>
            <a:pPr>
              <a:lnSpc>
                <a:spcPct val="120000"/>
              </a:lnSpc>
            </a:pPr>
            <a:r>
              <a:rPr lang="en-US" sz="700" dirty="0">
                <a:latin typeface="Open Sans" charset="0"/>
                <a:ea typeface="Open Sans" charset="0"/>
                <a:cs typeface="Open Sans" charset="0"/>
              </a:rPr>
              <a:t>This publication contains general information only, and none of the member firms of Deloitte Touche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dirty="0">
                <a:latin typeface="Open Sans" charset="0"/>
                <a:ea typeface="Open Sans" charset="0"/>
                <a:cs typeface="Open Sans" charset="0"/>
              </a:rPr>
            </a:br>
            <a:br>
              <a:rPr lang="en-US" sz="700" dirty="0">
                <a:latin typeface="Open Sans" charset="0"/>
                <a:ea typeface="Open Sans" charset="0"/>
                <a:cs typeface="Open Sans" charset="0"/>
              </a:rPr>
            </a:br>
            <a:endParaRPr lang="en-US" sz="700" dirty="0">
              <a:latin typeface="Open Sans" charset="0"/>
              <a:ea typeface="Open Sans" charset="0"/>
              <a:cs typeface="Open Sans" charset="0"/>
            </a:endParaRPr>
          </a:p>
          <a:p>
            <a:pPr>
              <a:lnSpc>
                <a:spcPct val="120000"/>
              </a:lnSpc>
            </a:pPr>
            <a:r>
              <a:rPr lang="en-US" sz="700" dirty="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dirty="0">
                <a:latin typeface="Open Sans" charset="0"/>
                <a:ea typeface="Open Sans" charset="0"/>
                <a:cs typeface="Open Sans" charset="0"/>
              </a:rPr>
            </a:br>
            <a:r>
              <a:rPr lang="en-US" sz="700" dirty="0">
                <a:latin typeface="Open Sans" charset="0"/>
                <a:ea typeface="Open Sans" charset="0"/>
                <a:cs typeface="Open Sans" charset="0"/>
              </a:rPr>
              <a:t>the rules and regulations of public accounting.</a:t>
            </a:r>
          </a:p>
          <a:p>
            <a:endParaRPr lang="en-US" sz="700" dirty="0">
              <a:latin typeface="Open Sans" charset="0"/>
              <a:ea typeface="Open Sans" charset="0"/>
              <a:cs typeface="Open Sans" charset="0"/>
              <a:sym typeface="Frutiger Next Pro Light" charset="0"/>
            </a:endParaRPr>
          </a:p>
          <a:p>
            <a:r>
              <a:rPr lang="en-US" sz="700" b="1" dirty="0">
                <a:latin typeface="Open Sans" charset="0"/>
                <a:ea typeface="Open Sans" charset="0"/>
                <a:cs typeface="Open Sans" charset="0"/>
                <a:sym typeface="Frutiger Next Pro Light" charset="0"/>
              </a:rPr>
              <a:t>Copyright ©2022 Deloitte Development LLC. </a:t>
            </a:r>
            <a:br>
              <a:rPr lang="en-US" sz="700" dirty="0">
                <a:latin typeface="Open Sans" charset="0"/>
                <a:ea typeface="Open Sans" charset="0"/>
                <a:cs typeface="Open Sans" charset="0"/>
                <a:sym typeface="Frutiger Next Pro Light" charset="0"/>
              </a:rPr>
            </a:br>
            <a:r>
              <a:rPr lang="en-US" sz="700" b="1" dirty="0">
                <a:latin typeface="Open Sans" charset="0"/>
                <a:ea typeface="Open Sans" charset="0"/>
                <a:cs typeface="Open Sans" charset="0"/>
                <a:sym typeface="Frutiger Next Pro Light" charset="0"/>
              </a:rPr>
              <a:t>All rights reserved. </a:t>
            </a:r>
            <a:r>
              <a:rPr lang="en-US" sz="700" b="1" dirty="0">
                <a:latin typeface="Open Sans" charset="0"/>
                <a:ea typeface="Open Sans" charset="0"/>
                <a:cs typeface="Open Sans" charset="0"/>
              </a:rPr>
              <a:t>Member of Deloitte Touche Tohmatsu Limited</a:t>
            </a:r>
          </a:p>
        </p:txBody>
      </p:sp>
      <p:sp>
        <p:nvSpPr>
          <p:cNvPr id="6" name="Text Placeholder 19">
            <a:extLst>
              <a:ext uri="{FF2B5EF4-FFF2-40B4-BE49-F238E27FC236}">
                <a16:creationId xmlns:a16="http://schemas.microsoft.com/office/drawing/2014/main" id="{969A91C6-01C4-DF45-A99D-FA99EA783003}"/>
              </a:ext>
            </a:extLst>
          </p:cNvPr>
          <p:cNvSpPr>
            <a:spLocks noGrp="1"/>
          </p:cNvSpPr>
          <p:nvPr>
            <p:ph type="body" sz="quarter" idx="10" hasCustomPrompt="1"/>
          </p:nvPr>
        </p:nvSpPr>
        <p:spPr>
          <a:xfrm>
            <a:off x="4267200" y="2489200"/>
            <a:ext cx="4040187" cy="947738"/>
          </a:xfrm>
          <a:prstGeom prst="rect">
            <a:avLst/>
          </a:prstGeom>
        </p:spPr>
        <p:txBody>
          <a:bodyPr/>
          <a:lstStyle>
            <a:lvl1pPr marL="0" indent="0">
              <a:buNone/>
              <a:defRPr sz="28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Edit Master text style</a:t>
            </a:r>
          </a:p>
        </p:txBody>
      </p:sp>
      <p:sp>
        <p:nvSpPr>
          <p:cNvPr id="7" name="Text Placeholder 21">
            <a:extLst>
              <a:ext uri="{FF2B5EF4-FFF2-40B4-BE49-F238E27FC236}">
                <a16:creationId xmlns:a16="http://schemas.microsoft.com/office/drawing/2014/main" id="{B0D81BEA-D10E-D240-BD9D-6E7B8AB2F6F0}"/>
              </a:ext>
            </a:extLst>
          </p:cNvPr>
          <p:cNvSpPr>
            <a:spLocks noGrp="1"/>
          </p:cNvSpPr>
          <p:nvPr>
            <p:ph type="body" sz="quarter" idx="11" hasCustomPrompt="1"/>
          </p:nvPr>
        </p:nvSpPr>
        <p:spPr>
          <a:xfrm>
            <a:off x="4267200" y="3436938"/>
            <a:ext cx="4040187" cy="1003300"/>
          </a:xfrm>
          <a:prstGeom prst="rect">
            <a:avLst/>
          </a:prstGeom>
        </p:spPr>
        <p:txBody>
          <a:bodyPr/>
          <a:lstStyle>
            <a:lvl1pPr marL="0" indent="0">
              <a:buNone/>
              <a:defRPr sz="1800" b="0" i="0">
                <a:latin typeface="Open Sans Light" panose="020B0306030504020204" pitchFamily="34" charset="0"/>
                <a:ea typeface="Open Sans Light" panose="020B0306030504020204" pitchFamily="34" charset="0"/>
                <a:cs typeface="Open Sans Light" panose="020B0306030504020204" pitchFamily="34" charset="0"/>
              </a:defRPr>
            </a:lvl1pPr>
            <a:lvl2pPr marL="0" indent="0">
              <a:buNone/>
              <a:defRPr b="0" i="0">
                <a:latin typeface="Open Sans Light" panose="020B0306030504020204" pitchFamily="34" charset="0"/>
                <a:ea typeface="Open Sans Light" panose="020B0306030504020204" pitchFamily="34" charset="0"/>
                <a:cs typeface="Open Sans Light" panose="020B0306030504020204" pitchFamily="34" charset="0"/>
              </a:defRPr>
            </a:lvl2pPr>
          </a:lstStyle>
          <a:p>
            <a:pPr lvl="0"/>
            <a:r>
              <a:rPr lang="en-US"/>
              <a:t>Edit Master text styles</a:t>
            </a:r>
          </a:p>
          <a:p>
            <a:pPr lvl="1"/>
            <a:r>
              <a:rPr lang="en-US"/>
              <a:t>Second level</a:t>
            </a:r>
          </a:p>
        </p:txBody>
      </p:sp>
    </p:spTree>
    <p:extLst>
      <p:ext uri="{BB962C8B-B14F-4D97-AF65-F5344CB8AC3E}">
        <p14:creationId xmlns:p14="http://schemas.microsoft.com/office/powerpoint/2010/main" val="147359804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B6DFD-5F51-45D9-A3A5-575C05D240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80A654C-D043-4AA1-ACAC-6949BC35D1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39D690-D2BB-472A-9A96-0E3760B3F28D}"/>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A08922C1-0761-41B8-9FDC-205E886C2CE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726F93D-1168-46FE-93FF-8DF981B16355}"/>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42570415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dirty="0">
                <a:solidFill>
                  <a:schemeClr val="bg1"/>
                </a:solidFill>
              </a:rPr>
              <a:t>Do not use this</a:t>
            </a:r>
            <a:r>
              <a:rPr lang="en-US" sz="11500" b="1" baseline="0" dirty="0">
                <a:solidFill>
                  <a:schemeClr val="bg1"/>
                </a:solidFill>
              </a:rPr>
              <a:t> layout</a:t>
            </a:r>
          </a:p>
          <a:p>
            <a:pPr algn="ctr"/>
            <a:endParaRPr lang="en-US" sz="3200" b="1" baseline="0" dirty="0"/>
          </a:p>
          <a:p>
            <a:pPr algn="ctr"/>
            <a:r>
              <a:rPr lang="en-US" sz="3200" b="0" baseline="0" dirty="0"/>
              <a:t>Delete any master slides that occur after this layout</a:t>
            </a:r>
            <a:endParaRPr lang="en-US" sz="3200" b="0" dirty="0"/>
          </a:p>
        </p:txBody>
      </p:sp>
    </p:spTree>
    <p:extLst>
      <p:ext uri="{BB962C8B-B14F-4D97-AF65-F5344CB8AC3E}">
        <p14:creationId xmlns:p14="http://schemas.microsoft.com/office/powerpoint/2010/main" val="2555711443"/>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42262105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1" i="0" spc="-75" dirty="0">
                <a:latin typeface="Open Sans" panose="020B0606030504020204" pitchFamily="34" charset="0"/>
                <a:ea typeface="Open Sans" panose="020B0606030504020204" pitchFamily="34" charset="0"/>
                <a:cs typeface="Open Sans" panose="020B0606030504020204" pitchFamily="34" charset="0"/>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71049670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1187937873"/>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consulting marketin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pic>
        <p:nvPicPr>
          <p:cNvPr id="18" name="Picture 17" descr="Logo&#10;&#10;Description automatically generated">
            <a:extLst>
              <a:ext uri="{FF2B5EF4-FFF2-40B4-BE49-F238E27FC236}">
                <a16:creationId xmlns:a16="http://schemas.microsoft.com/office/drawing/2014/main" id="{D9DED990-BD8A-0241-8009-44EC94BBE18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2714923" y="13855"/>
            <a:ext cx="6844723" cy="6490168"/>
          </a:xfrm>
          <a:prstGeom prst="rect">
            <a:avLst/>
          </a:prstGeom>
        </p:spPr>
      </p:pic>
    </p:spTree>
    <p:extLst>
      <p:ext uri="{BB962C8B-B14F-4D97-AF65-F5344CB8AC3E}">
        <p14:creationId xmlns:p14="http://schemas.microsoft.com/office/powerpoint/2010/main" val="2705174487"/>
      </p:ext>
    </p:extLst>
  </p:cSld>
  <p:clrMapOvr>
    <a:masterClrMapping/>
  </p:clrMapOvr>
  <p:transition>
    <p:fade/>
  </p:transition>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 blank">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390953" cy="260647"/>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Tree>
    <p:extLst>
      <p:ext uri="{BB962C8B-B14F-4D97-AF65-F5344CB8AC3E}">
        <p14:creationId xmlns:p14="http://schemas.microsoft.com/office/powerpoint/2010/main" val="800596839"/>
      </p:ext>
    </p:extLst>
  </p:cSld>
  <p:clrMapOvr>
    <a:masterClrMapping/>
  </p:clrMapOvr>
  <p:transition>
    <p:fade/>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4002691268"/>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Divider - green 1">
    <p:bg bwMode="gray">
      <p:bgPr>
        <a:solidFill>
          <a:srgbClr val="43B02A"/>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73E56B-D0C2-FB48-BC2E-100F6C6F40A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B667CF09-9B0E-CC47-BB92-7C878843F029}"/>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Rectangle 2">
            <a:extLst>
              <a:ext uri="{FF2B5EF4-FFF2-40B4-BE49-F238E27FC236}">
                <a16:creationId xmlns:a16="http://schemas.microsoft.com/office/drawing/2014/main" id="{A1FC9381-36B0-1E4C-B871-2F5B1339F648}"/>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95846935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Divider - green">
    <p:bg bwMode="gray">
      <p:bgPr>
        <a:solidFill>
          <a:srgbClr val="009A4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6" name="Rectangle 2">
            <a:extLst>
              <a:ext uri="{FF2B5EF4-FFF2-40B4-BE49-F238E27FC236}">
                <a16:creationId xmlns:a16="http://schemas.microsoft.com/office/drawing/2014/main" id="{C3C171E1-F702-574C-8BCD-67BD9573AF0F}"/>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90539394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ivider - teal">
    <p:bg bwMode="gray">
      <p:bgPr>
        <a:solidFill>
          <a:srgbClr val="00ABAB"/>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4" name="TextBox 3">
            <a:extLst>
              <a:ext uri="{FF2B5EF4-FFF2-40B4-BE49-F238E27FC236}">
                <a16:creationId xmlns:a16="http://schemas.microsoft.com/office/drawing/2014/main" id="{1C79FFD3-C392-464C-B50B-45DFA0B91D35}"/>
              </a:ext>
            </a:extLst>
          </p:cNvPr>
          <p:cNvSpPr txBox="1"/>
          <p:nvPr userDrawn="1"/>
        </p:nvSpPr>
        <p:spPr>
          <a:xfrm>
            <a:off x="9641840" y="162560"/>
            <a:ext cx="65" cy="184666"/>
          </a:xfrm>
          <a:prstGeom prst="rect">
            <a:avLst/>
          </a:prstGeom>
          <a:solidFill>
            <a:schemeClr val="accent5"/>
          </a:solidFill>
        </p:spPr>
        <p:txBody>
          <a:bodyPr vert="horz" wrap="none" lIns="0" tIns="0" rIns="0" bIns="0" rtlCol="0">
            <a:spAutoFit/>
          </a:bodyPr>
          <a:lstStyle/>
          <a:p>
            <a:pPr>
              <a:spcBef>
                <a:spcPts val="200"/>
              </a:spcBef>
              <a:buSzPct val="100000"/>
            </a:pPr>
            <a:endParaRPr lang="en-US" sz="1200" dirty="0"/>
          </a:p>
        </p:txBody>
      </p:sp>
      <p:sp>
        <p:nvSpPr>
          <p:cNvPr id="8" name="Rectangle 2">
            <a:extLst>
              <a:ext uri="{FF2B5EF4-FFF2-40B4-BE49-F238E27FC236}">
                <a16:creationId xmlns:a16="http://schemas.microsoft.com/office/drawing/2014/main" id="{BCED6D00-51E8-1740-BAC0-FB4EF8D42B48}"/>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81111816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236C-729E-439A-94F6-034EE79155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8D2B53-11C3-42CA-A033-A4BD27496CD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2E57DC-7924-43FC-AA56-D1F7173DC23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40918F-F554-410B-B0A9-69F38EF764E0}"/>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6" name="Footer Placeholder 5">
            <a:extLst>
              <a:ext uri="{FF2B5EF4-FFF2-40B4-BE49-F238E27FC236}">
                <a16:creationId xmlns:a16="http://schemas.microsoft.com/office/drawing/2014/main" id="{26E11258-B33E-4C9B-9416-D64E25A5CB2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EE6524F-C693-430E-8689-ADC06616588A}"/>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20667792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userDrawn="1">
  <p:cSld name="Divider - blue">
    <p:bg bwMode="gray">
      <p:bgPr>
        <a:solidFill>
          <a:srgbClr val="00A3E0"/>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8" name="Rectangle 2">
            <a:extLst>
              <a:ext uri="{FF2B5EF4-FFF2-40B4-BE49-F238E27FC236}">
                <a16:creationId xmlns:a16="http://schemas.microsoft.com/office/drawing/2014/main" id="{89C772F1-0EC8-E84F-817E-BBCFCFA65DBA}"/>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54913270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Divider - black">
    <p:bg bwMode="gray">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0A95D9-BBCA-6A4A-9B53-148371045DC0}"/>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5" name="Text Placeholder 2">
            <a:extLst>
              <a:ext uri="{FF2B5EF4-FFF2-40B4-BE49-F238E27FC236}">
                <a16:creationId xmlns:a16="http://schemas.microsoft.com/office/drawing/2014/main" id="{BD3718A7-D83C-7C43-935A-0F1BACB2133E}"/>
              </a:ext>
            </a:extLst>
          </p:cNvPr>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 name="Rectangle 1">
            <a:extLst>
              <a:ext uri="{FF2B5EF4-FFF2-40B4-BE49-F238E27FC236}">
                <a16:creationId xmlns:a16="http://schemas.microsoft.com/office/drawing/2014/main" id="{0E22EC6F-5761-CA47-97ED-C213F779AABB}"/>
              </a:ext>
            </a:extLst>
          </p:cNvPr>
          <p:cNvSpPr/>
          <p:nvPr userDrawn="1"/>
        </p:nvSpPr>
        <p:spPr bwMode="gray">
          <a:xfrm>
            <a:off x="0" y="6160168"/>
            <a:ext cx="4251158" cy="697832"/>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Rectangle 2">
            <a:extLst>
              <a:ext uri="{FF2B5EF4-FFF2-40B4-BE49-F238E27FC236}">
                <a16:creationId xmlns:a16="http://schemas.microsoft.com/office/drawing/2014/main" id="{7D54D02F-7235-2545-86B1-352B8AD44279}"/>
              </a:ext>
            </a:extLst>
          </p:cNvPr>
          <p:cNvSpPr>
            <a:spLocks/>
          </p:cNvSpPr>
          <p:nvPr userDrawn="1"/>
        </p:nvSpPr>
        <p:spPr bwMode="auto">
          <a:xfrm>
            <a:off x="501648" y="6444147"/>
            <a:ext cx="3225242"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65910527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ivider - consulting market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4F5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31507" b="28662"/>
          <a:stretch/>
        </p:blipFill>
        <p:spPr>
          <a:xfrm>
            <a:off x="6253263" y="857249"/>
            <a:ext cx="5938738" cy="6000751"/>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129452109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40" t="18471" r="31647"/>
          <a:stretch/>
        </p:blipFill>
        <p:spPr>
          <a:xfrm>
            <a:off x="6253263" y="0"/>
            <a:ext cx="5938738"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1532774804"/>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8151" t="14594" r="-282" b="3878"/>
          <a:stretch/>
        </p:blipFill>
        <p:spPr>
          <a:xfrm rot="10800000">
            <a:off x="6804950" y="0"/>
            <a:ext cx="5387050"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3611547941"/>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7446006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Standard headlin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82124029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reative headlin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3395035891"/>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817231460"/>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35FD2B-C9AD-40CB-9B97-9705C91FFE43}"/>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293924737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20FBD-300D-4BD8-AE8E-C7D880AB08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6D9B801-EAC3-4119-BB06-55F95F0529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5247EF-3EDC-4584-9B4D-1D30EBCF25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2BCD72-1903-4823-B3CF-D17129F49F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1FFBB5-4E77-4FB9-920D-408F5B95C80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5317FB-5AE0-48B1-A9BF-CB04705656EA}"/>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8" name="Footer Placeholder 7">
            <a:extLst>
              <a:ext uri="{FF2B5EF4-FFF2-40B4-BE49-F238E27FC236}">
                <a16:creationId xmlns:a16="http://schemas.microsoft.com/office/drawing/2014/main" id="{0BDD2255-EEF7-46C8-BA13-81D999BE7D2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1C0AA40-1F63-4692-AA10-323B57E7578C}"/>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353777211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Creative headline-3">
    <p:spTree>
      <p:nvGrpSpPr>
        <p:cNvPr id="1" name=""/>
        <p:cNvGrpSpPr/>
        <p:nvPr/>
      </p:nvGrpSpPr>
      <p:grpSpPr>
        <a:xfrm>
          <a:off x="0" y="0"/>
          <a:ext cx="0" cy="0"/>
          <a:chOff x="0" y="0"/>
          <a:chExt cx="0" cy="0"/>
        </a:xfrm>
      </p:grpSpPr>
      <p:sp>
        <p:nvSpPr>
          <p:cNvPr id="2" name="Title 1"/>
          <p:cNvSpPr>
            <a:spLocks noGrp="1"/>
          </p:cNvSpPr>
          <p:nvPr>
            <p:ph type="title"/>
          </p:nvPr>
        </p:nvSpPr>
        <p:spPr>
          <a:xfrm>
            <a:off x="530978" y="548298"/>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530978" y="2392822"/>
            <a:ext cx="3355975" cy="1169988"/>
          </a:xfrm>
        </p:spPr>
        <p:txBody>
          <a:bodyPr/>
          <a:lstStyle>
            <a:lvl1pPr marL="0" indent="0">
              <a:lnSpc>
                <a:spcPct val="130000"/>
              </a:lnSpc>
              <a:buNone/>
              <a:defRPr sz="1200" baseline="0"/>
            </a:lvl1pPr>
          </a:lstStyle>
          <a:p>
            <a:pPr lvl="0"/>
            <a:r>
              <a:rPr lang="en-US"/>
              <a:t>Click to edit Master text styles</a:t>
            </a:r>
          </a:p>
        </p:txBody>
      </p:sp>
    </p:spTree>
    <p:extLst>
      <p:ext uri="{BB962C8B-B14F-4D97-AF65-F5344CB8AC3E}">
        <p14:creationId xmlns:p14="http://schemas.microsoft.com/office/powerpoint/2010/main" val="354738345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2"/>
            </p:custDataLst>
            <p:extLst>
              <p:ext uri="{D42A27DB-BD31-4B8C-83A1-F6EECF244321}">
                <p14:modId xmlns:p14="http://schemas.microsoft.com/office/powerpoint/2010/main" val="3163428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7654" name="think-cell Slide" r:id="rId5" imgW="415" imgH="416" progId="TCLayout.ActiveDocument.1">
                  <p:embed/>
                </p:oleObj>
              </mc:Choice>
              <mc:Fallback>
                <p:oleObj name="think-cell Slide" r:id="rId5"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dirty="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dirty="0"/>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bg1">
                    <a:lumMod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61755067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AACEF-E366-48FC-A098-18E7C4870237}"/>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41832" y="334964"/>
            <a:ext cx="1402720" cy="348699"/>
          </a:xfrm>
          <a:prstGeom prst="rect">
            <a:avLst/>
          </a:prstGeom>
        </p:spPr>
      </p:pic>
      <p:sp>
        <p:nvSpPr>
          <p:cNvPr id="5" name="Rectangle 4">
            <a:extLst>
              <a:ext uri="{FF2B5EF4-FFF2-40B4-BE49-F238E27FC236}">
                <a16:creationId xmlns:a16="http://schemas.microsoft.com/office/drawing/2014/main" id="{0DEF096B-E893-43B2-A07F-FB1329A5B6E6}"/>
              </a:ext>
            </a:extLst>
          </p:cNvPr>
          <p:cNvSpPr/>
          <p:nvPr userDrawn="1"/>
        </p:nvSpPr>
        <p:spPr bwMode="gray">
          <a:xfrm>
            <a:off x="11517330" y="6482993"/>
            <a:ext cx="534257" cy="30822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 name="Rectangle 3">
            <a:extLst>
              <a:ext uri="{FF2B5EF4-FFF2-40B4-BE49-F238E27FC236}">
                <a16:creationId xmlns:a16="http://schemas.microsoft.com/office/drawing/2014/main" id="{A53AC127-1A6B-E347-9184-555DB7A63C59}"/>
              </a:ext>
            </a:extLst>
          </p:cNvPr>
          <p:cNvSpPr/>
          <p:nvPr userDrawn="1"/>
        </p:nvSpPr>
        <p:spPr>
          <a:xfrm>
            <a:off x="4267200" y="4918427"/>
            <a:ext cx="7010400" cy="1421928"/>
          </a:xfrm>
          <a:prstGeom prst="rect">
            <a:avLst/>
          </a:prstGeom>
        </p:spPr>
        <p:txBody>
          <a:bodyPr wrap="square" lIns="0" rIns="0" numCol="2" spcCol="182880">
            <a:spAutoFit/>
          </a:bodyPr>
          <a:lstStyle/>
          <a:p>
            <a:pPr>
              <a:lnSpc>
                <a:spcPct val="120000"/>
              </a:lnSpc>
            </a:pPr>
            <a:r>
              <a:rPr lang="en-US" sz="700" dirty="0">
                <a:latin typeface="Open Sans" charset="0"/>
                <a:ea typeface="Open Sans" charset="0"/>
                <a:cs typeface="Open Sans" charset="0"/>
              </a:rPr>
              <a:t>This publication contains general information only, and none of the member firms of Deloitte Touche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dirty="0">
                <a:latin typeface="Open Sans" charset="0"/>
                <a:ea typeface="Open Sans" charset="0"/>
                <a:cs typeface="Open Sans" charset="0"/>
              </a:rPr>
            </a:br>
            <a:br>
              <a:rPr lang="en-US" sz="700" dirty="0">
                <a:latin typeface="Open Sans" charset="0"/>
                <a:ea typeface="Open Sans" charset="0"/>
                <a:cs typeface="Open Sans" charset="0"/>
              </a:rPr>
            </a:br>
            <a:endParaRPr lang="en-US" sz="700" dirty="0">
              <a:latin typeface="Open Sans" charset="0"/>
              <a:ea typeface="Open Sans" charset="0"/>
              <a:cs typeface="Open Sans" charset="0"/>
            </a:endParaRPr>
          </a:p>
          <a:p>
            <a:pPr>
              <a:lnSpc>
                <a:spcPct val="120000"/>
              </a:lnSpc>
            </a:pPr>
            <a:r>
              <a:rPr lang="en-US" sz="700" dirty="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dirty="0">
                <a:latin typeface="Open Sans" charset="0"/>
                <a:ea typeface="Open Sans" charset="0"/>
                <a:cs typeface="Open Sans" charset="0"/>
              </a:rPr>
            </a:br>
            <a:r>
              <a:rPr lang="en-US" sz="700" dirty="0">
                <a:latin typeface="Open Sans" charset="0"/>
                <a:ea typeface="Open Sans" charset="0"/>
                <a:cs typeface="Open Sans" charset="0"/>
              </a:rPr>
              <a:t>the rules and regulations of public accounting.</a:t>
            </a:r>
          </a:p>
          <a:p>
            <a:endParaRPr lang="en-US" sz="700" dirty="0">
              <a:latin typeface="Open Sans" charset="0"/>
              <a:ea typeface="Open Sans" charset="0"/>
              <a:cs typeface="Open Sans" charset="0"/>
              <a:sym typeface="Frutiger Next Pro Light" charset="0"/>
            </a:endParaRPr>
          </a:p>
          <a:p>
            <a:r>
              <a:rPr lang="en-US" sz="700" b="1" dirty="0">
                <a:latin typeface="Open Sans" charset="0"/>
                <a:ea typeface="Open Sans" charset="0"/>
                <a:cs typeface="Open Sans" charset="0"/>
                <a:sym typeface="Frutiger Next Pro Light" charset="0"/>
              </a:rPr>
              <a:t>Copyright ©2022 Deloitte Development LLC. </a:t>
            </a:r>
            <a:br>
              <a:rPr lang="en-US" sz="700" dirty="0">
                <a:latin typeface="Open Sans" charset="0"/>
                <a:ea typeface="Open Sans" charset="0"/>
                <a:cs typeface="Open Sans" charset="0"/>
                <a:sym typeface="Frutiger Next Pro Light" charset="0"/>
              </a:rPr>
            </a:br>
            <a:r>
              <a:rPr lang="en-US" sz="700" b="1" dirty="0">
                <a:latin typeface="Open Sans" charset="0"/>
                <a:ea typeface="Open Sans" charset="0"/>
                <a:cs typeface="Open Sans" charset="0"/>
                <a:sym typeface="Frutiger Next Pro Light" charset="0"/>
              </a:rPr>
              <a:t>All rights reserved. </a:t>
            </a:r>
            <a:r>
              <a:rPr lang="en-US" sz="700" b="1" dirty="0">
                <a:latin typeface="Open Sans" charset="0"/>
                <a:ea typeface="Open Sans" charset="0"/>
                <a:cs typeface="Open Sans" charset="0"/>
              </a:rPr>
              <a:t>Member of Deloitte Touche Tohmatsu Limited</a:t>
            </a:r>
          </a:p>
        </p:txBody>
      </p:sp>
      <p:sp>
        <p:nvSpPr>
          <p:cNvPr id="6" name="Text Placeholder 19">
            <a:extLst>
              <a:ext uri="{FF2B5EF4-FFF2-40B4-BE49-F238E27FC236}">
                <a16:creationId xmlns:a16="http://schemas.microsoft.com/office/drawing/2014/main" id="{969A91C6-01C4-DF45-A99D-FA99EA783003}"/>
              </a:ext>
            </a:extLst>
          </p:cNvPr>
          <p:cNvSpPr>
            <a:spLocks noGrp="1"/>
          </p:cNvSpPr>
          <p:nvPr>
            <p:ph type="body" sz="quarter" idx="10" hasCustomPrompt="1"/>
          </p:nvPr>
        </p:nvSpPr>
        <p:spPr>
          <a:xfrm>
            <a:off x="4267200" y="2489200"/>
            <a:ext cx="4040187" cy="947738"/>
          </a:xfrm>
          <a:prstGeom prst="rect">
            <a:avLst/>
          </a:prstGeom>
        </p:spPr>
        <p:txBody>
          <a:bodyPr/>
          <a:lstStyle>
            <a:lvl1pPr marL="0" indent="0">
              <a:buNone/>
              <a:defRPr sz="28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Edit Master text style</a:t>
            </a:r>
          </a:p>
        </p:txBody>
      </p:sp>
      <p:sp>
        <p:nvSpPr>
          <p:cNvPr id="7" name="Text Placeholder 21">
            <a:extLst>
              <a:ext uri="{FF2B5EF4-FFF2-40B4-BE49-F238E27FC236}">
                <a16:creationId xmlns:a16="http://schemas.microsoft.com/office/drawing/2014/main" id="{B0D81BEA-D10E-D240-BD9D-6E7B8AB2F6F0}"/>
              </a:ext>
            </a:extLst>
          </p:cNvPr>
          <p:cNvSpPr>
            <a:spLocks noGrp="1"/>
          </p:cNvSpPr>
          <p:nvPr>
            <p:ph type="body" sz="quarter" idx="11" hasCustomPrompt="1"/>
          </p:nvPr>
        </p:nvSpPr>
        <p:spPr>
          <a:xfrm>
            <a:off x="4267200" y="3436938"/>
            <a:ext cx="4040187" cy="1003300"/>
          </a:xfrm>
          <a:prstGeom prst="rect">
            <a:avLst/>
          </a:prstGeom>
        </p:spPr>
        <p:txBody>
          <a:bodyPr/>
          <a:lstStyle>
            <a:lvl1pPr marL="0" indent="0">
              <a:buNone/>
              <a:defRPr sz="1800" b="0" i="0">
                <a:latin typeface="Open Sans Light" panose="020B0306030504020204" pitchFamily="34" charset="0"/>
                <a:ea typeface="Open Sans Light" panose="020B0306030504020204" pitchFamily="34" charset="0"/>
                <a:cs typeface="Open Sans Light" panose="020B0306030504020204" pitchFamily="34" charset="0"/>
              </a:defRPr>
            </a:lvl1pPr>
            <a:lvl2pPr marL="0" indent="0">
              <a:buNone/>
              <a:defRPr b="0" i="0">
                <a:latin typeface="Open Sans Light" panose="020B0306030504020204" pitchFamily="34" charset="0"/>
                <a:ea typeface="Open Sans Light" panose="020B0306030504020204" pitchFamily="34" charset="0"/>
                <a:cs typeface="Open Sans Light" panose="020B0306030504020204" pitchFamily="34" charset="0"/>
              </a:defRPr>
            </a:lvl2pPr>
          </a:lstStyle>
          <a:p>
            <a:pPr lvl="0"/>
            <a:r>
              <a:rPr lang="en-US"/>
              <a:t>Edit Master text styles</a:t>
            </a:r>
          </a:p>
          <a:p>
            <a:pPr lvl="1"/>
            <a:r>
              <a:rPr lang="en-US"/>
              <a:t>Second level</a:t>
            </a:r>
          </a:p>
        </p:txBody>
      </p:sp>
    </p:spTree>
    <p:extLst>
      <p:ext uri="{BB962C8B-B14F-4D97-AF65-F5344CB8AC3E}">
        <p14:creationId xmlns:p14="http://schemas.microsoft.com/office/powerpoint/2010/main" val="4106078531"/>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dirty="0">
                <a:solidFill>
                  <a:schemeClr val="bg1"/>
                </a:solidFill>
              </a:rPr>
              <a:t>Do not use this</a:t>
            </a:r>
            <a:r>
              <a:rPr lang="en-US" sz="11500" b="1" baseline="0" dirty="0">
                <a:solidFill>
                  <a:schemeClr val="bg1"/>
                </a:solidFill>
              </a:rPr>
              <a:t> layout</a:t>
            </a:r>
          </a:p>
          <a:p>
            <a:pPr algn="ctr"/>
            <a:endParaRPr lang="en-US" sz="3200" b="1" baseline="0" dirty="0"/>
          </a:p>
          <a:p>
            <a:pPr algn="ctr"/>
            <a:r>
              <a:rPr lang="en-US" sz="3200" b="0" baseline="0" dirty="0"/>
              <a:t>Delete any master slides that occur after this layout</a:t>
            </a:r>
            <a:endParaRPr lang="en-US" sz="3200" b="0" dirty="0"/>
          </a:p>
        </p:txBody>
      </p:sp>
    </p:spTree>
    <p:extLst>
      <p:ext uri="{BB962C8B-B14F-4D97-AF65-F5344CB8AC3E}">
        <p14:creationId xmlns:p14="http://schemas.microsoft.com/office/powerpoint/2010/main" val="3638855460"/>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34252012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1" i="0" spc="-75" dirty="0">
                <a:latin typeface="Open Sans" panose="020B0606030504020204" pitchFamily="34" charset="0"/>
                <a:ea typeface="Open Sans" panose="020B0606030504020204" pitchFamily="34" charset="0"/>
                <a:cs typeface="Open Sans" panose="020B0606030504020204" pitchFamily="34" charset="0"/>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134068516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375469670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9C5A7-3DBB-45CA-9687-5CED87A02D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BB9FF98-B375-4A77-B43C-C5FB19CB42EC}"/>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4" name="Footer Placeholder 3">
            <a:extLst>
              <a:ext uri="{FF2B5EF4-FFF2-40B4-BE49-F238E27FC236}">
                <a16:creationId xmlns:a16="http://schemas.microsoft.com/office/drawing/2014/main" id="{776EDA5F-0059-48BF-B499-A17D1B53A6E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3D4D6CF-7E11-429B-81A9-9B60E2BF81BD}"/>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874060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343F69-EB67-405C-9996-138E48F090E8}"/>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3" name="Footer Placeholder 2">
            <a:extLst>
              <a:ext uri="{FF2B5EF4-FFF2-40B4-BE49-F238E27FC236}">
                <a16:creationId xmlns:a16="http://schemas.microsoft.com/office/drawing/2014/main" id="{A4676425-A3EA-498B-8882-7B56A6E0563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FB0B7DF-7D25-42CC-A32F-CCE67927CE86}"/>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2638935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508DA-5B64-4FDD-A047-5112023E55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23B3B5-ADFC-4847-AB8A-F6690BE6C6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D7A2D5-B66C-4FBA-9259-90AE10E347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E7F96A-7425-4FE7-9A82-1AAD243E7816}"/>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6" name="Footer Placeholder 5">
            <a:extLst>
              <a:ext uri="{FF2B5EF4-FFF2-40B4-BE49-F238E27FC236}">
                <a16:creationId xmlns:a16="http://schemas.microsoft.com/office/drawing/2014/main" id="{F37D0E86-1661-4F70-AFDF-2862C3F441E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0211641-0E74-4DDD-B599-7DA9EEA6956E}"/>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715855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88D51-1849-49CC-87C5-4C82F1EF3C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78896C-E22B-4364-9262-6BCB3B363E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B5F3436-A265-4419-9610-C230E7BA22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2CE626-279E-4303-A8C8-EE59D58C7EE1}"/>
              </a:ext>
            </a:extLst>
          </p:cNvPr>
          <p:cNvSpPr>
            <a:spLocks noGrp="1"/>
          </p:cNvSpPr>
          <p:nvPr>
            <p:ph type="dt" sz="half" idx="10"/>
          </p:nvPr>
        </p:nvSpPr>
        <p:spPr/>
        <p:txBody>
          <a:bodyPr/>
          <a:lstStyle/>
          <a:p>
            <a:fld id="{7880DC51-92BF-4B76-83DA-7F0918F4800B}" type="datetimeFigureOut">
              <a:rPr lang="en-US" smtClean="0"/>
              <a:t>4/4/2023</a:t>
            </a:fld>
            <a:endParaRPr lang="en-US" dirty="0"/>
          </a:p>
        </p:txBody>
      </p:sp>
      <p:sp>
        <p:nvSpPr>
          <p:cNvPr id="6" name="Footer Placeholder 5">
            <a:extLst>
              <a:ext uri="{FF2B5EF4-FFF2-40B4-BE49-F238E27FC236}">
                <a16:creationId xmlns:a16="http://schemas.microsoft.com/office/drawing/2014/main" id="{E28F1347-B18D-44E4-99EB-2BF2AFD743F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657FA6D-53FA-4519-89FC-F99487211B52}"/>
              </a:ext>
            </a:extLst>
          </p:cNvPr>
          <p:cNvSpPr>
            <a:spLocks noGrp="1"/>
          </p:cNvSpPr>
          <p:nvPr>
            <p:ph type="sldNum" sz="quarter" idx="12"/>
          </p:nvPr>
        </p:nvSpPr>
        <p:spPr/>
        <p:txBody>
          <a:bodyPr/>
          <a:lstStyle/>
          <a:p>
            <a:fld id="{B3CE2A10-037E-45D4-B2B0-C79A22615BBB}" type="slidenum">
              <a:rPr lang="en-US" smtClean="0"/>
              <a:t>‹#›</a:t>
            </a:fld>
            <a:endParaRPr lang="en-US" dirty="0"/>
          </a:p>
        </p:txBody>
      </p:sp>
    </p:spTree>
    <p:extLst>
      <p:ext uri="{BB962C8B-B14F-4D97-AF65-F5344CB8AC3E}">
        <p14:creationId xmlns:p14="http://schemas.microsoft.com/office/powerpoint/2010/main" val="4206662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oleObject" Target="../embeddings/oleObject1.bin"/><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tags" Target="../tags/tag1.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vmlDrawing" Target="../drawings/vmlDrawing1.v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tags" Target="../tags/tag4.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vmlDrawing" Target="../drawings/vmlDrawing3.v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theme" Target="../theme/theme3.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image" Target="../media/image1.emf"/><Relationship Id="rId10" Type="http://schemas.openxmlformats.org/officeDocument/2006/relationships/slideLayout" Target="../slideLayouts/slideLayout43.xml"/><Relationship Id="rId19" Type="http://schemas.openxmlformats.org/officeDocument/2006/relationships/slideLayout" Target="../slideLayouts/slideLayout52.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oleObject" Target="../embeddings/oleObject3.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E4955B-3632-4ECF-9DFE-5F4F9BD62E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D06DB2-A896-4FD5-8EEE-251B18926F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5A15B4-E421-42CC-8D36-44BE94E2BA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80DC51-92BF-4B76-83DA-7F0918F4800B}" type="datetimeFigureOut">
              <a:rPr lang="en-US" smtClean="0"/>
              <a:t>4/4/2023</a:t>
            </a:fld>
            <a:endParaRPr lang="en-US" dirty="0"/>
          </a:p>
        </p:txBody>
      </p:sp>
      <p:sp>
        <p:nvSpPr>
          <p:cNvPr id="5" name="Footer Placeholder 4">
            <a:extLst>
              <a:ext uri="{FF2B5EF4-FFF2-40B4-BE49-F238E27FC236}">
                <a16:creationId xmlns:a16="http://schemas.microsoft.com/office/drawing/2014/main" id="{8C8229D4-36D1-4D49-9275-7B78370118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F6017D2-E0D8-4D64-A23C-7246B039ED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CE2A10-037E-45D4-B2B0-C79A22615BBB}" type="slidenum">
              <a:rPr lang="en-US" smtClean="0"/>
              <a:t>‹#›</a:t>
            </a:fld>
            <a:endParaRPr lang="en-US" dirty="0"/>
          </a:p>
        </p:txBody>
      </p:sp>
    </p:spTree>
    <p:extLst>
      <p:ext uri="{BB962C8B-B14F-4D97-AF65-F5344CB8AC3E}">
        <p14:creationId xmlns:p14="http://schemas.microsoft.com/office/powerpoint/2010/main" val="3997989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5"/>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18440" name="think-cell Slide" r:id="rId26" imgW="270" imgH="270" progId="TCLayout.ActiveDocument.1">
                  <p:embed/>
                </p:oleObj>
              </mc:Choice>
              <mc:Fallback>
                <p:oleObj name="think-cell Slide" r:id="rId26" imgW="270" imgH="270" progId="TCLayout.ActiveDocument.1">
                  <p:embed/>
                  <p:pic>
                    <p:nvPicPr>
                      <p:cNvPr id="4" name="Object 3" hidden="1"/>
                      <p:cNvPicPr/>
                      <p:nvPr/>
                    </p:nvPicPr>
                    <p:blipFill>
                      <a:blip r:embed="rId27"/>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Box 14">
            <a:extLst>
              <a:ext uri="{FF2B5EF4-FFF2-40B4-BE49-F238E27FC236}">
                <a16:creationId xmlns:a16="http://schemas.microsoft.com/office/drawing/2014/main" id="{7555A4A8-E969-4DAA-B77A-0C2B155A47E1}"/>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6415465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8" r:id="rId17"/>
    <p:sldLayoutId id="2147483679" r:id="rId18"/>
    <p:sldLayoutId id="2147483680" r:id="rId19"/>
    <p:sldLayoutId id="2147483681" r:id="rId20"/>
    <p:sldLayoutId id="2147483682" r:id="rId21"/>
    <p:sldLayoutId id="2147483683" r:id="rId22"/>
  </p:sldLayoutIdLst>
  <p:transition>
    <p:fade/>
  </p:transition>
  <p:hf hdr="0" dt="0"/>
  <p:txStyles>
    <p:titleStyle>
      <a:lvl1pPr algn="l" defTabSz="1219170" rtl="0" eaLnBrk="1" latinLnBrk="0" hangingPunct="1">
        <a:spcBef>
          <a:spcPct val="0"/>
        </a:spcBef>
        <a:buNone/>
        <a:defRPr sz="2000" b="1" i="0" kern="1200">
          <a:solidFill>
            <a:schemeClr val="tx1"/>
          </a:solidFill>
          <a:latin typeface="Open Sans Semibold" panose="020B0606030504020204" pitchFamily="34" charset="0"/>
          <a:ea typeface="Open Sans Semibold" panose="020B0606030504020204" pitchFamily="34" charset="0"/>
          <a:cs typeface="Open Sans Semibold" panose="020B0606030504020204" pitchFamily="34" charset="0"/>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6"/>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28678" name="think-cell Slide" r:id="rId27" imgW="270" imgH="270" progId="TCLayout.ActiveDocument.1">
                  <p:embed/>
                </p:oleObj>
              </mc:Choice>
              <mc:Fallback>
                <p:oleObj name="think-cell Slide" r:id="rId27" imgW="270" imgH="270" progId="TCLayout.ActiveDocument.1">
                  <p:embed/>
                  <p:pic>
                    <p:nvPicPr>
                      <p:cNvPr id="4" name="Object 3" hidden="1"/>
                      <p:cNvPicPr/>
                      <p:nvPr/>
                    </p:nvPicPr>
                    <p:blipFill>
                      <a:blip r:embed="rId28"/>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Box 14">
            <a:extLst>
              <a:ext uri="{FF2B5EF4-FFF2-40B4-BE49-F238E27FC236}">
                <a16:creationId xmlns:a16="http://schemas.microsoft.com/office/drawing/2014/main" id="{7555A4A8-E969-4DAA-B77A-0C2B155A47E1}"/>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124536469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Lst>
  <p:transition>
    <p:fade/>
  </p:transition>
  <p:hf hdr="0" dt="0"/>
  <p:txStyles>
    <p:titleStyle>
      <a:lvl1pPr algn="l" defTabSz="1219170" rtl="0" eaLnBrk="1" latinLnBrk="0" hangingPunct="1">
        <a:spcBef>
          <a:spcPct val="0"/>
        </a:spcBef>
        <a:buNone/>
        <a:defRPr sz="2000" b="1" i="0" kern="1200">
          <a:solidFill>
            <a:schemeClr val="tx1"/>
          </a:solidFill>
          <a:latin typeface="Open Sans Semibold" panose="020B0606030504020204" pitchFamily="34" charset="0"/>
          <a:ea typeface="Open Sans Semibold" panose="020B0606030504020204" pitchFamily="34" charset="0"/>
          <a:cs typeface="Open Sans Semibold" panose="020B0606030504020204" pitchFamily="34" charset="0"/>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3.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openxmlformats.org/officeDocument/2006/relationships/image" Target="../media/image130.png"/><Relationship Id="rId3" Type="http://schemas.openxmlformats.org/officeDocument/2006/relationships/tags" Target="../tags/tag16.xml"/><Relationship Id="rId7" Type="http://schemas.openxmlformats.org/officeDocument/2006/relationships/image" Target="../media/image9.emf"/><Relationship Id="rId2" Type="http://schemas.openxmlformats.org/officeDocument/2006/relationships/tags" Target="../tags/tag15.xml"/><Relationship Id="rId1" Type="http://schemas.openxmlformats.org/officeDocument/2006/relationships/vmlDrawing" Target="../drawings/vmlDrawing9.vml"/><Relationship Id="rId6" Type="http://schemas.openxmlformats.org/officeDocument/2006/relationships/oleObject" Target="../embeddings/oleObject9.bin"/><Relationship Id="rId11" Type="http://schemas.openxmlformats.org/officeDocument/2006/relationships/image" Target="../media/image16.png"/><Relationship Id="rId5" Type="http://schemas.openxmlformats.org/officeDocument/2006/relationships/notesSlide" Target="../notesSlides/notesSlide7.xml"/><Relationship Id="rId10" Type="http://schemas.openxmlformats.org/officeDocument/2006/relationships/image" Target="../media/image15.png"/><Relationship Id="rId4" Type="http://schemas.openxmlformats.org/officeDocument/2006/relationships/slideLayout" Target="../slideLayouts/slideLayout26.xml"/><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tags" Target="../tags/tag18.xml"/><Relationship Id="rId7" Type="http://schemas.openxmlformats.org/officeDocument/2006/relationships/image" Target="../media/image9.emf"/><Relationship Id="rId2" Type="http://schemas.openxmlformats.org/officeDocument/2006/relationships/tags" Target="../tags/tag17.xml"/><Relationship Id="rId1" Type="http://schemas.openxmlformats.org/officeDocument/2006/relationships/vmlDrawing" Target="../drawings/vmlDrawing10.vml"/><Relationship Id="rId6" Type="http://schemas.openxmlformats.org/officeDocument/2006/relationships/oleObject" Target="../embeddings/oleObject9.bin"/><Relationship Id="rId5" Type="http://schemas.openxmlformats.org/officeDocument/2006/relationships/notesSlide" Target="../notesSlides/notesSlide9.xml"/><Relationship Id="rId4"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tags" Target="../tags/tag20.xml"/><Relationship Id="rId7" Type="http://schemas.openxmlformats.org/officeDocument/2006/relationships/image" Target="../media/image9.emf"/><Relationship Id="rId2" Type="http://schemas.openxmlformats.org/officeDocument/2006/relationships/tags" Target="../tags/tag19.xml"/><Relationship Id="rId1" Type="http://schemas.openxmlformats.org/officeDocument/2006/relationships/vmlDrawing" Target="../drawings/vmlDrawing11.vml"/><Relationship Id="rId6" Type="http://schemas.openxmlformats.org/officeDocument/2006/relationships/oleObject" Target="../embeddings/oleObject10.bin"/><Relationship Id="rId5" Type="http://schemas.openxmlformats.org/officeDocument/2006/relationships/notesSlide" Target="../notesSlides/notesSlide10.xml"/><Relationship Id="rId10" Type="http://schemas.openxmlformats.org/officeDocument/2006/relationships/image" Target="../media/image20.png"/><Relationship Id="rId4" Type="http://schemas.openxmlformats.org/officeDocument/2006/relationships/slideLayout" Target="../slideLayouts/slideLayout26.xml"/><Relationship Id="rId9" Type="http://schemas.openxmlformats.org/officeDocument/2006/relationships/image" Target="../media/image19.png"/></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tags" Target="../tags/tag22.xml"/><Relationship Id="rId7" Type="http://schemas.openxmlformats.org/officeDocument/2006/relationships/image" Target="../media/image9.emf"/><Relationship Id="rId2" Type="http://schemas.openxmlformats.org/officeDocument/2006/relationships/tags" Target="../tags/tag21.xml"/><Relationship Id="rId1" Type="http://schemas.openxmlformats.org/officeDocument/2006/relationships/vmlDrawing" Target="../drawings/vmlDrawing12.vml"/><Relationship Id="rId6" Type="http://schemas.openxmlformats.org/officeDocument/2006/relationships/oleObject" Target="../embeddings/oleObject9.bin"/><Relationship Id="rId5" Type="http://schemas.openxmlformats.org/officeDocument/2006/relationships/notesSlide" Target="../notesSlides/notesSlide11.xml"/><Relationship Id="rId4"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image" Target="../media/image4.emf"/><Relationship Id="rId2" Type="http://schemas.openxmlformats.org/officeDocument/2006/relationships/tags" Target="../tags/tag23.xml"/><Relationship Id="rId1" Type="http://schemas.openxmlformats.org/officeDocument/2006/relationships/vmlDrawing" Target="../drawings/vmlDrawing13.vml"/><Relationship Id="rId6" Type="http://schemas.openxmlformats.org/officeDocument/2006/relationships/oleObject" Target="../embeddings/oleObject11.bin"/><Relationship Id="rId5" Type="http://schemas.openxmlformats.org/officeDocument/2006/relationships/notesSlide" Target="../notesSlides/notesSlide13.xml"/><Relationship Id="rId4"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tags" Target="../tags/tag26.xml"/><Relationship Id="rId7" Type="http://schemas.openxmlformats.org/officeDocument/2006/relationships/image" Target="../media/image4.emf"/><Relationship Id="rId2" Type="http://schemas.openxmlformats.org/officeDocument/2006/relationships/tags" Target="../tags/tag25.xml"/><Relationship Id="rId1" Type="http://schemas.openxmlformats.org/officeDocument/2006/relationships/vmlDrawing" Target="../drawings/vmlDrawing14.vml"/><Relationship Id="rId6" Type="http://schemas.openxmlformats.org/officeDocument/2006/relationships/oleObject" Target="../embeddings/oleObject12.bin"/><Relationship Id="rId5" Type="http://schemas.openxmlformats.org/officeDocument/2006/relationships/notesSlide" Target="../notesSlides/notesSlide14.xml"/><Relationship Id="rId4"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28.xml"/><Relationship Id="rId7" Type="http://schemas.openxmlformats.org/officeDocument/2006/relationships/image" Target="../media/image4.emf"/><Relationship Id="rId2" Type="http://schemas.openxmlformats.org/officeDocument/2006/relationships/tags" Target="../tags/tag27.xml"/><Relationship Id="rId1" Type="http://schemas.openxmlformats.org/officeDocument/2006/relationships/vmlDrawing" Target="../drawings/vmlDrawing15.vml"/><Relationship Id="rId6" Type="http://schemas.openxmlformats.org/officeDocument/2006/relationships/oleObject" Target="../embeddings/oleObject13.bin"/><Relationship Id="rId5" Type="http://schemas.openxmlformats.org/officeDocument/2006/relationships/notesSlide" Target="../notesSlides/notesSlide15.xml"/><Relationship Id="rId4"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3" Type="http://schemas.openxmlformats.org/officeDocument/2006/relationships/tags" Target="../tags/tag30.xml"/><Relationship Id="rId7" Type="http://schemas.openxmlformats.org/officeDocument/2006/relationships/image" Target="../media/image9.emf"/><Relationship Id="rId2" Type="http://schemas.openxmlformats.org/officeDocument/2006/relationships/tags" Target="../tags/tag29.xml"/><Relationship Id="rId1" Type="http://schemas.openxmlformats.org/officeDocument/2006/relationships/vmlDrawing" Target="../drawings/vmlDrawing16.vml"/><Relationship Id="rId6" Type="http://schemas.openxmlformats.org/officeDocument/2006/relationships/oleObject" Target="../embeddings/oleObject14.bin"/><Relationship Id="rId5" Type="http://schemas.openxmlformats.org/officeDocument/2006/relationships/notesSlide" Target="../notesSlides/notesSlide16.xml"/><Relationship Id="rId4"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3" Type="http://schemas.openxmlformats.org/officeDocument/2006/relationships/tags" Target="../tags/tag32.xml"/><Relationship Id="rId7" Type="http://schemas.openxmlformats.org/officeDocument/2006/relationships/image" Target="../media/image9.emf"/><Relationship Id="rId2" Type="http://schemas.openxmlformats.org/officeDocument/2006/relationships/tags" Target="../tags/tag31.xml"/><Relationship Id="rId1" Type="http://schemas.openxmlformats.org/officeDocument/2006/relationships/vmlDrawing" Target="../drawings/vmlDrawing17.vml"/><Relationship Id="rId6" Type="http://schemas.openxmlformats.org/officeDocument/2006/relationships/oleObject" Target="../embeddings/oleObject15.bin"/><Relationship Id="rId5" Type="http://schemas.openxmlformats.org/officeDocument/2006/relationships/notesSlide" Target="../notesSlides/notesSlide17.xml"/><Relationship Id="rId4"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tags" Target="../tags/tag8.xml"/><Relationship Id="rId7" Type="http://schemas.openxmlformats.org/officeDocument/2006/relationships/image" Target="../media/image9.emf"/><Relationship Id="rId2" Type="http://schemas.openxmlformats.org/officeDocument/2006/relationships/tags" Target="../tags/tag7.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notesSlide" Target="../notesSlides/notesSlide2.xml"/><Relationship Id="rId4"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8" Type="http://schemas.openxmlformats.org/officeDocument/2006/relationships/hyperlink" Target="https://www.kaggle.com/datasets/uciml/forest-cover-type-dataset" TargetMode="External"/><Relationship Id="rId3" Type="http://schemas.openxmlformats.org/officeDocument/2006/relationships/tags" Target="../tags/tag10.xml"/><Relationship Id="rId7" Type="http://schemas.openxmlformats.org/officeDocument/2006/relationships/image" Target="../media/image9.emf"/><Relationship Id="rId2" Type="http://schemas.openxmlformats.org/officeDocument/2006/relationships/tags" Target="../tags/tag9.xml"/><Relationship Id="rId1" Type="http://schemas.openxmlformats.org/officeDocument/2006/relationships/vmlDrawing" Target="../drawings/vmlDrawing6.vml"/><Relationship Id="rId6" Type="http://schemas.openxmlformats.org/officeDocument/2006/relationships/oleObject" Target="../embeddings/oleObject6.bin"/><Relationship Id="rId5" Type="http://schemas.openxmlformats.org/officeDocument/2006/relationships/notesSlide" Target="../notesSlides/notesSlide3.xml"/><Relationship Id="rId4" Type="http://schemas.openxmlformats.org/officeDocument/2006/relationships/slideLayout" Target="../slideLayouts/slideLayout26.xml"/><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12.xml"/><Relationship Id="rId7" Type="http://schemas.openxmlformats.org/officeDocument/2006/relationships/image" Target="../media/image9.emf"/><Relationship Id="rId2" Type="http://schemas.openxmlformats.org/officeDocument/2006/relationships/tags" Target="../tags/tag11.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notesSlide" Target="../notesSlides/notesSlide4.xml"/><Relationship Id="rId4" Type="http://schemas.openxmlformats.org/officeDocument/2006/relationships/slideLayout" Target="../slideLayouts/slideLayout26.xml"/><Relationship Id="rId9" Type="http://schemas.openxmlformats.org/officeDocument/2006/relationships/image" Target="../media/image12.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tags" Target="../tags/tag14.xml"/><Relationship Id="rId7" Type="http://schemas.openxmlformats.org/officeDocument/2006/relationships/image" Target="../media/image9.emf"/><Relationship Id="rId2" Type="http://schemas.openxmlformats.org/officeDocument/2006/relationships/tags" Target="../tags/tag13.xml"/><Relationship Id="rId1" Type="http://schemas.openxmlformats.org/officeDocument/2006/relationships/vmlDrawing" Target="../drawings/vmlDrawing8.vml"/><Relationship Id="rId6" Type="http://schemas.openxmlformats.org/officeDocument/2006/relationships/oleObject" Target="../embeddings/oleObject8.bin"/><Relationship Id="rId5" Type="http://schemas.openxmlformats.org/officeDocument/2006/relationships/notesSlide" Target="../notesSlides/notesSlide6.xml"/><Relationship Id="rId4"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48517C1-824C-CC40-B117-4DC790EF3EC2}"/>
              </a:ext>
            </a:extLst>
          </p:cNvPr>
          <p:cNvSpPr/>
          <p:nvPr/>
        </p:nvSpPr>
        <p:spPr bwMode="gray">
          <a:xfrm>
            <a:off x="0" y="3424426"/>
            <a:ext cx="12192000" cy="3429000"/>
          </a:xfrm>
          <a:prstGeom prst="rect">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sp>
        <p:nvSpPr>
          <p:cNvPr id="50" name="Text Placeholder 49"/>
          <p:cNvSpPr>
            <a:spLocks noGrp="1"/>
          </p:cNvSpPr>
          <p:nvPr>
            <p:ph type="body" sz="quarter" idx="13"/>
          </p:nvPr>
        </p:nvSpPr>
        <p:spPr>
          <a:xfrm>
            <a:off x="400633" y="2245407"/>
            <a:ext cx="11390734" cy="454080"/>
          </a:xfrm>
        </p:spPr>
        <p:txBody>
          <a:bodyPr/>
          <a:lstStyle/>
          <a:p>
            <a:pPr algn="ctr"/>
            <a:r>
              <a:rPr lang="en-US" dirty="0">
                <a:solidFill>
                  <a:schemeClr val="tx1"/>
                </a:solidFill>
              </a:rPr>
              <a:t>Sage Reagan</a:t>
            </a:r>
          </a:p>
        </p:txBody>
      </p:sp>
      <p:sp>
        <p:nvSpPr>
          <p:cNvPr id="34" name="Title 1"/>
          <p:cNvSpPr>
            <a:spLocks noGrp="1"/>
          </p:cNvSpPr>
          <p:nvPr>
            <p:ph type="title"/>
          </p:nvPr>
        </p:nvSpPr>
        <p:spPr>
          <a:xfrm>
            <a:off x="3070282" y="1254224"/>
            <a:ext cx="6051436" cy="917475"/>
          </a:xfrm>
        </p:spPr>
        <p:txBody>
          <a:bodyPr>
            <a:noAutofit/>
          </a:bodyPr>
          <a:lstStyle/>
          <a:p>
            <a:pPr algn="ctr"/>
            <a:r>
              <a:rPr lang="en-US" dirty="0">
                <a:solidFill>
                  <a:schemeClr val="tx1"/>
                </a:solidFill>
              </a:rPr>
              <a:t>AI Academy Apprenticeship Capstone </a:t>
            </a:r>
            <a:br>
              <a:rPr lang="en-US" dirty="0">
                <a:solidFill>
                  <a:schemeClr val="tx1"/>
                </a:solidFill>
              </a:rPr>
            </a:br>
            <a:r>
              <a:rPr lang="en-US" dirty="0">
                <a:solidFill>
                  <a:schemeClr val="tx1"/>
                </a:solidFill>
              </a:rPr>
              <a:t>Tree Coverage</a:t>
            </a:r>
          </a:p>
        </p:txBody>
      </p:sp>
      <p:pic>
        <p:nvPicPr>
          <p:cNvPr id="3" name="Picture 2" descr="A picture containing tree, outdoor, plant, forest&#10;&#10;Description automatically generated">
            <a:extLst>
              <a:ext uri="{FF2B5EF4-FFF2-40B4-BE49-F238E27FC236}">
                <a16:creationId xmlns:a16="http://schemas.microsoft.com/office/drawing/2014/main" id="{D02ABCF4-8A8C-4ABF-BDFB-E11E98F08844}"/>
              </a:ext>
            </a:extLst>
          </p:cNvPr>
          <p:cNvPicPr>
            <a:picLocks noChangeAspect="1"/>
          </p:cNvPicPr>
          <p:nvPr/>
        </p:nvPicPr>
        <p:blipFill rotWithShape="1">
          <a:blip r:embed="rId3">
            <a:extLst>
              <a:ext uri="{28A0092B-C50C-407E-A947-70E740481C1C}">
                <a14:useLocalDpi xmlns:a14="http://schemas.microsoft.com/office/drawing/2010/main" val="0"/>
              </a:ext>
            </a:extLst>
          </a:blip>
          <a:srcRect b="50133"/>
          <a:stretch/>
        </p:blipFill>
        <p:spPr>
          <a:xfrm>
            <a:off x="0" y="2896638"/>
            <a:ext cx="12192000" cy="3419852"/>
          </a:xfrm>
          <a:prstGeom prst="rect">
            <a:avLst/>
          </a:prstGeom>
        </p:spPr>
      </p:pic>
      <p:pic>
        <p:nvPicPr>
          <p:cNvPr id="5" name="Picture 4" descr="A road with trees on either side&#10;&#10;Description automatically generated with low confidence">
            <a:extLst>
              <a:ext uri="{FF2B5EF4-FFF2-40B4-BE49-F238E27FC236}">
                <a16:creationId xmlns:a16="http://schemas.microsoft.com/office/drawing/2014/main" id="{DE4A2C23-CEBD-4A63-BC9A-612551FD9FCF}"/>
              </a:ext>
            </a:extLst>
          </p:cNvPr>
          <p:cNvPicPr>
            <a:picLocks noChangeAspect="1"/>
          </p:cNvPicPr>
          <p:nvPr/>
        </p:nvPicPr>
        <p:blipFill rotWithShape="1">
          <a:blip r:embed="rId4">
            <a:extLst>
              <a:ext uri="{28A0092B-C50C-407E-A947-70E740481C1C}">
                <a14:useLocalDpi xmlns:a14="http://schemas.microsoft.com/office/drawing/2010/main" val="0"/>
              </a:ext>
            </a:extLst>
          </a:blip>
          <a:srcRect b="57907"/>
          <a:stretch/>
        </p:blipFill>
        <p:spPr>
          <a:xfrm>
            <a:off x="0" y="2887489"/>
            <a:ext cx="12192000" cy="3419853"/>
          </a:xfrm>
          <a:prstGeom prst="rect">
            <a:avLst/>
          </a:prstGeom>
        </p:spPr>
      </p:pic>
      <p:pic>
        <p:nvPicPr>
          <p:cNvPr id="6" name="Picture 5">
            <a:extLst>
              <a:ext uri="{FF2B5EF4-FFF2-40B4-BE49-F238E27FC236}">
                <a16:creationId xmlns:a16="http://schemas.microsoft.com/office/drawing/2014/main" id="{863D4A32-043E-4233-A7E4-F34A9721FD2F}"/>
              </a:ext>
            </a:extLst>
          </p:cNvPr>
          <p:cNvPicPr>
            <a:picLocks noChangeAspect="1"/>
          </p:cNvPicPr>
          <p:nvPr/>
        </p:nvPicPr>
        <p:blipFill rotWithShape="1">
          <a:blip r:embed="rId5"/>
          <a:srcRect b="47526"/>
          <a:stretch/>
        </p:blipFill>
        <p:spPr>
          <a:xfrm>
            <a:off x="0" y="2896639"/>
            <a:ext cx="12192000" cy="3598705"/>
          </a:xfrm>
          <a:prstGeom prst="rect">
            <a:avLst/>
          </a:prstGeom>
        </p:spPr>
      </p:pic>
    </p:spTree>
    <p:extLst>
      <p:ext uri="{BB962C8B-B14F-4D97-AF65-F5344CB8AC3E}">
        <p14:creationId xmlns:p14="http://schemas.microsoft.com/office/powerpoint/2010/main" val="421931167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9704"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Evaluation Metrics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Classification, tools, and metrics.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grpSp>
        <p:nvGrpSpPr>
          <p:cNvPr id="11" name="Group 10">
            <a:extLst>
              <a:ext uri="{FF2B5EF4-FFF2-40B4-BE49-F238E27FC236}">
                <a16:creationId xmlns:a16="http://schemas.microsoft.com/office/drawing/2014/main" id="{15CC96F5-8AC1-45EE-B1D7-2DF821BD3E60}"/>
              </a:ext>
            </a:extLst>
          </p:cNvPr>
          <p:cNvGrpSpPr/>
          <p:nvPr/>
        </p:nvGrpSpPr>
        <p:grpSpPr>
          <a:xfrm>
            <a:off x="536537" y="1683523"/>
            <a:ext cx="11118927" cy="1974271"/>
            <a:chOff x="602772" y="1683523"/>
            <a:chExt cx="11118927" cy="1974271"/>
          </a:xfrm>
        </p:grpSpPr>
        <mc:AlternateContent xmlns:mc="http://schemas.openxmlformats.org/markup-compatibility/2006" xmlns:a14="http://schemas.microsoft.com/office/drawing/2010/main">
          <mc:Choice Requires="a14">
            <p:sp>
              <p:nvSpPr>
                <p:cNvPr id="251" name="Rectangular Callout 40">
                  <a:extLst>
                    <a:ext uri="{FF2B5EF4-FFF2-40B4-BE49-F238E27FC236}">
                      <a16:creationId xmlns:a16="http://schemas.microsoft.com/office/drawing/2014/main" id="{5F5F1C13-7C16-4E6A-9144-3CEC27EE72AF}"/>
                    </a:ext>
                  </a:extLst>
                </p:cNvPr>
                <p:cNvSpPr/>
                <p:nvPr/>
              </p:nvSpPr>
              <p:spPr>
                <a:xfrm>
                  <a:off x="1072125" y="2480640"/>
                  <a:ext cx="2483464" cy="1166320"/>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Precision</a:t>
                  </a:r>
                  <a:r>
                    <a:rPr kumimoji="0" lang="en-US" sz="1100" b="0" i="0" u="none" strike="noStrike" kern="1200" cap="none" spc="0" normalizeH="0" baseline="0" noProof="0" dirty="0">
                      <a:ln>
                        <a:noFill/>
                      </a:ln>
                      <a:solidFill>
                        <a:srgbClr val="000000"/>
                      </a:solidFill>
                      <a:effectLst/>
                      <a:uLnTx/>
                      <a:uFillTx/>
                      <a:latin typeface="Open Sans"/>
                      <a:ea typeface="+mn-ea"/>
                      <a:cs typeface="+mn-cs"/>
                    </a:rPr>
                    <a:t> = </a:t>
                  </a:r>
                </a:p>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Group"/>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𝑃𝑟𝑒𝑑𝑖𝑐𝑡𝑒𝑑</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51" name="Rectangular Callout 40">
                  <a:extLst>
                    <a:ext uri="{FF2B5EF4-FFF2-40B4-BE49-F238E27FC236}">
                      <a16:creationId xmlns:a16="http://schemas.microsoft.com/office/drawing/2014/main" id="{5F5F1C13-7C16-4E6A-9144-3CEC27EE72AF}"/>
                    </a:ext>
                  </a:extLst>
                </p:cNvPr>
                <p:cNvSpPr>
                  <a:spLocks noRot="1" noChangeAspect="1" noMove="1" noResize="1" noEditPoints="1" noAdjustHandles="1" noChangeArrowheads="1" noChangeShapeType="1" noTextEdit="1"/>
                </p:cNvSpPr>
                <p:nvPr/>
              </p:nvSpPr>
              <p:spPr>
                <a:xfrm>
                  <a:off x="1072125" y="2480640"/>
                  <a:ext cx="2483464" cy="1166320"/>
                </a:xfrm>
                <a:prstGeom prst="rect">
                  <a:avLst/>
                </a:prstGeom>
                <a:blipFill>
                  <a:blip r:embed="rId8"/>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5" name="Rectangular Callout 40">
                  <a:extLst>
                    <a:ext uri="{FF2B5EF4-FFF2-40B4-BE49-F238E27FC236}">
                      <a16:creationId xmlns:a16="http://schemas.microsoft.com/office/drawing/2014/main" id="{E8DC4694-5A6E-4923-A3F1-E57AFC779E47}"/>
                    </a:ext>
                  </a:extLst>
                </p:cNvPr>
                <p:cNvSpPr/>
                <p:nvPr/>
              </p:nvSpPr>
              <p:spPr>
                <a:xfrm>
                  <a:off x="3774364" y="2458977"/>
                  <a:ext cx="2483464" cy="1187987"/>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lang="en-US" sz="1100" i="1" dirty="0">
                      <a:solidFill>
                        <a:srgbClr val="000000"/>
                      </a:solidFill>
                      <a:latin typeface="Open Sans"/>
                    </a:rPr>
                    <a:t>Recall</a:t>
                  </a:r>
                  <a:r>
                    <a:rPr kumimoji="0" lang="en-US" sz="1100" b="0" i="0" u="none" strike="noStrike" kern="1200" cap="none" spc="0" normalizeH="0" baseline="0" noProof="0" dirty="0">
                      <a:ln>
                        <a:noFill/>
                      </a:ln>
                      <a:solidFill>
                        <a:srgbClr val="000000"/>
                      </a:solidFill>
                      <a:effectLst/>
                      <a:uLnTx/>
                      <a:uFillTx/>
                      <a:latin typeface="Open Sans"/>
                      <a:ea typeface="+mn-ea"/>
                      <a:cs typeface="+mn-cs"/>
                    </a:rPr>
                    <a:t> = </a:t>
                  </a:r>
                </a:p>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Group"/>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𝐴𝑐𝑡𝑢𝑎𝑙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𝑇𝑜𝑡𝑎𝑙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5" name="Rectangular Callout 40">
                  <a:extLst>
                    <a:ext uri="{FF2B5EF4-FFF2-40B4-BE49-F238E27FC236}">
                      <a16:creationId xmlns:a16="http://schemas.microsoft.com/office/drawing/2014/main" id="{E8DC4694-5A6E-4923-A3F1-E57AFC779E47}"/>
                    </a:ext>
                  </a:extLst>
                </p:cNvPr>
                <p:cNvSpPr>
                  <a:spLocks noRot="1" noChangeAspect="1" noMove="1" noResize="1" noEditPoints="1" noAdjustHandles="1" noChangeArrowheads="1" noChangeShapeType="1" noTextEdit="1"/>
                </p:cNvSpPr>
                <p:nvPr/>
              </p:nvSpPr>
              <p:spPr>
                <a:xfrm>
                  <a:off x="3774364" y="2458977"/>
                  <a:ext cx="2483464" cy="1187987"/>
                </a:xfrm>
                <a:prstGeom prst="rect">
                  <a:avLst/>
                </a:prstGeom>
                <a:blipFill>
                  <a:blip r:embed="rId9"/>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6" name="Rectangular Callout 41">
                  <a:extLst>
                    <a:ext uri="{FF2B5EF4-FFF2-40B4-BE49-F238E27FC236}">
                      <a16:creationId xmlns:a16="http://schemas.microsoft.com/office/drawing/2014/main" id="{1D84212A-DB91-4DE6-BDB5-615372F22F4A}"/>
                    </a:ext>
                  </a:extLst>
                </p:cNvPr>
                <p:cNvSpPr/>
                <p:nvPr/>
              </p:nvSpPr>
              <p:spPr>
                <a:xfrm>
                  <a:off x="6471230" y="2480639"/>
                  <a:ext cx="2484825" cy="1166325"/>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Accuracy = </a:t>
                  </a: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
                      </m:oMathParaPr>
                      <m:oMath xmlns:m="http://schemas.openxmlformats.org/officeDocument/2006/math">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&amp;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𝑇𝑟𝑢𝑒</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𝑁𝑒𝑔𝑎𝑡𝑖𝑣𝑒𝑠</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𝑁𝑢𝑚𝑏𝑒𝑟</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𝑜𝑓</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𝐴𝑐𝑡𝑢𝑎𝑙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𝑇𝑜𝑡𝑎𝑙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𝑃𝑜𝑠𝑖𝑡𝑖𝑣𝑒𝑠</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6" name="Rectangular Callout 41">
                  <a:extLst>
                    <a:ext uri="{FF2B5EF4-FFF2-40B4-BE49-F238E27FC236}">
                      <a16:creationId xmlns:a16="http://schemas.microsoft.com/office/drawing/2014/main" id="{1D84212A-DB91-4DE6-BDB5-615372F22F4A}"/>
                    </a:ext>
                  </a:extLst>
                </p:cNvPr>
                <p:cNvSpPr>
                  <a:spLocks noRot="1" noChangeAspect="1" noMove="1" noResize="1" noEditPoints="1" noAdjustHandles="1" noChangeArrowheads="1" noChangeShapeType="1" noTextEdit="1"/>
                </p:cNvSpPr>
                <p:nvPr/>
              </p:nvSpPr>
              <p:spPr>
                <a:xfrm>
                  <a:off x="6471230" y="2480639"/>
                  <a:ext cx="2484825" cy="1166325"/>
                </a:xfrm>
                <a:prstGeom prst="rect">
                  <a:avLst/>
                </a:prstGeom>
                <a:blipFill>
                  <a:blip r:embed="rId10"/>
                  <a:stretch>
                    <a:fillRect/>
                  </a:stretch>
                </a:blipFill>
                <a:ln w="19050">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7" name="Rectangular Callout 42">
                  <a:extLst>
                    <a:ext uri="{FF2B5EF4-FFF2-40B4-BE49-F238E27FC236}">
                      <a16:creationId xmlns:a16="http://schemas.microsoft.com/office/drawing/2014/main" id="{2AB0CD71-3677-4BB8-97A0-17558AC2B813}"/>
                    </a:ext>
                  </a:extLst>
                </p:cNvPr>
                <p:cNvSpPr/>
                <p:nvPr/>
              </p:nvSpPr>
              <p:spPr>
                <a:xfrm>
                  <a:off x="9196117" y="2468244"/>
                  <a:ext cx="2484825" cy="1178723"/>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b"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1" u="none" strike="noStrike" kern="1200" cap="none" spc="0" normalizeH="0" baseline="0" noProof="0" dirty="0">
                      <a:ln>
                        <a:noFill/>
                      </a:ln>
                      <a:solidFill>
                        <a:srgbClr val="000000"/>
                      </a:solidFill>
                      <a:effectLst/>
                      <a:uLnTx/>
                      <a:uFillTx/>
                      <a:latin typeface="Open Sans"/>
                      <a:ea typeface="+mn-ea"/>
                      <a:cs typeface="+mn-cs"/>
                    </a:rPr>
                    <a:t>F1 = </a:t>
                  </a: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14:m>
                    <m:oMathPara xmlns:m="http://schemas.openxmlformats.org/officeDocument/2006/math">
                      <m:oMathParaPr>
                        <m:jc m:val="center"/>
                      </m:oMathParaPr>
                      <m:oMath xmlns:m="http://schemas.openxmlformats.org/officeDocument/2006/math">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2×</m:t>
                        </m:r>
                        <m:f>
                          <m:fPr>
                            <m:ctrlP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ctrlPr>
                          </m:fPr>
                          <m:num>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𝑅𝑒𝑐𝑎𝑙𝑙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 ×</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𝑃𝑟𝑒𝑐𝑖𝑠𝑖𝑜𝑛</m:t>
                            </m:r>
                          </m:num>
                          <m:den>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𝑅𝑒𝑐𝑎𝑙𝑙</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m:t>
                            </m:r>
                            <m:r>
                              <a:rPr kumimoji="0" lang="en-US" sz="900" b="0" i="1" u="none" strike="noStrike" kern="1200" cap="none" spc="0" normalizeH="0" baseline="0" noProof="0" smtClean="0">
                                <a:ln>
                                  <a:noFill/>
                                </a:ln>
                                <a:solidFill>
                                  <a:srgbClr val="000000"/>
                                </a:solidFill>
                                <a:effectLst/>
                                <a:uLnTx/>
                                <a:uFillTx/>
                                <a:latin typeface="Cambria Math" panose="02040503050406030204" pitchFamily="18" charset="0"/>
                                <a:ea typeface="+mn-ea"/>
                                <a:cs typeface="+mn-cs"/>
                              </a:rPr>
                              <m:t>𝑃𝑟𝑒𝑐𝑖𝑠𝑖𝑜𝑛</m:t>
                            </m:r>
                          </m:den>
                        </m:f>
                      </m:oMath>
                    </m:oMathPara>
                  </a14:m>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a:p>
                  <a:pPr marL="0" marR="0" lvl="0" indent="0" algn="l" defTabSz="914400" rtl="0" eaLnBrk="1" fontAlgn="auto" latinLnBrk="0" hangingPunct="1">
                    <a:lnSpc>
                      <a:spcPct val="100000"/>
                    </a:lnSpc>
                    <a:spcBef>
                      <a:spcPts val="0"/>
                    </a:spcBef>
                    <a:spcAft>
                      <a:spcPts val="1200"/>
                    </a:spcAft>
                    <a:buClr>
                      <a:prstClr val="black"/>
                    </a:buClr>
                    <a:buSzPct val="100000"/>
                    <a:buFontTx/>
                    <a:buNone/>
                    <a:tabLst/>
                    <a:defRPr/>
                  </a:pPr>
                  <a:endParaRPr kumimoji="0" lang="en-US" sz="1050" b="0" i="0" u="none" strike="noStrike" kern="1200" cap="none" spc="0" normalizeH="0" baseline="0" noProof="0" dirty="0">
                    <a:ln>
                      <a:noFill/>
                    </a:ln>
                    <a:solidFill>
                      <a:srgbClr val="000000"/>
                    </a:solidFill>
                    <a:effectLst/>
                    <a:uLnTx/>
                    <a:uFillTx/>
                    <a:latin typeface="Open Sans"/>
                    <a:ea typeface="+mn-ea"/>
                    <a:cs typeface="+mn-cs"/>
                  </a:endParaRPr>
                </a:p>
              </p:txBody>
            </p:sp>
          </mc:Choice>
          <mc:Fallback xmlns="">
            <p:sp>
              <p:nvSpPr>
                <p:cNvPr id="217" name="Rectangular Callout 42">
                  <a:extLst>
                    <a:ext uri="{FF2B5EF4-FFF2-40B4-BE49-F238E27FC236}">
                      <a16:creationId xmlns:a16="http://schemas.microsoft.com/office/drawing/2014/main" id="{2AB0CD71-3677-4BB8-97A0-17558AC2B813}"/>
                    </a:ext>
                  </a:extLst>
                </p:cNvPr>
                <p:cNvSpPr>
                  <a:spLocks noRot="1" noChangeAspect="1" noMove="1" noResize="1" noEditPoints="1" noAdjustHandles="1" noChangeArrowheads="1" noChangeShapeType="1" noTextEdit="1"/>
                </p:cNvSpPr>
                <p:nvPr/>
              </p:nvSpPr>
              <p:spPr>
                <a:xfrm>
                  <a:off x="9196117" y="2468244"/>
                  <a:ext cx="2484825" cy="1178723"/>
                </a:xfrm>
                <a:prstGeom prst="rect">
                  <a:avLst/>
                </a:prstGeom>
                <a:blipFill>
                  <a:blip r:embed="rId11"/>
                  <a:stretch>
                    <a:fillRect/>
                  </a:stretch>
                </a:blipFill>
                <a:ln w="19050">
                  <a:noFill/>
                </a:ln>
              </p:spPr>
              <p:txBody>
                <a:bodyPr/>
                <a:lstStyle/>
                <a:p>
                  <a:r>
                    <a:rPr lang="en-US">
                      <a:noFill/>
                    </a:rPr>
                    <a:t> </a:t>
                  </a:r>
                </a:p>
              </p:txBody>
            </p:sp>
          </mc:Fallback>
        </mc:AlternateContent>
        <p:sp>
          <p:nvSpPr>
            <p:cNvPr id="218" name="Rectangle 217">
              <a:extLst>
                <a:ext uri="{FF2B5EF4-FFF2-40B4-BE49-F238E27FC236}">
                  <a16:creationId xmlns:a16="http://schemas.microsoft.com/office/drawing/2014/main" id="{9633514F-19C7-482C-8FA5-C9F7A0396764}"/>
                </a:ext>
              </a:extLst>
            </p:cNvPr>
            <p:cNvSpPr/>
            <p:nvPr/>
          </p:nvSpPr>
          <p:spPr>
            <a:xfrm>
              <a:off x="3773003" y="1691289"/>
              <a:ext cx="2484088" cy="1955669"/>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19" name="Rectangle 218">
              <a:extLst>
                <a:ext uri="{FF2B5EF4-FFF2-40B4-BE49-F238E27FC236}">
                  <a16:creationId xmlns:a16="http://schemas.microsoft.com/office/drawing/2014/main" id="{8F4A9B6F-C8F3-42AA-A172-D8074B1337C5}"/>
                </a:ext>
              </a:extLst>
            </p:cNvPr>
            <p:cNvSpPr/>
            <p:nvPr/>
          </p:nvSpPr>
          <p:spPr>
            <a:xfrm>
              <a:off x="6471230" y="1691289"/>
              <a:ext cx="2484088" cy="1955669"/>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0" name="Rectangle 219">
              <a:extLst>
                <a:ext uri="{FF2B5EF4-FFF2-40B4-BE49-F238E27FC236}">
                  <a16:creationId xmlns:a16="http://schemas.microsoft.com/office/drawing/2014/main" id="{78D1D670-581E-42D9-90B5-8AF229A27DEA}"/>
                </a:ext>
              </a:extLst>
            </p:cNvPr>
            <p:cNvSpPr/>
            <p:nvPr/>
          </p:nvSpPr>
          <p:spPr>
            <a:xfrm>
              <a:off x="9169457" y="1683523"/>
              <a:ext cx="2484088" cy="1963435"/>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1" name="Rectangle 220">
              <a:extLst>
                <a:ext uri="{FF2B5EF4-FFF2-40B4-BE49-F238E27FC236}">
                  <a16:creationId xmlns:a16="http://schemas.microsoft.com/office/drawing/2014/main" id="{A2CE0242-D307-48C0-96C1-1862C48189FE}"/>
                </a:ext>
              </a:extLst>
            </p:cNvPr>
            <p:cNvSpPr/>
            <p:nvPr/>
          </p:nvSpPr>
          <p:spPr>
            <a:xfrm>
              <a:off x="1074776" y="1691290"/>
              <a:ext cx="2484088" cy="1955669"/>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25" name="Rectangle 3">
              <a:extLst>
                <a:ext uri="{FF2B5EF4-FFF2-40B4-BE49-F238E27FC236}">
                  <a16:creationId xmlns:a16="http://schemas.microsoft.com/office/drawing/2014/main" id="{65876CCE-FE67-4D1C-BC71-73157AA303A3}"/>
                </a:ext>
              </a:extLst>
            </p:cNvPr>
            <p:cNvSpPr>
              <a:spLocks/>
            </p:cNvSpPr>
            <p:nvPr/>
          </p:nvSpPr>
          <p:spPr bwMode="auto">
            <a:xfrm rot="16200000">
              <a:off x="236931" y="2883927"/>
              <a:ext cx="1187988" cy="35974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Explanation</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228" name="Rectangle 3">
              <a:extLst>
                <a:ext uri="{FF2B5EF4-FFF2-40B4-BE49-F238E27FC236}">
                  <a16:creationId xmlns:a16="http://schemas.microsoft.com/office/drawing/2014/main" id="{32822D89-0A92-4653-85DB-3465AC72D7C2}"/>
                </a:ext>
              </a:extLst>
            </p:cNvPr>
            <p:cNvSpPr>
              <a:spLocks/>
            </p:cNvSpPr>
            <p:nvPr/>
          </p:nvSpPr>
          <p:spPr bwMode="auto">
            <a:xfrm rot="16200000">
              <a:off x="498098" y="1966514"/>
              <a:ext cx="665653" cy="29005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Metric</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229" name="Rectangle 228">
              <a:extLst>
                <a:ext uri="{FF2B5EF4-FFF2-40B4-BE49-F238E27FC236}">
                  <a16:creationId xmlns:a16="http://schemas.microsoft.com/office/drawing/2014/main" id="{0D766BED-8CFF-4AE7-A563-D9FAD46A2C45}"/>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30" name="Rectangle 229">
              <a:extLst>
                <a:ext uri="{FF2B5EF4-FFF2-40B4-BE49-F238E27FC236}">
                  <a16:creationId xmlns:a16="http://schemas.microsoft.com/office/drawing/2014/main" id="{5F03B298-5808-4FA0-9B24-0D7D1E620DD9}"/>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231" name="Rectangle 230">
              <a:extLst>
                <a:ext uri="{FF2B5EF4-FFF2-40B4-BE49-F238E27FC236}">
                  <a16:creationId xmlns:a16="http://schemas.microsoft.com/office/drawing/2014/main" id="{DE9A6792-D8E7-4421-8A6D-180EE622474C}"/>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232" name="Rectangle 231">
              <a:extLst>
                <a:ext uri="{FF2B5EF4-FFF2-40B4-BE49-F238E27FC236}">
                  <a16:creationId xmlns:a16="http://schemas.microsoft.com/office/drawing/2014/main" id="{E0B512D3-D20D-41AF-ABE7-90DEAABA5BAA}"/>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233" name="Straight Connector 232">
              <a:extLst>
                <a:ext uri="{FF2B5EF4-FFF2-40B4-BE49-F238E27FC236}">
                  <a16:creationId xmlns:a16="http://schemas.microsoft.com/office/drawing/2014/main" id="{27EAEACA-86E4-4BA0-B18A-C1CD5BA22178}"/>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FB68B9AC-38C5-45AD-B5E9-830ECA841E83}"/>
              </a:ext>
            </a:extLst>
          </p:cNvPr>
          <p:cNvGrpSpPr/>
          <p:nvPr/>
        </p:nvGrpSpPr>
        <p:grpSpPr>
          <a:xfrm>
            <a:off x="1005890" y="3968415"/>
            <a:ext cx="10581420" cy="2486998"/>
            <a:chOff x="1051506" y="4020839"/>
            <a:chExt cx="10629436" cy="2486998"/>
          </a:xfrm>
        </p:grpSpPr>
        <p:sp>
          <p:nvSpPr>
            <p:cNvPr id="10" name="TextBox 9">
              <a:extLst>
                <a:ext uri="{FF2B5EF4-FFF2-40B4-BE49-F238E27FC236}">
                  <a16:creationId xmlns:a16="http://schemas.microsoft.com/office/drawing/2014/main" id="{58088B03-4DA9-4C3B-A166-400F970C6B66}"/>
                </a:ext>
              </a:extLst>
            </p:cNvPr>
            <p:cNvSpPr txBox="1"/>
            <p:nvPr/>
          </p:nvSpPr>
          <p:spPr>
            <a:xfrm>
              <a:off x="1072125" y="4496157"/>
              <a:ext cx="10581420" cy="2011680"/>
            </a:xfrm>
            <a:prstGeom prst="rect">
              <a:avLst/>
            </a:prstGeom>
            <a:noFill/>
            <a:ln w="22225">
              <a:solidFill>
                <a:schemeClr val="bg1">
                  <a:lumMod val="75000"/>
                </a:schemeClr>
              </a:solidFill>
              <a:prstDash val="sysDot"/>
            </a:ln>
          </p:spPr>
          <p:txBody>
            <a:bodyPr vert="horz" wrap="square" lIns="0" tIns="0" rIns="0" bIns="0" numCol="2" rtlCol="0" anchor="t">
              <a:spAutoFit/>
            </a:bodyPr>
            <a:lstStyle/>
            <a:p>
              <a:pPr marL="361188" marR="0" lvl="1" indent="-342900" algn="l" defTabSz="914400" rtl="0" eaLnBrk="1" fontAlgn="auto" latinLnBrk="0" hangingPunct="1">
                <a:lnSpc>
                  <a:spcPct val="120000"/>
                </a:lnSpc>
                <a:spcBef>
                  <a:spcPts val="0"/>
                </a:spcBef>
                <a:spcAft>
                  <a:spcPts val="600"/>
                </a:spcAft>
                <a:buClrTx/>
                <a:buSzPct val="75000"/>
                <a:buFont typeface="Arial" panose="020B0604020202020204" pitchFamily="34" charset="0"/>
                <a:buChar char="•"/>
                <a:tabLst/>
                <a:defRPr/>
              </a:pP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Do not want to cut down all Lodgepole Pine trees </a:t>
              </a: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Important to cut down correct type of tree while not harming</a:t>
              </a: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 other types of trees </a:t>
              </a:r>
            </a:p>
            <a:p>
              <a:pPr marL="818388" lvl="2" indent="-342900">
                <a:lnSpc>
                  <a:spcPct val="120000"/>
                </a:lnSpc>
                <a:spcAft>
                  <a:spcPts val="600"/>
                </a:spcAft>
                <a:buSzPct val="75000"/>
                <a:buFont typeface="Arial" panose="020B0604020202020204" pitchFamily="34" charset="0"/>
                <a:buChar char="•"/>
                <a:defRPr/>
              </a:pP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Lodgepole Pine lumber worth more than other types of lumber</a:t>
              </a:r>
            </a:p>
            <a:p>
              <a:pPr marL="475488" lvl="2">
                <a:lnSpc>
                  <a:spcPct val="120000"/>
                </a:lnSpc>
                <a:spcAft>
                  <a:spcPts val="600"/>
                </a:spcAft>
                <a:buSzPct val="75000"/>
                <a:defRPr/>
              </a:pP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Better to have false negatives</a:t>
              </a: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 than false positives</a:t>
              </a: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marL="818388" lvl="2" indent="-342900">
                <a:lnSpc>
                  <a:spcPct val="120000"/>
                </a:lnSpc>
                <a:spcAft>
                  <a:spcPts val="600"/>
                </a:spcAft>
                <a:buSzPct val="75000"/>
                <a:buFont typeface="Arial" panose="020B0604020202020204" pitchFamily="34" charset="0"/>
                <a:buChar char="•"/>
                <a:defRPr/>
              </a:pPr>
              <a:r>
                <a:rPr lang="en-US" sz="1400" dirty="0">
                  <a:solidFill>
                    <a:srgbClr val="000000"/>
                  </a:solidFill>
                  <a:latin typeface="Open Sans" panose="020B0606030504020204" pitchFamily="34" charset="0"/>
                  <a:ea typeface="Open Sans" panose="020B0606030504020204" pitchFamily="34" charset="0"/>
                  <a:cs typeface="Open Sans" panose="020B0606030504020204" pitchFamily="34" charset="0"/>
                </a:rPr>
                <a:t>Prioritize precision over recall </a:t>
              </a:r>
              <a:endParaRPr kumimoji="0" lang="en-US" sz="1400" b="0"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a:spcBef>
                  <a:spcPts val="200"/>
                </a:spcBef>
                <a:buSzPct val="100000"/>
              </a:pPr>
              <a:endParaRPr lang="en-US" sz="1200" dirty="0"/>
            </a:p>
          </p:txBody>
        </p:sp>
        <p:sp>
          <p:nvSpPr>
            <p:cNvPr id="252" name="Rectangle 251">
              <a:extLst>
                <a:ext uri="{FF2B5EF4-FFF2-40B4-BE49-F238E27FC236}">
                  <a16:creationId xmlns:a16="http://schemas.microsoft.com/office/drawing/2014/main" id="{9BD29A9A-3A05-4B86-9DC7-5B24A2E16C13}"/>
                </a:ext>
              </a:extLst>
            </p:cNvPr>
            <p:cNvSpPr/>
            <p:nvPr/>
          </p:nvSpPr>
          <p:spPr bwMode="gray">
            <a:xfrm>
              <a:off x="1051506" y="4020839"/>
              <a:ext cx="10629436" cy="475318"/>
            </a:xfrm>
            <a:prstGeom prst="rect">
              <a:avLst/>
            </a:prstGeom>
            <a:solidFill>
              <a:schemeClr val="accent3">
                <a:lumMod val="20000"/>
                <a:lumOff val="80000"/>
                <a:alpha val="70000"/>
              </a:schemeClr>
            </a:solidFill>
            <a:ln w="63500" algn="ctr">
              <a:solidFill>
                <a:schemeClr val="accent3"/>
              </a:solidFill>
              <a:miter lim="800000"/>
              <a:headEnd/>
              <a:tailEnd/>
            </a:ln>
          </p:spPr>
          <p:txBody>
            <a:bodyPr wrap="square" lIns="88900" tIns="88900" rIns="88900" bIns="88900" numCol="1" rtlCol="0" anchor="t"/>
            <a:lstStyle/>
            <a:p>
              <a:pPr marL="0" marR="0" lvl="0" indent="0" algn="ctr" defTabSz="1219170" rtl="0" eaLnBrk="1" fontAlgn="auto" latinLnBrk="0" hangingPunct="1">
                <a:lnSpc>
                  <a:spcPct val="106000"/>
                </a:lnSpc>
                <a:spcBef>
                  <a:spcPts val="0"/>
                </a:spcBef>
                <a:spcAft>
                  <a:spcPts val="600"/>
                </a:spcAft>
                <a:buClrTx/>
                <a:buSzTx/>
                <a:buFontTx/>
                <a:buNone/>
                <a:tabLst/>
                <a:defRPr/>
              </a:pPr>
              <a:r>
                <a:rPr lang="en-US" b="1" dirty="0">
                  <a:solidFill>
                    <a:srgbClr val="000000"/>
                  </a:solidFill>
                </a:rPr>
                <a:t>Metric Prioritization</a:t>
              </a:r>
              <a:endParaRPr kumimoji="0" lang="en-US" b="0" i="0" u="none" strike="noStrike" kern="1200" cap="none" spc="0" normalizeH="0" baseline="0" noProof="0" dirty="0">
                <a:ln>
                  <a:noFill/>
                </a:ln>
                <a:solidFill>
                  <a:srgbClr val="000000"/>
                </a:solidFill>
                <a:effectLst/>
                <a:uLnTx/>
                <a:uFillTx/>
                <a:ea typeface="+mn-ea"/>
                <a:cs typeface="+mn-cs"/>
              </a:endParaRPr>
            </a:p>
          </p:txBody>
        </p:sp>
      </p:gr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Tree>
    <p:extLst>
      <p:ext uri="{BB962C8B-B14F-4D97-AF65-F5344CB8AC3E}">
        <p14:creationId xmlns:p14="http://schemas.microsoft.com/office/powerpoint/2010/main" val="462790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Results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Classification Metrics </a:t>
            </a:r>
          </a:p>
        </p:txBody>
      </p:sp>
    </p:spTree>
    <p:extLst>
      <p:ext uri="{BB962C8B-B14F-4D97-AF65-F5344CB8AC3E}">
        <p14:creationId xmlns:p14="http://schemas.microsoft.com/office/powerpoint/2010/main" val="73220155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25"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Initial Results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Initial Decision Tree Classifier.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grpSp>
        <p:nvGrpSpPr>
          <p:cNvPr id="27" name="Group 26">
            <a:extLst>
              <a:ext uri="{FF2B5EF4-FFF2-40B4-BE49-F238E27FC236}">
                <a16:creationId xmlns:a16="http://schemas.microsoft.com/office/drawing/2014/main" id="{2A9F1915-F899-4D74-8719-4CD85916DCEA}"/>
              </a:ext>
            </a:extLst>
          </p:cNvPr>
          <p:cNvGrpSpPr/>
          <p:nvPr/>
        </p:nvGrpSpPr>
        <p:grpSpPr>
          <a:xfrm>
            <a:off x="536537" y="1683523"/>
            <a:ext cx="11118927" cy="1429888"/>
            <a:chOff x="602772" y="1683523"/>
            <a:chExt cx="11118927" cy="1429887"/>
          </a:xfrm>
        </p:grpSpPr>
        <p:sp>
          <p:nvSpPr>
            <p:cNvPr id="28" name="Rectangular Callout 40">
              <a:extLst>
                <a:ext uri="{FF2B5EF4-FFF2-40B4-BE49-F238E27FC236}">
                  <a16:creationId xmlns:a16="http://schemas.microsoft.com/office/drawing/2014/main" id="{EB91FB80-B4A6-4C81-B6B7-6D889C690666}"/>
                </a:ext>
              </a:extLst>
            </p:cNvPr>
            <p:cNvSpPr/>
            <p:nvPr/>
          </p:nvSpPr>
          <p:spPr>
            <a:xfrm>
              <a:off x="1072125" y="2480641"/>
              <a:ext cx="2483464" cy="571682"/>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0" u="none" strike="noStrike" kern="1200" cap="none" spc="0" normalizeH="0" baseline="0" noProof="0" dirty="0">
                  <a:ln>
                    <a:noFill/>
                  </a:ln>
                  <a:solidFill>
                    <a:srgbClr val="000000"/>
                  </a:solidFill>
                  <a:effectLst/>
                  <a:uLnTx/>
                  <a:uFillTx/>
                  <a:latin typeface="Open Sans"/>
                  <a:ea typeface="+mn-ea"/>
                  <a:cs typeface="+mn-cs"/>
                </a:rPr>
                <a:t> </a:t>
              </a:r>
              <a:r>
                <a:rPr lang="en-US" sz="1200" b="1" dirty="0">
                  <a:solidFill>
                    <a:srgbClr val="000000"/>
                  </a:solidFill>
                  <a:latin typeface="Open Sans"/>
                </a:rPr>
                <a:t>95.4%</a:t>
              </a:r>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0" name="Rectangular Callout 40">
              <a:extLst>
                <a:ext uri="{FF2B5EF4-FFF2-40B4-BE49-F238E27FC236}">
                  <a16:creationId xmlns:a16="http://schemas.microsoft.com/office/drawing/2014/main" id="{ABCA8C30-E7E3-4142-BA21-1D59389AD485}"/>
                </a:ext>
              </a:extLst>
            </p:cNvPr>
            <p:cNvSpPr/>
            <p:nvPr/>
          </p:nvSpPr>
          <p:spPr>
            <a:xfrm>
              <a:off x="3774364" y="2475957"/>
              <a:ext cx="2483464" cy="576365"/>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95.3%</a:t>
              </a:r>
            </a:p>
          </p:txBody>
        </p:sp>
        <p:sp>
          <p:nvSpPr>
            <p:cNvPr id="31" name="Rectangular Callout 41">
              <a:extLst>
                <a:ext uri="{FF2B5EF4-FFF2-40B4-BE49-F238E27FC236}">
                  <a16:creationId xmlns:a16="http://schemas.microsoft.com/office/drawing/2014/main" id="{805C4C5E-54B3-49BB-9E77-47A94A5F5ACB}"/>
                </a:ext>
              </a:extLst>
            </p:cNvPr>
            <p:cNvSpPr/>
            <p:nvPr/>
          </p:nvSpPr>
          <p:spPr>
            <a:xfrm>
              <a:off x="6471230" y="2480639"/>
              <a:ext cx="2484825" cy="571122"/>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95.5%</a:t>
              </a:r>
            </a:p>
          </p:txBody>
        </p:sp>
        <p:sp>
          <p:nvSpPr>
            <p:cNvPr id="32" name="Rectangular Callout 42">
              <a:extLst>
                <a:ext uri="{FF2B5EF4-FFF2-40B4-BE49-F238E27FC236}">
                  <a16:creationId xmlns:a16="http://schemas.microsoft.com/office/drawing/2014/main" id="{D6639F53-01E6-4F1E-80FC-C7910DA54633}"/>
                </a:ext>
              </a:extLst>
            </p:cNvPr>
            <p:cNvSpPr/>
            <p:nvPr/>
          </p:nvSpPr>
          <p:spPr>
            <a:xfrm>
              <a:off x="9196117" y="2468244"/>
              <a:ext cx="2484825" cy="583517"/>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95.4%</a:t>
              </a:r>
            </a:p>
          </p:txBody>
        </p:sp>
        <p:sp>
          <p:nvSpPr>
            <p:cNvPr id="33" name="Rectangle 32">
              <a:extLst>
                <a:ext uri="{FF2B5EF4-FFF2-40B4-BE49-F238E27FC236}">
                  <a16:creationId xmlns:a16="http://schemas.microsoft.com/office/drawing/2014/main" id="{E548A4F5-0BDE-43A5-B0CA-B7E9D995D48B}"/>
                </a:ext>
              </a:extLst>
            </p:cNvPr>
            <p:cNvSpPr/>
            <p:nvPr/>
          </p:nvSpPr>
          <p:spPr>
            <a:xfrm>
              <a:off x="3773003" y="1691289"/>
              <a:ext cx="2484088" cy="1361032"/>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4" name="Rectangle 33">
              <a:extLst>
                <a:ext uri="{FF2B5EF4-FFF2-40B4-BE49-F238E27FC236}">
                  <a16:creationId xmlns:a16="http://schemas.microsoft.com/office/drawing/2014/main" id="{6362295A-F999-4C30-8D95-EB0A190F0931}"/>
                </a:ext>
              </a:extLst>
            </p:cNvPr>
            <p:cNvSpPr/>
            <p:nvPr/>
          </p:nvSpPr>
          <p:spPr>
            <a:xfrm>
              <a:off x="6471230" y="1691289"/>
              <a:ext cx="2484088" cy="1360471"/>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5" name="Rectangle 34">
              <a:extLst>
                <a:ext uri="{FF2B5EF4-FFF2-40B4-BE49-F238E27FC236}">
                  <a16:creationId xmlns:a16="http://schemas.microsoft.com/office/drawing/2014/main" id="{8795F064-CA90-4C9D-AEF5-680AE5468A61}"/>
                </a:ext>
              </a:extLst>
            </p:cNvPr>
            <p:cNvSpPr/>
            <p:nvPr/>
          </p:nvSpPr>
          <p:spPr>
            <a:xfrm>
              <a:off x="9169457" y="1683523"/>
              <a:ext cx="2484088" cy="1368237"/>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Rectangle 35">
              <a:extLst>
                <a:ext uri="{FF2B5EF4-FFF2-40B4-BE49-F238E27FC236}">
                  <a16:creationId xmlns:a16="http://schemas.microsoft.com/office/drawing/2014/main" id="{EB1F6B2D-7E5B-4FA0-99EE-4EB0928C567A}"/>
                </a:ext>
              </a:extLst>
            </p:cNvPr>
            <p:cNvSpPr/>
            <p:nvPr/>
          </p:nvSpPr>
          <p:spPr>
            <a:xfrm>
              <a:off x="1074776" y="1691290"/>
              <a:ext cx="2484088" cy="1361032"/>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7" name="Rectangle 3">
              <a:extLst>
                <a:ext uri="{FF2B5EF4-FFF2-40B4-BE49-F238E27FC236}">
                  <a16:creationId xmlns:a16="http://schemas.microsoft.com/office/drawing/2014/main" id="{D5B767E0-1988-41DB-8FC3-7CD3946531BB}"/>
                </a:ext>
              </a:extLst>
            </p:cNvPr>
            <p:cNvSpPr>
              <a:spLocks/>
            </p:cNvSpPr>
            <p:nvPr/>
          </p:nvSpPr>
          <p:spPr bwMode="auto">
            <a:xfrm rot="16200000">
              <a:off x="500294" y="2609733"/>
              <a:ext cx="654435" cy="3529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Result</a:t>
              </a:r>
            </a:p>
          </p:txBody>
        </p:sp>
        <p:sp>
          <p:nvSpPr>
            <p:cNvPr id="38" name="Rectangle 3">
              <a:extLst>
                <a:ext uri="{FF2B5EF4-FFF2-40B4-BE49-F238E27FC236}">
                  <a16:creationId xmlns:a16="http://schemas.microsoft.com/office/drawing/2014/main" id="{03C8722F-4CDF-4C77-BCB9-FABE2DC51002}"/>
                </a:ext>
              </a:extLst>
            </p:cNvPr>
            <p:cNvSpPr>
              <a:spLocks/>
            </p:cNvSpPr>
            <p:nvPr/>
          </p:nvSpPr>
          <p:spPr bwMode="auto">
            <a:xfrm rot="16200000">
              <a:off x="498098" y="1966514"/>
              <a:ext cx="665653" cy="29005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lang="en-US" sz="1100" b="1" dirty="0">
                  <a:solidFill>
                    <a:srgbClr val="000000"/>
                  </a:solidFill>
                  <a:latin typeface="Open Sans"/>
                  <a:cs typeface="Frutiger Next Pro Medium Italic"/>
                  <a:sym typeface="Frutiger Next Pro Medium" charset="0"/>
                </a:rPr>
                <a:t>Metric</a:t>
              </a:r>
              <a:endPar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endParaRPr>
            </a:p>
          </p:txBody>
        </p:sp>
        <p:sp>
          <p:nvSpPr>
            <p:cNvPr id="39" name="Rectangle 38">
              <a:extLst>
                <a:ext uri="{FF2B5EF4-FFF2-40B4-BE49-F238E27FC236}">
                  <a16:creationId xmlns:a16="http://schemas.microsoft.com/office/drawing/2014/main" id="{FCC7C699-190A-4756-A2B2-414A9C058632}"/>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0" name="Rectangle 39">
              <a:extLst>
                <a:ext uri="{FF2B5EF4-FFF2-40B4-BE49-F238E27FC236}">
                  <a16:creationId xmlns:a16="http://schemas.microsoft.com/office/drawing/2014/main" id="{96774F56-665D-4329-80C1-890C1744D26B}"/>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1" name="Rectangle 40">
              <a:extLst>
                <a:ext uri="{FF2B5EF4-FFF2-40B4-BE49-F238E27FC236}">
                  <a16:creationId xmlns:a16="http://schemas.microsoft.com/office/drawing/2014/main" id="{395B734F-F79F-4E0A-B025-EC0D37E0EC8F}"/>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42" name="Rectangle 41">
              <a:extLst>
                <a:ext uri="{FF2B5EF4-FFF2-40B4-BE49-F238E27FC236}">
                  <a16:creationId xmlns:a16="http://schemas.microsoft.com/office/drawing/2014/main" id="{AE762C23-5184-4DB4-B372-2A207FE36D81}"/>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43" name="Straight Connector 42">
              <a:extLst>
                <a:ext uri="{FF2B5EF4-FFF2-40B4-BE49-F238E27FC236}">
                  <a16:creationId xmlns:a16="http://schemas.microsoft.com/office/drawing/2014/main" id="{D1BE2B20-901F-4750-9F33-AC4EA6A056EC}"/>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pic>
        <p:nvPicPr>
          <p:cNvPr id="6" name="Picture 5" descr="Chart, treemap chart&#10;&#10;Description automatically generated">
            <a:extLst>
              <a:ext uri="{FF2B5EF4-FFF2-40B4-BE49-F238E27FC236}">
                <a16:creationId xmlns:a16="http://schemas.microsoft.com/office/drawing/2014/main" id="{77E6B7D1-5F43-4615-8D56-FE4F26A9115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6004" y="3044557"/>
            <a:ext cx="5485714" cy="3657143"/>
          </a:xfrm>
          <a:prstGeom prst="rect">
            <a:avLst/>
          </a:prstGeom>
        </p:spPr>
      </p:pic>
      <p:sp>
        <p:nvSpPr>
          <p:cNvPr id="45" name="Rectangle 44">
            <a:extLst>
              <a:ext uri="{FF2B5EF4-FFF2-40B4-BE49-F238E27FC236}">
                <a16:creationId xmlns:a16="http://schemas.microsoft.com/office/drawing/2014/main" id="{63DE9B76-DE6C-4710-AC37-D35BC290FC0E}"/>
              </a:ext>
            </a:extLst>
          </p:cNvPr>
          <p:cNvSpPr/>
          <p:nvPr/>
        </p:nvSpPr>
        <p:spPr>
          <a:xfrm>
            <a:off x="4892545" y="3428999"/>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8" name="TextBox 7">
            <a:extLst>
              <a:ext uri="{FF2B5EF4-FFF2-40B4-BE49-F238E27FC236}">
                <a16:creationId xmlns:a16="http://schemas.microsoft.com/office/drawing/2014/main" id="{63012600-A452-4A85-8F9E-02252D9B8B75}"/>
              </a:ext>
            </a:extLst>
          </p:cNvPr>
          <p:cNvSpPr txBox="1"/>
          <p:nvPr/>
        </p:nvSpPr>
        <p:spPr>
          <a:xfrm>
            <a:off x="4892545" y="3522547"/>
            <a:ext cx="6270755" cy="1179810"/>
          </a:xfrm>
          <a:prstGeom prst="rect">
            <a:avLst/>
          </a:prstGeom>
          <a:noFill/>
        </p:spPr>
        <p:txBody>
          <a:bodyPr vert="horz" wrap="square" lIns="0" tIns="0" rIns="0" bIns="0" rtlCol="0">
            <a:spAutoFit/>
          </a:bodyPr>
          <a:lstStyle/>
          <a:p>
            <a:pPr marL="742950" lvl="1" indent="-285750">
              <a:buFont typeface="Arial" panose="020B0604020202020204" pitchFamily="34" charset="0"/>
              <a:buChar char="•"/>
              <a:defRPr/>
            </a:pPr>
            <a:endParaRPr kumimoji="0" lang="en-US" sz="900"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r>
              <a:rPr kumimoji="0" lang="en-US" b="0" i="0" u="none" strike="noStrike" kern="1200" cap="none" spc="0" normalizeH="0" baseline="0" noProof="0" dirty="0">
                <a:ln>
                  <a:noFill/>
                </a:ln>
                <a:solidFill>
                  <a:schemeClr val="tx1"/>
                </a:solidFill>
                <a:effectLst/>
                <a:uLnTx/>
                <a:uFillTx/>
                <a:latin typeface="Open Sans"/>
                <a:ea typeface="+mn-ea"/>
                <a:cs typeface="+mn-cs"/>
              </a:rPr>
              <a:t>High metric results for Precision, Recall, Accuracy, and F1</a:t>
            </a:r>
          </a:p>
          <a:p>
            <a:pPr marL="742950" lvl="1" indent="-285750">
              <a:buFont typeface="Arial" panose="020B0604020202020204" pitchFamily="34" charset="0"/>
              <a:buChar char="•"/>
              <a:defRPr/>
            </a:pPr>
            <a:r>
              <a:rPr lang="en-US" dirty="0">
                <a:solidFill>
                  <a:schemeClr val="tx1"/>
                </a:solidFill>
                <a:latin typeface="Open Sans"/>
              </a:rPr>
              <a:t>Low number of false positives and false negatives</a:t>
            </a:r>
          </a:p>
          <a:p>
            <a:pPr>
              <a:spcBef>
                <a:spcPts val="200"/>
              </a:spcBef>
              <a:buSzPct val="100000"/>
            </a:pPr>
            <a:endParaRPr lang="en-US" sz="1200" dirty="0"/>
          </a:p>
        </p:txBody>
      </p:sp>
      <p:sp>
        <p:nvSpPr>
          <p:cNvPr id="50" name="Rectangle 49">
            <a:extLst>
              <a:ext uri="{FF2B5EF4-FFF2-40B4-BE49-F238E27FC236}">
                <a16:creationId xmlns:a16="http://schemas.microsoft.com/office/drawing/2014/main" id="{04390D7A-5879-4749-A1D8-6E7799910E31}"/>
              </a:ext>
            </a:extLst>
          </p:cNvPr>
          <p:cNvSpPr/>
          <p:nvPr/>
        </p:nvSpPr>
        <p:spPr>
          <a:xfrm>
            <a:off x="4892545" y="4932247"/>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51" name="TextBox 50">
            <a:extLst>
              <a:ext uri="{FF2B5EF4-FFF2-40B4-BE49-F238E27FC236}">
                <a16:creationId xmlns:a16="http://schemas.microsoft.com/office/drawing/2014/main" id="{FFDFC94D-A221-43AA-950C-3DEEDBFB02FB}"/>
              </a:ext>
            </a:extLst>
          </p:cNvPr>
          <p:cNvSpPr txBox="1"/>
          <p:nvPr/>
        </p:nvSpPr>
        <p:spPr>
          <a:xfrm>
            <a:off x="4892544" y="5293720"/>
            <a:ext cx="6694765" cy="764312"/>
          </a:xfrm>
          <a:prstGeom prst="rect">
            <a:avLst/>
          </a:prstGeom>
          <a:noFill/>
        </p:spPr>
        <p:txBody>
          <a:bodyPr vert="horz" wrap="square" lIns="0" tIns="0" rIns="0" bIns="0" rtlCol="0">
            <a:spAutoFit/>
          </a:bodyPr>
          <a:lstStyle/>
          <a:p>
            <a:pPr lvl="1">
              <a:defRPr/>
            </a:pPr>
            <a:r>
              <a:rPr kumimoji="0" lang="en-US" b="1" i="0" u="none" strike="noStrike" kern="1200" cap="none" spc="0" normalizeH="0" baseline="0" noProof="0" dirty="0">
                <a:ln>
                  <a:noFill/>
                </a:ln>
                <a:solidFill>
                  <a:schemeClr val="tx1"/>
                </a:solidFill>
                <a:effectLst/>
                <a:uLnTx/>
                <a:uFillTx/>
                <a:latin typeface="Open Sans"/>
                <a:ea typeface="+mn-ea"/>
                <a:cs typeface="+mn-cs"/>
              </a:rPr>
              <a:t>Next Steps:</a:t>
            </a:r>
          </a:p>
          <a:p>
            <a:pPr lvl="1">
              <a:defRPr/>
            </a:pPr>
            <a:r>
              <a:rPr lang="en-US" dirty="0">
                <a:latin typeface="Open Sans"/>
              </a:rPr>
              <a:t>Tune Hyperparameters </a:t>
            </a:r>
            <a:endParaRPr lang="en-US" dirty="0">
              <a:solidFill>
                <a:schemeClr val="tx1"/>
              </a:solidFill>
              <a:latin typeface="Open Sans"/>
            </a:endParaRPr>
          </a:p>
          <a:p>
            <a:pPr>
              <a:spcBef>
                <a:spcPts val="200"/>
              </a:spcBef>
              <a:buSzPct val="100000"/>
            </a:pPr>
            <a:endParaRPr lang="en-US" sz="1200" dirty="0"/>
          </a:p>
        </p:txBody>
      </p:sp>
    </p:spTree>
    <p:extLst>
      <p:ext uri="{BB962C8B-B14F-4D97-AF65-F5344CB8AC3E}">
        <p14:creationId xmlns:p14="http://schemas.microsoft.com/office/powerpoint/2010/main" val="143197783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773"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Hyperparameters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Initial Decision Tree Classifier.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
        <p:nvSpPr>
          <p:cNvPr id="44" name="Rectangle 43">
            <a:extLst>
              <a:ext uri="{FF2B5EF4-FFF2-40B4-BE49-F238E27FC236}">
                <a16:creationId xmlns:a16="http://schemas.microsoft.com/office/drawing/2014/main" id="{9C1EFD86-98F5-433E-A66D-42EE314A7357}"/>
              </a:ext>
            </a:extLst>
          </p:cNvPr>
          <p:cNvSpPr/>
          <p:nvPr/>
        </p:nvSpPr>
        <p:spPr>
          <a:xfrm>
            <a:off x="412750" y="1482084"/>
            <a:ext cx="11366500" cy="36875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Max Depth: </a:t>
            </a:r>
          </a:p>
        </p:txBody>
      </p:sp>
      <p:sp>
        <p:nvSpPr>
          <p:cNvPr id="46" name="Rectangle 45">
            <a:extLst>
              <a:ext uri="{FF2B5EF4-FFF2-40B4-BE49-F238E27FC236}">
                <a16:creationId xmlns:a16="http://schemas.microsoft.com/office/drawing/2014/main" id="{0C0BAAC7-C811-4083-BEBC-2D6996A13804}"/>
              </a:ext>
            </a:extLst>
          </p:cNvPr>
          <p:cNvSpPr/>
          <p:nvPr/>
        </p:nvSpPr>
        <p:spPr>
          <a:xfrm>
            <a:off x="412750" y="3261947"/>
            <a:ext cx="11366500" cy="36875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Min Samples Split:</a:t>
            </a:r>
          </a:p>
        </p:txBody>
      </p:sp>
      <p:pic>
        <p:nvPicPr>
          <p:cNvPr id="16" name="Picture 15">
            <a:extLst>
              <a:ext uri="{FF2B5EF4-FFF2-40B4-BE49-F238E27FC236}">
                <a16:creationId xmlns:a16="http://schemas.microsoft.com/office/drawing/2014/main" id="{4526C907-4AAC-4BDE-855E-FB1681C6765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1832" y="1883902"/>
            <a:ext cx="11788336" cy="1219200"/>
          </a:xfrm>
          <a:prstGeom prst="rect">
            <a:avLst/>
          </a:prstGeom>
        </p:spPr>
      </p:pic>
      <p:pic>
        <p:nvPicPr>
          <p:cNvPr id="18" name="Picture 17">
            <a:extLst>
              <a:ext uri="{FF2B5EF4-FFF2-40B4-BE49-F238E27FC236}">
                <a16:creationId xmlns:a16="http://schemas.microsoft.com/office/drawing/2014/main" id="{7C9C89A1-D46A-4338-84B2-94E5C7A8835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1832" y="5441546"/>
            <a:ext cx="11788336" cy="1178834"/>
          </a:xfrm>
          <a:prstGeom prst="rect">
            <a:avLst/>
          </a:prstGeom>
        </p:spPr>
      </p:pic>
      <p:sp>
        <p:nvSpPr>
          <p:cNvPr id="47" name="Rectangle 46">
            <a:extLst>
              <a:ext uri="{FF2B5EF4-FFF2-40B4-BE49-F238E27FC236}">
                <a16:creationId xmlns:a16="http://schemas.microsoft.com/office/drawing/2014/main" id="{A76E196E-3A82-4E3A-947D-4858BAF7FA9E}"/>
              </a:ext>
            </a:extLst>
          </p:cNvPr>
          <p:cNvSpPr/>
          <p:nvPr/>
        </p:nvSpPr>
        <p:spPr>
          <a:xfrm>
            <a:off x="412750" y="5041812"/>
            <a:ext cx="11366500" cy="36875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r>
              <a:rPr kumimoji="0" lang="en-US" b="0" i="0" u="none" strike="noStrike" kern="1200" cap="none" spc="0" normalizeH="0" baseline="0" noProof="0" dirty="0">
                <a:ln>
                  <a:noFill/>
                </a:ln>
                <a:solidFill>
                  <a:schemeClr val="tx1"/>
                </a:solidFill>
                <a:effectLst/>
                <a:uLnTx/>
                <a:uFillTx/>
                <a:latin typeface="Open Sans"/>
                <a:ea typeface="+mn-ea"/>
                <a:cs typeface="+mn-cs"/>
              </a:rPr>
              <a:t>Min Samples Leaf:</a:t>
            </a:r>
          </a:p>
        </p:txBody>
      </p:sp>
      <p:pic>
        <p:nvPicPr>
          <p:cNvPr id="20" name="Picture 19">
            <a:extLst>
              <a:ext uri="{FF2B5EF4-FFF2-40B4-BE49-F238E27FC236}">
                <a16:creationId xmlns:a16="http://schemas.microsoft.com/office/drawing/2014/main" id="{0F59B784-AE45-40D8-82F0-B79D47C914F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1832" y="3682907"/>
            <a:ext cx="11788336" cy="1178834"/>
          </a:xfrm>
          <a:prstGeom prst="rect">
            <a:avLst/>
          </a:prstGeom>
        </p:spPr>
      </p:pic>
    </p:spTree>
    <p:extLst>
      <p:ext uri="{BB962C8B-B14F-4D97-AF65-F5344CB8AC3E}">
        <p14:creationId xmlns:p14="http://schemas.microsoft.com/office/powerpoint/2010/main" val="233608137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1749"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Secondary Results</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Results after tuning hyperparameters.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29" name="Text Placeholder 3">
            <a:extLst>
              <a:ext uri="{FF2B5EF4-FFF2-40B4-BE49-F238E27FC236}">
                <a16:creationId xmlns:a16="http://schemas.microsoft.com/office/drawing/2014/main" id="{0B0C065B-8600-4321-85AB-2EF3E24058ED}"/>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grpSp>
        <p:nvGrpSpPr>
          <p:cNvPr id="27" name="Group 26">
            <a:extLst>
              <a:ext uri="{FF2B5EF4-FFF2-40B4-BE49-F238E27FC236}">
                <a16:creationId xmlns:a16="http://schemas.microsoft.com/office/drawing/2014/main" id="{2A9F1915-F899-4D74-8719-4CD85916DCEA}"/>
              </a:ext>
            </a:extLst>
          </p:cNvPr>
          <p:cNvGrpSpPr/>
          <p:nvPr/>
        </p:nvGrpSpPr>
        <p:grpSpPr>
          <a:xfrm>
            <a:off x="536537" y="1683523"/>
            <a:ext cx="11118927" cy="1429888"/>
            <a:chOff x="602772" y="1683523"/>
            <a:chExt cx="11118927" cy="1429887"/>
          </a:xfrm>
        </p:grpSpPr>
        <p:sp>
          <p:nvSpPr>
            <p:cNvPr id="28" name="Rectangular Callout 40">
              <a:extLst>
                <a:ext uri="{FF2B5EF4-FFF2-40B4-BE49-F238E27FC236}">
                  <a16:creationId xmlns:a16="http://schemas.microsoft.com/office/drawing/2014/main" id="{EB91FB80-B4A6-4C81-B6B7-6D889C690666}"/>
                </a:ext>
              </a:extLst>
            </p:cNvPr>
            <p:cNvSpPr/>
            <p:nvPr/>
          </p:nvSpPr>
          <p:spPr>
            <a:xfrm>
              <a:off x="1072125" y="2480641"/>
              <a:ext cx="2483464" cy="571682"/>
            </a:xfrm>
            <a:prstGeom prst="rect">
              <a:avLst/>
            </a:prstGeom>
            <a:solidFill>
              <a:srgbClr val="E9F4D4"/>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100" b="0" i="0" u="none" strike="noStrike" kern="1200" cap="none" spc="0" normalizeH="0" baseline="0" noProof="0" dirty="0">
                  <a:ln>
                    <a:noFill/>
                  </a:ln>
                  <a:solidFill>
                    <a:srgbClr val="000000"/>
                  </a:solidFill>
                  <a:effectLst/>
                  <a:uLnTx/>
                  <a:uFillTx/>
                  <a:latin typeface="Open Sans"/>
                  <a:ea typeface="+mn-ea"/>
                  <a:cs typeface="+mn-cs"/>
                </a:rPr>
                <a:t> </a:t>
              </a:r>
              <a:r>
                <a:rPr kumimoji="0" lang="en-US" sz="1200" b="1" i="0" u="none" strike="noStrike" kern="1200" cap="none" spc="0" normalizeH="0" baseline="0" noProof="0" dirty="0">
                  <a:ln>
                    <a:noFill/>
                  </a:ln>
                  <a:solidFill>
                    <a:srgbClr val="000000"/>
                  </a:solidFill>
                  <a:effectLst/>
                  <a:uLnTx/>
                  <a:uFillTx/>
                  <a:latin typeface="Open Sans"/>
                  <a:ea typeface="+mn-ea"/>
                  <a:cs typeface="+mn-cs"/>
                </a:rPr>
                <a:t>95.3%</a:t>
              </a:r>
              <a:endParaRPr kumimoji="0" lang="en-US" sz="9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0" name="Rectangular Callout 40">
              <a:extLst>
                <a:ext uri="{FF2B5EF4-FFF2-40B4-BE49-F238E27FC236}">
                  <a16:creationId xmlns:a16="http://schemas.microsoft.com/office/drawing/2014/main" id="{ABCA8C30-E7E3-4142-BA21-1D59389AD485}"/>
                </a:ext>
              </a:extLst>
            </p:cNvPr>
            <p:cNvSpPr/>
            <p:nvPr/>
          </p:nvSpPr>
          <p:spPr>
            <a:xfrm>
              <a:off x="3774364" y="2475957"/>
              <a:ext cx="2483464" cy="576365"/>
            </a:xfrm>
            <a:prstGeom prst="rect">
              <a:avLst/>
            </a:prstGeom>
            <a:solidFill>
              <a:schemeClr val="accent3">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95.4%</a:t>
              </a:r>
            </a:p>
          </p:txBody>
        </p:sp>
        <p:sp>
          <p:nvSpPr>
            <p:cNvPr id="31" name="Rectangular Callout 41">
              <a:extLst>
                <a:ext uri="{FF2B5EF4-FFF2-40B4-BE49-F238E27FC236}">
                  <a16:creationId xmlns:a16="http://schemas.microsoft.com/office/drawing/2014/main" id="{805C4C5E-54B3-49BB-9E77-47A94A5F5ACB}"/>
                </a:ext>
              </a:extLst>
            </p:cNvPr>
            <p:cNvSpPr/>
            <p:nvPr/>
          </p:nvSpPr>
          <p:spPr>
            <a:xfrm>
              <a:off x="6471230" y="2480639"/>
              <a:ext cx="2484825" cy="571122"/>
            </a:xfrm>
            <a:prstGeom prst="rect">
              <a:avLst/>
            </a:prstGeom>
            <a:solidFill>
              <a:schemeClr val="accent4">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95.5%</a:t>
              </a:r>
            </a:p>
          </p:txBody>
        </p:sp>
        <p:sp>
          <p:nvSpPr>
            <p:cNvPr id="32" name="Rectangular Callout 42">
              <a:extLst>
                <a:ext uri="{FF2B5EF4-FFF2-40B4-BE49-F238E27FC236}">
                  <a16:creationId xmlns:a16="http://schemas.microsoft.com/office/drawing/2014/main" id="{D6639F53-01E6-4F1E-80FC-C7910DA54633}"/>
                </a:ext>
              </a:extLst>
            </p:cNvPr>
            <p:cNvSpPr/>
            <p:nvPr/>
          </p:nvSpPr>
          <p:spPr>
            <a:xfrm>
              <a:off x="9196117" y="2468244"/>
              <a:ext cx="2484825" cy="583517"/>
            </a:xfrm>
            <a:prstGeom prst="rect">
              <a:avLst/>
            </a:prstGeom>
            <a:solidFill>
              <a:schemeClr val="accent2">
                <a:alpha val="2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nchorCtr="0"/>
            <a:lstStyle/>
            <a:p>
              <a:pPr marL="0" marR="0" lvl="0" indent="0" algn="ctr" defTabSz="914400" rtl="0" eaLnBrk="1" fontAlgn="auto" latinLnBrk="0" hangingPunct="1">
                <a:lnSpc>
                  <a:spcPct val="100000"/>
                </a:lnSpc>
                <a:spcBef>
                  <a:spcPts val="0"/>
                </a:spcBef>
                <a:spcAft>
                  <a:spcPts val="1200"/>
                </a:spcAft>
                <a:buClr>
                  <a:prstClr val="black"/>
                </a:buClr>
                <a:buSzPct val="100000"/>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95.4%</a:t>
              </a:r>
            </a:p>
          </p:txBody>
        </p:sp>
        <p:sp>
          <p:nvSpPr>
            <p:cNvPr id="33" name="Rectangle 32">
              <a:extLst>
                <a:ext uri="{FF2B5EF4-FFF2-40B4-BE49-F238E27FC236}">
                  <a16:creationId xmlns:a16="http://schemas.microsoft.com/office/drawing/2014/main" id="{E548A4F5-0BDE-43A5-B0CA-B7E9D995D48B}"/>
                </a:ext>
              </a:extLst>
            </p:cNvPr>
            <p:cNvSpPr/>
            <p:nvPr/>
          </p:nvSpPr>
          <p:spPr>
            <a:xfrm>
              <a:off x="3773003" y="1691289"/>
              <a:ext cx="2484088" cy="1361032"/>
            </a:xfrm>
            <a:prstGeom prst="rect">
              <a:avLst/>
            </a:prstGeom>
            <a:noFill/>
            <a:ln w="53975"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4" name="Rectangle 33">
              <a:extLst>
                <a:ext uri="{FF2B5EF4-FFF2-40B4-BE49-F238E27FC236}">
                  <a16:creationId xmlns:a16="http://schemas.microsoft.com/office/drawing/2014/main" id="{6362295A-F999-4C30-8D95-EB0A190F0931}"/>
                </a:ext>
              </a:extLst>
            </p:cNvPr>
            <p:cNvSpPr/>
            <p:nvPr/>
          </p:nvSpPr>
          <p:spPr>
            <a:xfrm>
              <a:off x="6471230" y="1691289"/>
              <a:ext cx="2484088" cy="1360471"/>
            </a:xfrm>
            <a:prstGeom prst="rect">
              <a:avLst/>
            </a:prstGeom>
            <a:noFill/>
            <a:ln w="53975"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5" name="Rectangle 34">
              <a:extLst>
                <a:ext uri="{FF2B5EF4-FFF2-40B4-BE49-F238E27FC236}">
                  <a16:creationId xmlns:a16="http://schemas.microsoft.com/office/drawing/2014/main" id="{8795F064-CA90-4C9D-AEF5-680AE5468A61}"/>
                </a:ext>
              </a:extLst>
            </p:cNvPr>
            <p:cNvSpPr/>
            <p:nvPr/>
          </p:nvSpPr>
          <p:spPr>
            <a:xfrm>
              <a:off x="9169457" y="1683523"/>
              <a:ext cx="2484088" cy="1368237"/>
            </a:xfrm>
            <a:prstGeom prst="rect">
              <a:avLst/>
            </a:prstGeom>
            <a:noFill/>
            <a:ln w="53975"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Rectangle 35">
              <a:extLst>
                <a:ext uri="{FF2B5EF4-FFF2-40B4-BE49-F238E27FC236}">
                  <a16:creationId xmlns:a16="http://schemas.microsoft.com/office/drawing/2014/main" id="{EB1F6B2D-7E5B-4FA0-99EE-4EB0928C567A}"/>
                </a:ext>
              </a:extLst>
            </p:cNvPr>
            <p:cNvSpPr/>
            <p:nvPr/>
          </p:nvSpPr>
          <p:spPr>
            <a:xfrm>
              <a:off x="1074776" y="1691290"/>
              <a:ext cx="2484088" cy="1361032"/>
            </a:xfrm>
            <a:prstGeom prst="rect">
              <a:avLst/>
            </a:prstGeom>
            <a:noFill/>
            <a:ln w="53975"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544222" rtl="0" eaLnBrk="1" fontAlgn="base" latinLnBrk="0" hangingPunct="1">
                <a:lnSpc>
                  <a:spcPct val="100000"/>
                </a:lnSpc>
                <a:spcBef>
                  <a:spcPct val="0"/>
                </a:spcBef>
                <a:spcAft>
                  <a:spcPts val="50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7" name="Rectangle 3">
              <a:extLst>
                <a:ext uri="{FF2B5EF4-FFF2-40B4-BE49-F238E27FC236}">
                  <a16:creationId xmlns:a16="http://schemas.microsoft.com/office/drawing/2014/main" id="{D5B767E0-1988-41DB-8FC3-7CD3946531BB}"/>
                </a:ext>
              </a:extLst>
            </p:cNvPr>
            <p:cNvSpPr>
              <a:spLocks/>
            </p:cNvSpPr>
            <p:nvPr/>
          </p:nvSpPr>
          <p:spPr bwMode="auto">
            <a:xfrm rot="16200000">
              <a:off x="500294" y="2609733"/>
              <a:ext cx="654435" cy="3529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Result</a:t>
              </a:r>
            </a:p>
          </p:txBody>
        </p:sp>
        <p:sp>
          <p:nvSpPr>
            <p:cNvPr id="38" name="Rectangle 3">
              <a:extLst>
                <a:ext uri="{FF2B5EF4-FFF2-40B4-BE49-F238E27FC236}">
                  <a16:creationId xmlns:a16="http://schemas.microsoft.com/office/drawing/2014/main" id="{03C8722F-4CDF-4C77-BCB9-FABE2DC51002}"/>
                </a:ext>
              </a:extLst>
            </p:cNvPr>
            <p:cNvSpPr>
              <a:spLocks/>
            </p:cNvSpPr>
            <p:nvPr/>
          </p:nvSpPr>
          <p:spPr bwMode="auto">
            <a:xfrm rot="16200000">
              <a:off x="498098" y="1966514"/>
              <a:ext cx="665653" cy="29005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nchor="ctr"/>
            <a:lstStyle/>
            <a:p>
              <a:pPr marL="0" marR="0" lvl="0" indent="0" algn="ctr" defTabSz="1219170" rtl="0" eaLnBrk="1" fontAlgn="auto" latinLnBrk="0" hangingPunct="1">
                <a:lnSpc>
                  <a:spcPct val="90000"/>
                </a:lnSpc>
                <a:spcBef>
                  <a:spcPts val="0"/>
                </a:spcBef>
                <a:spcAft>
                  <a:spcPts val="300"/>
                </a:spcAft>
                <a:buClrTx/>
                <a:buSzTx/>
                <a:buFontTx/>
                <a:buNone/>
                <a:tabLst/>
                <a:defRPr/>
              </a:pPr>
              <a:r>
                <a:rPr kumimoji="0" lang="en-US" sz="1100" b="1" i="0" u="none" strike="noStrike" kern="1200" cap="none" spc="0" normalizeH="0" baseline="0" noProof="0" dirty="0">
                  <a:ln>
                    <a:noFill/>
                  </a:ln>
                  <a:solidFill>
                    <a:srgbClr val="000000"/>
                  </a:solidFill>
                  <a:effectLst/>
                  <a:uLnTx/>
                  <a:uFillTx/>
                  <a:latin typeface="Open Sans"/>
                  <a:ea typeface="+mn-ea"/>
                  <a:cs typeface="Frutiger Next Pro Medium Italic"/>
                  <a:sym typeface="Frutiger Next Pro Medium" charset="0"/>
                </a:rPr>
                <a:t>Metric</a:t>
              </a:r>
            </a:p>
          </p:txBody>
        </p:sp>
        <p:sp>
          <p:nvSpPr>
            <p:cNvPr id="39" name="Rectangle 38">
              <a:extLst>
                <a:ext uri="{FF2B5EF4-FFF2-40B4-BE49-F238E27FC236}">
                  <a16:creationId xmlns:a16="http://schemas.microsoft.com/office/drawing/2014/main" id="{FCC7C699-190A-4756-A2B2-414A9C058632}"/>
                </a:ext>
              </a:extLst>
            </p:cNvPr>
            <p:cNvSpPr/>
            <p:nvPr/>
          </p:nvSpPr>
          <p:spPr>
            <a:xfrm>
              <a:off x="1047379"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Precision</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0" name="Rectangle 39">
              <a:extLst>
                <a:ext uri="{FF2B5EF4-FFF2-40B4-BE49-F238E27FC236}">
                  <a16:creationId xmlns:a16="http://schemas.microsoft.com/office/drawing/2014/main" id="{96774F56-665D-4329-80C1-890C1744D26B}"/>
                </a:ext>
              </a:extLst>
            </p:cNvPr>
            <p:cNvSpPr/>
            <p:nvPr/>
          </p:nvSpPr>
          <p:spPr>
            <a:xfrm>
              <a:off x="3745606" y="198903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Recall</a:t>
              </a:r>
              <a:endParaRPr kumimoji="0" lang="en-US" sz="12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41" name="Rectangle 40">
              <a:extLst>
                <a:ext uri="{FF2B5EF4-FFF2-40B4-BE49-F238E27FC236}">
                  <a16:creationId xmlns:a16="http://schemas.microsoft.com/office/drawing/2014/main" id="{395B734F-F79F-4E0A-B025-EC0D37E0EC8F}"/>
                </a:ext>
              </a:extLst>
            </p:cNvPr>
            <p:cNvSpPr/>
            <p:nvPr/>
          </p:nvSpPr>
          <p:spPr>
            <a:xfrm>
              <a:off x="6470493" y="1988478"/>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Accuracy</a:t>
              </a:r>
            </a:p>
          </p:txBody>
        </p:sp>
        <p:sp>
          <p:nvSpPr>
            <p:cNvPr id="42" name="Rectangle 41">
              <a:extLst>
                <a:ext uri="{FF2B5EF4-FFF2-40B4-BE49-F238E27FC236}">
                  <a16:creationId xmlns:a16="http://schemas.microsoft.com/office/drawing/2014/main" id="{AE762C23-5184-4DB4-B372-2A207FE36D81}"/>
                </a:ext>
              </a:extLst>
            </p:cNvPr>
            <p:cNvSpPr/>
            <p:nvPr/>
          </p:nvSpPr>
          <p:spPr>
            <a:xfrm>
              <a:off x="9168720" y="1982889"/>
              <a:ext cx="2484825" cy="276999"/>
            </a:xfrm>
            <a:prstGeom prst="rect">
              <a:avLst/>
            </a:prstGeom>
            <a:noFill/>
            <a:ln w="19050">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Open Sans"/>
                  <a:ea typeface="+mn-ea"/>
                  <a:cs typeface="+mn-cs"/>
                </a:rPr>
                <a:t>F1</a:t>
              </a:r>
            </a:p>
          </p:txBody>
        </p:sp>
        <p:cxnSp>
          <p:nvCxnSpPr>
            <p:cNvPr id="43" name="Straight Connector 42">
              <a:extLst>
                <a:ext uri="{FF2B5EF4-FFF2-40B4-BE49-F238E27FC236}">
                  <a16:creationId xmlns:a16="http://schemas.microsoft.com/office/drawing/2014/main" id="{D1BE2B20-901F-4750-9F33-AC4EA6A056EC}"/>
                </a:ext>
              </a:extLst>
            </p:cNvPr>
            <p:cNvCxnSpPr>
              <a:cxnSpLocks/>
            </p:cNvCxnSpPr>
            <p:nvPr/>
          </p:nvCxnSpPr>
          <p:spPr>
            <a:xfrm>
              <a:off x="602772" y="2469808"/>
              <a:ext cx="11118927" cy="0"/>
            </a:xfrm>
            <a:prstGeom prst="line">
              <a:avLst/>
            </a:prstGeom>
            <a:ln w="222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pic>
        <p:nvPicPr>
          <p:cNvPr id="7" name="Picture 6" descr="Chart, treemap chart&#10;&#10;Description automatically generated">
            <a:extLst>
              <a:ext uri="{FF2B5EF4-FFF2-40B4-BE49-F238E27FC236}">
                <a16:creationId xmlns:a16="http://schemas.microsoft.com/office/drawing/2014/main" id="{F5070511-84A4-45F0-B1AE-3883B6B0676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6004" y="3044557"/>
            <a:ext cx="5485714" cy="3657143"/>
          </a:xfrm>
          <a:prstGeom prst="rect">
            <a:avLst/>
          </a:prstGeom>
        </p:spPr>
      </p:pic>
      <p:sp>
        <p:nvSpPr>
          <p:cNvPr id="44" name="Rectangle 43">
            <a:extLst>
              <a:ext uri="{FF2B5EF4-FFF2-40B4-BE49-F238E27FC236}">
                <a16:creationId xmlns:a16="http://schemas.microsoft.com/office/drawing/2014/main" id="{03F3E678-B80A-4EDB-B341-CE63824425CB}"/>
              </a:ext>
            </a:extLst>
          </p:cNvPr>
          <p:cNvSpPr/>
          <p:nvPr/>
        </p:nvSpPr>
        <p:spPr>
          <a:xfrm>
            <a:off x="4892545" y="3428999"/>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46" name="TextBox 45">
            <a:extLst>
              <a:ext uri="{FF2B5EF4-FFF2-40B4-BE49-F238E27FC236}">
                <a16:creationId xmlns:a16="http://schemas.microsoft.com/office/drawing/2014/main" id="{637196C0-D7B0-4284-9BA6-1EA051E33A90}"/>
              </a:ext>
            </a:extLst>
          </p:cNvPr>
          <p:cNvSpPr txBox="1"/>
          <p:nvPr/>
        </p:nvSpPr>
        <p:spPr>
          <a:xfrm>
            <a:off x="4892545" y="3522547"/>
            <a:ext cx="6270755" cy="1456809"/>
          </a:xfrm>
          <a:prstGeom prst="rect">
            <a:avLst/>
          </a:prstGeom>
          <a:noFill/>
        </p:spPr>
        <p:txBody>
          <a:bodyPr vert="horz" wrap="square" lIns="0" tIns="0" rIns="0" bIns="0" rtlCol="0">
            <a:spAutoFit/>
          </a:bodyPr>
          <a:lstStyle/>
          <a:p>
            <a:pPr marL="742950" lvl="1" indent="-285750">
              <a:buFont typeface="Arial" panose="020B0604020202020204" pitchFamily="34" charset="0"/>
              <a:buChar char="•"/>
              <a:defRPr/>
            </a:pPr>
            <a:endParaRPr kumimoji="0" lang="en-US" sz="900"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r>
              <a:rPr lang="en-US" dirty="0">
                <a:latin typeface="Open Sans"/>
              </a:rPr>
              <a:t>Similar metric results, but precision is slightly lower</a:t>
            </a:r>
          </a:p>
          <a:p>
            <a:pPr marL="742950" lvl="1" indent="-285750">
              <a:buFont typeface="Arial" panose="020B0604020202020204" pitchFamily="34" charset="0"/>
              <a:buChar char="•"/>
              <a:defRPr/>
            </a:pPr>
            <a:r>
              <a:rPr lang="en-US" dirty="0">
                <a:latin typeface="Open Sans"/>
              </a:rPr>
              <a:t>False positives are slightly lower, false negatives are slightly higher</a:t>
            </a:r>
          </a:p>
          <a:p>
            <a:pPr marL="742950" lvl="1" indent="-285750">
              <a:buFont typeface="Arial" panose="020B0604020202020204" pitchFamily="34" charset="0"/>
              <a:buChar char="•"/>
              <a:defRPr/>
            </a:pPr>
            <a:endParaRPr lang="en-US" dirty="0">
              <a:solidFill>
                <a:schemeClr val="tx1"/>
              </a:solidFill>
              <a:latin typeface="Open Sans"/>
            </a:endParaRPr>
          </a:p>
          <a:p>
            <a:pPr>
              <a:spcBef>
                <a:spcPts val="200"/>
              </a:spcBef>
              <a:buSzPct val="100000"/>
            </a:pPr>
            <a:endParaRPr lang="en-US" sz="1200" dirty="0"/>
          </a:p>
        </p:txBody>
      </p:sp>
      <p:sp>
        <p:nvSpPr>
          <p:cNvPr id="47" name="Rectangle 46">
            <a:extLst>
              <a:ext uri="{FF2B5EF4-FFF2-40B4-BE49-F238E27FC236}">
                <a16:creationId xmlns:a16="http://schemas.microsoft.com/office/drawing/2014/main" id="{6CB4CE09-6483-482A-9249-1E050B51BD99}"/>
              </a:ext>
            </a:extLst>
          </p:cNvPr>
          <p:cNvSpPr/>
          <p:nvPr/>
        </p:nvSpPr>
        <p:spPr>
          <a:xfrm>
            <a:off x="4892545" y="4932247"/>
            <a:ext cx="6694766" cy="13486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742950" lvl="1" indent="-285750">
              <a:buFont typeface="Arial" panose="020B0604020202020204" pitchFamily="34" charset="0"/>
              <a:buChar char="•"/>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a:p>
            <a:pPr marL="742950" lvl="1" indent="-285750">
              <a:buFont typeface="Arial" panose="020B0604020202020204" pitchFamily="34" charset="0"/>
              <a:buChar char="•"/>
              <a:defRPr/>
            </a:pPr>
            <a:endParaRPr lang="en-US" dirty="0">
              <a:solidFill>
                <a:schemeClr val="tx1"/>
              </a:solidFill>
              <a:latin typeface="Open Sans"/>
            </a:endParaRPr>
          </a:p>
          <a:p>
            <a:pPr lvl="1">
              <a:defRPr/>
            </a:pPr>
            <a:endParaRPr kumimoji="0" lang="en-US" b="0" i="0" u="none" strike="noStrike" kern="1200" cap="none" spc="0" normalizeH="0" baseline="0" noProof="0" dirty="0">
              <a:ln>
                <a:noFill/>
              </a:ln>
              <a:solidFill>
                <a:schemeClr val="tx1"/>
              </a:solidFill>
              <a:effectLst/>
              <a:uLnTx/>
              <a:uFillTx/>
              <a:latin typeface="Open Sans"/>
              <a:ea typeface="+mn-ea"/>
              <a:cs typeface="+mn-cs"/>
            </a:endParaRPr>
          </a:p>
        </p:txBody>
      </p:sp>
      <p:sp>
        <p:nvSpPr>
          <p:cNvPr id="48" name="TextBox 47">
            <a:extLst>
              <a:ext uri="{FF2B5EF4-FFF2-40B4-BE49-F238E27FC236}">
                <a16:creationId xmlns:a16="http://schemas.microsoft.com/office/drawing/2014/main" id="{9145BE48-B5A8-4141-A938-9452FE669F08}"/>
              </a:ext>
            </a:extLst>
          </p:cNvPr>
          <p:cNvSpPr txBox="1"/>
          <p:nvPr/>
        </p:nvSpPr>
        <p:spPr>
          <a:xfrm>
            <a:off x="4892545" y="5154352"/>
            <a:ext cx="6694765" cy="1041311"/>
          </a:xfrm>
          <a:prstGeom prst="rect">
            <a:avLst/>
          </a:prstGeom>
          <a:noFill/>
        </p:spPr>
        <p:txBody>
          <a:bodyPr vert="horz" wrap="square" lIns="0" tIns="0" rIns="0" bIns="0" rtlCol="0">
            <a:spAutoFit/>
          </a:bodyPr>
          <a:lstStyle/>
          <a:p>
            <a:pPr lvl="1">
              <a:defRPr/>
            </a:pPr>
            <a:r>
              <a:rPr lang="en-US" b="1" dirty="0">
                <a:latin typeface="Open Sans"/>
              </a:rPr>
              <a:t>Conclusion</a:t>
            </a:r>
            <a:r>
              <a:rPr kumimoji="0" lang="en-US" b="1" i="0" u="none" strike="noStrike" kern="1200" cap="none" spc="0" normalizeH="0" baseline="0" noProof="0" dirty="0">
                <a:ln>
                  <a:noFill/>
                </a:ln>
                <a:solidFill>
                  <a:schemeClr val="tx1"/>
                </a:solidFill>
                <a:effectLst/>
                <a:uLnTx/>
                <a:uFillTx/>
                <a:latin typeface="Open Sans"/>
                <a:ea typeface="+mn-ea"/>
                <a:cs typeface="+mn-cs"/>
              </a:rPr>
              <a:t>:</a:t>
            </a:r>
          </a:p>
          <a:p>
            <a:pPr lvl="1">
              <a:defRPr/>
            </a:pPr>
            <a:r>
              <a:rPr lang="en-US" dirty="0">
                <a:latin typeface="Open Sans"/>
              </a:rPr>
              <a:t>Use initial model to determine type of tree within Roosevelt National park </a:t>
            </a:r>
            <a:endParaRPr lang="en-US" dirty="0">
              <a:solidFill>
                <a:schemeClr val="tx1"/>
              </a:solidFill>
              <a:latin typeface="Open Sans"/>
            </a:endParaRPr>
          </a:p>
          <a:p>
            <a:pPr>
              <a:spcBef>
                <a:spcPts val="200"/>
              </a:spcBef>
              <a:buSzPct val="100000"/>
            </a:pPr>
            <a:endParaRPr lang="en-US" sz="1200" dirty="0"/>
          </a:p>
        </p:txBody>
      </p:sp>
    </p:spTree>
    <p:extLst>
      <p:ext uri="{BB962C8B-B14F-4D97-AF65-F5344CB8AC3E}">
        <p14:creationId xmlns:p14="http://schemas.microsoft.com/office/powerpoint/2010/main" val="54481722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F38E8-4552-4399-89BC-26C588C291C8}"/>
              </a:ext>
            </a:extLst>
          </p:cNvPr>
          <p:cNvSpPr>
            <a:spLocks noGrp="1"/>
          </p:cNvSpPr>
          <p:nvPr>
            <p:ph type="title"/>
          </p:nvPr>
        </p:nvSpPr>
        <p:spPr/>
        <p:txBody>
          <a:bodyPr/>
          <a:lstStyle/>
          <a:p>
            <a:r>
              <a:rPr lang="en-US" dirty="0"/>
              <a:t>Approach</a:t>
            </a:r>
          </a:p>
        </p:txBody>
      </p:sp>
      <p:sp>
        <p:nvSpPr>
          <p:cNvPr id="3" name="Text Placeholder 2">
            <a:extLst>
              <a:ext uri="{FF2B5EF4-FFF2-40B4-BE49-F238E27FC236}">
                <a16:creationId xmlns:a16="http://schemas.microsoft.com/office/drawing/2014/main" id="{64488157-B65A-41EE-83D0-DE5836C66D5F}"/>
              </a:ext>
            </a:extLst>
          </p:cNvPr>
          <p:cNvSpPr>
            <a:spLocks noGrp="1"/>
          </p:cNvSpPr>
          <p:nvPr>
            <p:ph type="body" sz="quarter" idx="14"/>
          </p:nvPr>
        </p:nvSpPr>
        <p:spPr/>
        <p:txBody>
          <a:bodyPr/>
          <a:lstStyle/>
          <a:p>
            <a:r>
              <a:rPr lang="en-US" dirty="0"/>
              <a:t>We recommend a 3-phase approach to successfully design and implement a robust personalization system  </a:t>
            </a:r>
          </a:p>
          <a:p>
            <a:endParaRPr lang="en-US" dirty="0"/>
          </a:p>
        </p:txBody>
      </p:sp>
      <p:sp>
        <p:nvSpPr>
          <p:cNvPr id="4" name="Text Placeholder 3">
            <a:extLst>
              <a:ext uri="{FF2B5EF4-FFF2-40B4-BE49-F238E27FC236}">
                <a16:creationId xmlns:a16="http://schemas.microsoft.com/office/drawing/2014/main" id="{9CBA9A72-002F-470D-8704-EB44BEDF740F}"/>
              </a:ext>
            </a:extLst>
          </p:cNvPr>
          <p:cNvSpPr>
            <a:spLocks noGrp="1"/>
          </p:cNvSpPr>
          <p:nvPr>
            <p:ph type="body" sz="quarter" idx="15"/>
          </p:nvPr>
        </p:nvSpPr>
        <p:spPr/>
        <p:txBody>
          <a:bodyPr/>
          <a:lstStyle/>
          <a:p>
            <a:r>
              <a:rPr lang="en-US" dirty="0"/>
              <a:t>TABLE</a:t>
            </a:r>
          </a:p>
        </p:txBody>
      </p:sp>
      <p:grpSp>
        <p:nvGrpSpPr>
          <p:cNvPr id="5" name="Group 4">
            <a:extLst>
              <a:ext uri="{FF2B5EF4-FFF2-40B4-BE49-F238E27FC236}">
                <a16:creationId xmlns:a16="http://schemas.microsoft.com/office/drawing/2014/main" id="{FB2F10D4-F5BB-4A57-B862-E513C10B3177}"/>
              </a:ext>
            </a:extLst>
          </p:cNvPr>
          <p:cNvGrpSpPr/>
          <p:nvPr/>
        </p:nvGrpSpPr>
        <p:grpSpPr>
          <a:xfrm>
            <a:off x="441814" y="2374855"/>
            <a:ext cx="11280286" cy="3983424"/>
            <a:chOff x="455965" y="2163112"/>
            <a:chExt cx="11280286" cy="3867692"/>
          </a:xfrm>
        </p:grpSpPr>
        <p:sp>
          <p:nvSpPr>
            <p:cNvPr id="6" name="Rectangle 5">
              <a:extLst>
                <a:ext uri="{FF2B5EF4-FFF2-40B4-BE49-F238E27FC236}">
                  <a16:creationId xmlns:a16="http://schemas.microsoft.com/office/drawing/2014/main" id="{45F13BDC-4BBC-40A5-9999-3BA0037DEEFD}"/>
                </a:ext>
              </a:extLst>
            </p:cNvPr>
            <p:cNvSpPr>
              <a:spLocks/>
            </p:cNvSpPr>
            <p:nvPr/>
          </p:nvSpPr>
          <p:spPr>
            <a:xfrm>
              <a:off x="1104916" y="2742997"/>
              <a:ext cx="10631335" cy="1020132"/>
            </a:xfrm>
            <a:prstGeom prst="rect">
              <a:avLst/>
            </a:prstGeom>
            <a:solidFill>
              <a:schemeClr val="bg1">
                <a:lumMod val="95000"/>
              </a:schemeClr>
            </a:solidFill>
            <a:ln w="28575" cap="flat">
              <a:noFill/>
              <a:prstDash val="sysDot"/>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7" name="Rectangle 6">
              <a:extLst>
                <a:ext uri="{FF2B5EF4-FFF2-40B4-BE49-F238E27FC236}">
                  <a16:creationId xmlns:a16="http://schemas.microsoft.com/office/drawing/2014/main" id="{81D25B5A-7205-4E55-8A16-A7DBD5AC4E20}"/>
                </a:ext>
              </a:extLst>
            </p:cNvPr>
            <p:cNvSpPr>
              <a:spLocks/>
            </p:cNvSpPr>
            <p:nvPr/>
          </p:nvSpPr>
          <p:spPr>
            <a:xfrm>
              <a:off x="1090764" y="3867807"/>
              <a:ext cx="10631335" cy="1020131"/>
            </a:xfrm>
            <a:prstGeom prst="rect">
              <a:avLst/>
            </a:prstGeom>
            <a:solidFill>
              <a:schemeClr val="bg1">
                <a:lumMod val="95000"/>
              </a:schemeClr>
            </a:solidFill>
            <a:ln w="28575" cap="flat">
              <a:noFill/>
              <a:prstDash val="sysDot"/>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8" name="Rectangle 7">
              <a:extLst>
                <a:ext uri="{FF2B5EF4-FFF2-40B4-BE49-F238E27FC236}">
                  <a16:creationId xmlns:a16="http://schemas.microsoft.com/office/drawing/2014/main" id="{51B056EA-5D5D-4345-AB94-AFA249B3083E}"/>
                </a:ext>
              </a:extLst>
            </p:cNvPr>
            <p:cNvSpPr>
              <a:spLocks/>
            </p:cNvSpPr>
            <p:nvPr/>
          </p:nvSpPr>
          <p:spPr>
            <a:xfrm>
              <a:off x="1090765" y="5012957"/>
              <a:ext cx="10631335" cy="1017846"/>
            </a:xfrm>
            <a:prstGeom prst="rect">
              <a:avLst/>
            </a:prstGeom>
            <a:solidFill>
              <a:schemeClr val="bg1">
                <a:lumMod val="95000"/>
              </a:schemeClr>
            </a:solidFill>
            <a:ln w="28575" cap="flat">
              <a:noFill/>
              <a:prstDash val="sysDot"/>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9" name="Rectangle 8">
              <a:extLst>
                <a:ext uri="{FF2B5EF4-FFF2-40B4-BE49-F238E27FC236}">
                  <a16:creationId xmlns:a16="http://schemas.microsoft.com/office/drawing/2014/main" id="{52B703CB-B5C3-432F-A093-276346D0D49E}"/>
                </a:ext>
              </a:extLst>
            </p:cNvPr>
            <p:cNvSpPr>
              <a:spLocks noChangeAspect="1"/>
            </p:cNvSpPr>
            <p:nvPr/>
          </p:nvSpPr>
          <p:spPr>
            <a:xfrm>
              <a:off x="458845" y="5012957"/>
              <a:ext cx="1112836" cy="1017847"/>
            </a:xfrm>
            <a:prstGeom prst="rect">
              <a:avLst/>
            </a:prstGeom>
            <a:solidFill>
              <a:schemeClr val="bg1">
                <a:lumMod val="85000"/>
              </a:schemeClr>
            </a:solidFill>
            <a:ln>
              <a:noFill/>
            </a:ln>
            <a:effectLst/>
          </p:spPr>
          <p:style>
            <a:lnRef idx="0">
              <a:schemeClr val="accent1"/>
            </a:lnRef>
            <a:fillRef idx="3">
              <a:schemeClr val="accent1"/>
            </a:fillRef>
            <a:effectRef idx="3">
              <a:schemeClr val="accent1"/>
            </a:effectRef>
            <a:fontRef idx="minor">
              <a:schemeClr val="lt1"/>
            </a:fontRef>
          </p:style>
          <p:txBody>
            <a:bodyPr vert="horz" lIns="45720" tIns="45720" rIns="45720" bIns="4572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ea typeface="Open Sans Extrabold" charset="0"/>
                  <a:cs typeface="Open Sans Extrabold" charset="0"/>
                </a:rPr>
                <a:t>Business Transformation &amp; PMO</a:t>
              </a:r>
            </a:p>
          </p:txBody>
        </p:sp>
        <p:sp>
          <p:nvSpPr>
            <p:cNvPr id="10" name="Rectangle 9">
              <a:extLst>
                <a:ext uri="{FF2B5EF4-FFF2-40B4-BE49-F238E27FC236}">
                  <a16:creationId xmlns:a16="http://schemas.microsoft.com/office/drawing/2014/main" id="{7A61DA53-C5DD-4DD2-B0CD-8974EEEB0751}"/>
                </a:ext>
              </a:extLst>
            </p:cNvPr>
            <p:cNvSpPr>
              <a:spLocks noChangeAspect="1"/>
            </p:cNvSpPr>
            <p:nvPr/>
          </p:nvSpPr>
          <p:spPr>
            <a:xfrm>
              <a:off x="458845" y="3880377"/>
              <a:ext cx="1112836" cy="1017847"/>
            </a:xfrm>
            <a:prstGeom prst="rect">
              <a:avLst/>
            </a:prstGeom>
            <a:solidFill>
              <a:schemeClr val="bg1">
                <a:lumMod val="85000"/>
              </a:schemeClr>
            </a:solidFill>
            <a:ln>
              <a:noFill/>
            </a:ln>
            <a:effectLst/>
          </p:spPr>
          <p:style>
            <a:lnRef idx="0">
              <a:schemeClr val="accent1"/>
            </a:lnRef>
            <a:fillRef idx="3">
              <a:schemeClr val="accent1"/>
            </a:fillRef>
            <a:effectRef idx="3">
              <a:schemeClr val="accent1"/>
            </a:effectRef>
            <a:fontRef idx="minor">
              <a:schemeClr val="lt1"/>
            </a:fontRef>
          </p:style>
          <p:txBody>
            <a:bodyPr vert="horz" lIns="45720" tIns="45720" rIns="45720" bIns="4572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ea typeface="Open Sans Extrabold" charset="0"/>
                  <a:cs typeface="Open Sans Extrabold" charset="0"/>
                </a:rPr>
                <a:t>Analytical Consulting</a:t>
              </a:r>
            </a:p>
          </p:txBody>
        </p:sp>
        <p:sp>
          <p:nvSpPr>
            <p:cNvPr id="11" name="Rectangle 10">
              <a:extLst>
                <a:ext uri="{FF2B5EF4-FFF2-40B4-BE49-F238E27FC236}">
                  <a16:creationId xmlns:a16="http://schemas.microsoft.com/office/drawing/2014/main" id="{7BAE0C60-F073-4170-A48C-150C6331A3A2}"/>
                </a:ext>
              </a:extLst>
            </p:cNvPr>
            <p:cNvSpPr>
              <a:spLocks noChangeAspect="1"/>
            </p:cNvSpPr>
            <p:nvPr/>
          </p:nvSpPr>
          <p:spPr>
            <a:xfrm>
              <a:off x="455965" y="2742998"/>
              <a:ext cx="1112836" cy="1020131"/>
            </a:xfrm>
            <a:prstGeom prst="rect">
              <a:avLst/>
            </a:prstGeom>
            <a:solidFill>
              <a:schemeClr val="bg1">
                <a:lumMod val="85000"/>
              </a:schemeClr>
            </a:solidFill>
            <a:ln>
              <a:noFill/>
            </a:ln>
            <a:effectLst/>
          </p:spPr>
          <p:style>
            <a:lnRef idx="0">
              <a:schemeClr val="accent1"/>
            </a:lnRef>
            <a:fillRef idx="3">
              <a:schemeClr val="accent1"/>
            </a:fillRef>
            <a:effectRef idx="3">
              <a:schemeClr val="accent1"/>
            </a:effectRef>
            <a:fontRef idx="minor">
              <a:schemeClr val="lt1"/>
            </a:fontRef>
          </p:style>
          <p:txBody>
            <a:bodyPr vert="horz" lIns="45720" tIns="45720" rIns="45720" bIns="4572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ea typeface="Open Sans Extrabold" charset="0"/>
                  <a:cs typeface="Open Sans Extrabold" charset="0"/>
                </a:rPr>
                <a:t>Technical Systems Integration</a:t>
              </a:r>
            </a:p>
          </p:txBody>
        </p:sp>
        <p:sp>
          <p:nvSpPr>
            <p:cNvPr id="12" name="TextBox 11">
              <a:extLst>
                <a:ext uri="{FF2B5EF4-FFF2-40B4-BE49-F238E27FC236}">
                  <a16:creationId xmlns:a16="http://schemas.microsoft.com/office/drawing/2014/main" id="{7BB53F0A-673E-4024-ABC2-B74E1B6E862E}"/>
                </a:ext>
              </a:extLst>
            </p:cNvPr>
            <p:cNvSpPr txBox="1"/>
            <p:nvPr/>
          </p:nvSpPr>
          <p:spPr>
            <a:xfrm>
              <a:off x="1970688" y="2713342"/>
              <a:ext cx="2904813" cy="10758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Define solution design’s technical requirements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Determine platform requirements and hardware sizing</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Create personalization platform architecture</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Provide detailed pricing model</a:t>
              </a:r>
            </a:p>
          </p:txBody>
        </p:sp>
        <p:sp>
          <p:nvSpPr>
            <p:cNvPr id="13" name="TextBox 12">
              <a:extLst>
                <a:ext uri="{FF2B5EF4-FFF2-40B4-BE49-F238E27FC236}">
                  <a16:creationId xmlns:a16="http://schemas.microsoft.com/office/drawing/2014/main" id="{702094F7-BF35-4D89-BA80-D9440E388461}"/>
                </a:ext>
              </a:extLst>
            </p:cNvPr>
            <p:cNvSpPr txBox="1"/>
            <p:nvPr/>
          </p:nvSpPr>
          <p:spPr>
            <a:xfrm>
              <a:off x="1934753" y="5144605"/>
              <a:ext cx="2760173" cy="7470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Stand up program management office</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Align on estimated value and analytical model complexity to prioritize use cases and develop roadmap</a:t>
              </a:r>
            </a:p>
          </p:txBody>
        </p:sp>
        <p:sp>
          <p:nvSpPr>
            <p:cNvPr id="14" name="TextBox 13">
              <a:extLst>
                <a:ext uri="{FF2B5EF4-FFF2-40B4-BE49-F238E27FC236}">
                  <a16:creationId xmlns:a16="http://schemas.microsoft.com/office/drawing/2014/main" id="{AD044F4E-A931-4D30-AE24-2AC763760C95}"/>
                </a:ext>
              </a:extLst>
            </p:cNvPr>
            <p:cNvSpPr txBox="1"/>
            <p:nvPr/>
          </p:nvSpPr>
          <p:spPr>
            <a:xfrm>
              <a:off x="1934752" y="4089219"/>
              <a:ext cx="2760173" cy="6001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Define processes to stitch together batch outbound contact history with real-time contact history</a:t>
              </a:r>
            </a:p>
          </p:txBody>
        </p:sp>
        <p:sp>
          <p:nvSpPr>
            <p:cNvPr id="15" name="TextBox 14">
              <a:extLst>
                <a:ext uri="{FF2B5EF4-FFF2-40B4-BE49-F238E27FC236}">
                  <a16:creationId xmlns:a16="http://schemas.microsoft.com/office/drawing/2014/main" id="{0BE6B048-68C8-4449-9D1C-0C5E600DE86E}"/>
                </a:ext>
              </a:extLst>
            </p:cNvPr>
            <p:cNvSpPr txBox="1"/>
            <p:nvPr/>
          </p:nvSpPr>
          <p:spPr>
            <a:xfrm>
              <a:off x="5385833" y="2777137"/>
              <a:ext cx="2760173" cy="9114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Perform and participate in platform and end-to-end testing</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Develop and configure platform UI</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Install and configure personalization platform software</a:t>
              </a:r>
            </a:p>
          </p:txBody>
        </p:sp>
        <p:sp>
          <p:nvSpPr>
            <p:cNvPr id="16" name="TextBox 15">
              <a:extLst>
                <a:ext uri="{FF2B5EF4-FFF2-40B4-BE49-F238E27FC236}">
                  <a16:creationId xmlns:a16="http://schemas.microsoft.com/office/drawing/2014/main" id="{086D8D97-CDAE-48B4-BD07-EA216DB9DFAD}"/>
                </a:ext>
              </a:extLst>
            </p:cNvPr>
            <p:cNvSpPr txBox="1"/>
            <p:nvPr/>
          </p:nvSpPr>
          <p:spPr>
            <a:xfrm>
              <a:off x="5385834" y="5090505"/>
              <a:ext cx="2893709" cy="9114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Provide overall program management for technical systems and analytics workstreams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Measure value and return on use cases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Develop and implement training and knowledge transfer</a:t>
              </a:r>
            </a:p>
          </p:txBody>
        </p:sp>
        <p:sp>
          <p:nvSpPr>
            <p:cNvPr id="17" name="TextBox 16">
              <a:extLst>
                <a:ext uri="{FF2B5EF4-FFF2-40B4-BE49-F238E27FC236}">
                  <a16:creationId xmlns:a16="http://schemas.microsoft.com/office/drawing/2014/main" id="{1CC08EEF-7876-40E6-9ECA-7547C2E83052}"/>
                </a:ext>
              </a:extLst>
            </p:cNvPr>
            <p:cNvSpPr txBox="1"/>
            <p:nvPr/>
          </p:nvSpPr>
          <p:spPr>
            <a:xfrm>
              <a:off x="5385834" y="3837133"/>
              <a:ext cx="2760172" cy="10758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Standup and maintain machine learning algorithms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Code, test and deploy the decision logic and offers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Build reports/dashboard using out-of-the-box capabilities</a:t>
              </a:r>
            </a:p>
          </p:txBody>
        </p:sp>
        <p:sp>
          <p:nvSpPr>
            <p:cNvPr id="18" name="TextBox 17">
              <a:extLst>
                <a:ext uri="{FF2B5EF4-FFF2-40B4-BE49-F238E27FC236}">
                  <a16:creationId xmlns:a16="http://schemas.microsoft.com/office/drawing/2014/main" id="{41E52ED4-229D-4E0E-A2BD-BA8E4E8F6AB9}"/>
                </a:ext>
              </a:extLst>
            </p:cNvPr>
            <p:cNvSpPr txBox="1"/>
            <p:nvPr/>
          </p:nvSpPr>
          <p:spPr>
            <a:xfrm>
              <a:off x="8777015" y="2877700"/>
              <a:ext cx="2686115" cy="7470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Generate and maintain solution documentation</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Support the technical platforms against SLAs</a:t>
              </a:r>
            </a:p>
          </p:txBody>
        </p:sp>
        <p:sp>
          <p:nvSpPr>
            <p:cNvPr id="19" name="TextBox 18">
              <a:extLst>
                <a:ext uri="{FF2B5EF4-FFF2-40B4-BE49-F238E27FC236}">
                  <a16:creationId xmlns:a16="http://schemas.microsoft.com/office/drawing/2014/main" id="{EEA81638-A4D2-4E10-836B-2DA136AA51F2}"/>
                </a:ext>
              </a:extLst>
            </p:cNvPr>
            <p:cNvSpPr txBox="1"/>
            <p:nvPr/>
          </p:nvSpPr>
          <p:spPr>
            <a:xfrm>
              <a:off x="8777015" y="5074795"/>
              <a:ext cx="2945084" cy="9114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Provide overall program management for technical systems and analytics workstreams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Measure value and return on use cases</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Develop and operationalize intake model for new use cases</a:t>
              </a:r>
            </a:p>
          </p:txBody>
        </p:sp>
        <p:sp>
          <p:nvSpPr>
            <p:cNvPr id="20" name="TextBox 19">
              <a:extLst>
                <a:ext uri="{FF2B5EF4-FFF2-40B4-BE49-F238E27FC236}">
                  <a16:creationId xmlns:a16="http://schemas.microsoft.com/office/drawing/2014/main" id="{7763B8CD-EAE6-488E-83F2-1BDD1475C573}"/>
                </a:ext>
              </a:extLst>
            </p:cNvPr>
            <p:cNvSpPr txBox="1"/>
            <p:nvPr/>
          </p:nvSpPr>
          <p:spPr>
            <a:xfrm>
              <a:off x="8777015" y="4097937"/>
              <a:ext cx="2901341" cy="5827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Provide guidance on how/when to adjust machine learning with data-based evidence</a:t>
              </a:r>
            </a:p>
            <a:p>
              <a:pPr marL="137160" marR="0" lvl="0" indent="-137160" algn="l" defTabSz="914400" rtl="0" eaLnBrk="1" fontAlgn="auto" latinLnBrk="0" hangingPunct="0">
                <a:lnSpc>
                  <a:spcPct val="11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dirty="0">
                  <a:ln>
                    <a:noFill/>
                  </a:ln>
                  <a:solidFill>
                    <a:srgbClr val="000000"/>
                  </a:solidFill>
                  <a:effectLst/>
                  <a:uLnTx/>
                  <a:uFillTx/>
                  <a:ea typeface="+mn-ea"/>
                  <a:cs typeface="+mn-cs"/>
                </a:rPr>
                <a:t>Maintain production models and use cases</a:t>
              </a:r>
            </a:p>
          </p:txBody>
        </p:sp>
        <p:sp>
          <p:nvSpPr>
            <p:cNvPr id="21" name="TextBox 20">
              <a:extLst>
                <a:ext uri="{FF2B5EF4-FFF2-40B4-BE49-F238E27FC236}">
                  <a16:creationId xmlns:a16="http://schemas.microsoft.com/office/drawing/2014/main" id="{3E3CC3E3-C376-4420-AD50-5C4BF49C627B}"/>
                </a:ext>
              </a:extLst>
            </p:cNvPr>
            <p:cNvSpPr txBox="1"/>
            <p:nvPr/>
          </p:nvSpPr>
          <p:spPr>
            <a:xfrm>
              <a:off x="1887979" y="2225085"/>
              <a:ext cx="2873373" cy="3884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dirty="0">
                  <a:ln>
                    <a:noFill/>
                  </a:ln>
                  <a:solidFill>
                    <a:srgbClr val="000000"/>
                  </a:solidFill>
                  <a:effectLst/>
                  <a:uLnTx/>
                  <a:uFillTx/>
                  <a:ea typeface="+mn-ea"/>
                  <a:cs typeface="+mn-cs"/>
                </a:rPr>
                <a:t>Focus on solution design, data model design and prioritizing capabilities</a:t>
              </a:r>
            </a:p>
          </p:txBody>
        </p:sp>
        <p:sp>
          <p:nvSpPr>
            <p:cNvPr id="22" name="TextBox 21">
              <a:extLst>
                <a:ext uri="{FF2B5EF4-FFF2-40B4-BE49-F238E27FC236}">
                  <a16:creationId xmlns:a16="http://schemas.microsoft.com/office/drawing/2014/main" id="{827364A1-CFA4-468A-97B0-7F64C32791DD}"/>
                </a:ext>
              </a:extLst>
            </p:cNvPr>
            <p:cNvSpPr txBox="1"/>
            <p:nvPr/>
          </p:nvSpPr>
          <p:spPr>
            <a:xfrm>
              <a:off x="5365865" y="2212774"/>
              <a:ext cx="2739836" cy="3884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dirty="0">
                  <a:ln>
                    <a:noFill/>
                  </a:ln>
                  <a:solidFill>
                    <a:srgbClr val="000000"/>
                  </a:solidFill>
                  <a:effectLst/>
                  <a:uLnTx/>
                  <a:uFillTx/>
                  <a:ea typeface="+mn-ea"/>
                  <a:cs typeface="+mn-cs"/>
                </a:rPr>
                <a:t>Deliver technical system and analytics consulting capabilities</a:t>
              </a:r>
            </a:p>
          </p:txBody>
        </p:sp>
        <p:sp>
          <p:nvSpPr>
            <p:cNvPr id="23" name="TextBox 22">
              <a:extLst>
                <a:ext uri="{FF2B5EF4-FFF2-40B4-BE49-F238E27FC236}">
                  <a16:creationId xmlns:a16="http://schemas.microsoft.com/office/drawing/2014/main" id="{E10F698B-D12B-4E36-9933-D17B11E409B2}"/>
                </a:ext>
              </a:extLst>
            </p:cNvPr>
            <p:cNvSpPr txBox="1"/>
            <p:nvPr/>
          </p:nvSpPr>
          <p:spPr>
            <a:xfrm>
              <a:off x="8790998" y="2163112"/>
              <a:ext cx="2873373" cy="5379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dirty="0">
                  <a:ln>
                    <a:noFill/>
                  </a:ln>
                  <a:solidFill>
                    <a:srgbClr val="000000"/>
                  </a:solidFill>
                  <a:effectLst/>
                  <a:uLnTx/>
                  <a:uFillTx/>
                  <a:ea typeface="+mn-ea"/>
                  <a:cs typeface="+mn-cs"/>
                </a:rPr>
                <a:t>Provide ongoing managed services to monitor the solution, build enhancements and provide analytical services</a:t>
              </a:r>
            </a:p>
          </p:txBody>
        </p:sp>
      </p:grpSp>
      <p:sp>
        <p:nvSpPr>
          <p:cNvPr id="25" name="Text Placeholder 2">
            <a:extLst>
              <a:ext uri="{FF2B5EF4-FFF2-40B4-BE49-F238E27FC236}">
                <a16:creationId xmlns:a16="http://schemas.microsoft.com/office/drawing/2014/main" id="{9632C2EE-30EA-43C2-B397-B4E9AA8AE31A}"/>
              </a:ext>
            </a:extLst>
          </p:cNvPr>
          <p:cNvSpPr txBox="1">
            <a:spLocks/>
          </p:cNvSpPr>
          <p:nvPr/>
        </p:nvSpPr>
        <p:spPr>
          <a:xfrm>
            <a:off x="469900" y="1057863"/>
            <a:ext cx="11252200" cy="475488"/>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12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26" name="Rectangle 25">
            <a:extLst>
              <a:ext uri="{FF2B5EF4-FFF2-40B4-BE49-F238E27FC236}">
                <a16:creationId xmlns:a16="http://schemas.microsoft.com/office/drawing/2014/main" id="{6AE63D26-7547-4F6E-9522-5F5159C2A503}"/>
              </a:ext>
            </a:extLst>
          </p:cNvPr>
          <p:cNvSpPr>
            <a:spLocks/>
          </p:cNvSpPr>
          <p:nvPr/>
        </p:nvSpPr>
        <p:spPr>
          <a:xfrm>
            <a:off x="1766755" y="1966444"/>
            <a:ext cx="3087520" cy="4391838"/>
          </a:xfrm>
          <a:prstGeom prst="rect">
            <a:avLst/>
          </a:prstGeom>
          <a:noFill/>
          <a:ln w="28575"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27" name="Rectangle 26">
            <a:extLst>
              <a:ext uri="{FF2B5EF4-FFF2-40B4-BE49-F238E27FC236}">
                <a16:creationId xmlns:a16="http://schemas.microsoft.com/office/drawing/2014/main" id="{A8806C75-92E7-4405-8DC0-788CFF1EBF0F}"/>
              </a:ext>
            </a:extLst>
          </p:cNvPr>
          <p:cNvSpPr>
            <a:spLocks noChangeAspect="1"/>
          </p:cNvSpPr>
          <p:nvPr/>
        </p:nvSpPr>
        <p:spPr>
          <a:xfrm>
            <a:off x="1766755" y="1708924"/>
            <a:ext cx="3087520" cy="559844"/>
          </a:xfrm>
          <a:prstGeom prst="rect">
            <a:avLst/>
          </a:prstGeom>
          <a:solidFill>
            <a:schemeClr val="accent1"/>
          </a:solidFill>
          <a:ln w="28575">
            <a:solidFill>
              <a:schemeClr val="accent1"/>
            </a:solidFill>
          </a:ln>
          <a:effectLst/>
        </p:spPr>
        <p:style>
          <a:lnRef idx="0">
            <a:schemeClr val="accent1"/>
          </a:lnRef>
          <a:fillRef idx="3">
            <a:schemeClr val="accent1"/>
          </a:fillRef>
          <a:effectRef idx="3">
            <a:schemeClr val="accent1"/>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rPr>
              <a:t>DISCOVERY</a:t>
            </a:r>
          </a:p>
        </p:txBody>
      </p:sp>
      <p:sp>
        <p:nvSpPr>
          <p:cNvPr id="28" name="Rectangle 27">
            <a:extLst>
              <a:ext uri="{FF2B5EF4-FFF2-40B4-BE49-F238E27FC236}">
                <a16:creationId xmlns:a16="http://schemas.microsoft.com/office/drawing/2014/main" id="{AA111707-6944-46F5-80D6-25657B12EC56}"/>
              </a:ext>
            </a:extLst>
          </p:cNvPr>
          <p:cNvSpPr>
            <a:spLocks/>
          </p:cNvSpPr>
          <p:nvPr/>
        </p:nvSpPr>
        <p:spPr>
          <a:xfrm>
            <a:off x="5177872" y="1966397"/>
            <a:ext cx="3087520" cy="4391885"/>
          </a:xfrm>
          <a:prstGeom prst="rect">
            <a:avLst/>
          </a:prstGeom>
          <a:noFill/>
          <a:ln w="28575" cap="flat">
            <a:solidFill>
              <a:schemeClr val="accent3"/>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29" name="Rectangle 28">
            <a:extLst>
              <a:ext uri="{FF2B5EF4-FFF2-40B4-BE49-F238E27FC236}">
                <a16:creationId xmlns:a16="http://schemas.microsoft.com/office/drawing/2014/main" id="{1F0D8870-BF38-41CF-A012-FF0CAD5BCB21}"/>
              </a:ext>
            </a:extLst>
          </p:cNvPr>
          <p:cNvSpPr>
            <a:spLocks noChangeAspect="1"/>
          </p:cNvSpPr>
          <p:nvPr/>
        </p:nvSpPr>
        <p:spPr>
          <a:xfrm>
            <a:off x="5177872" y="1708924"/>
            <a:ext cx="3087520" cy="559844"/>
          </a:xfrm>
          <a:prstGeom prst="rect">
            <a:avLst/>
          </a:prstGeom>
          <a:solidFill>
            <a:schemeClr val="accent3"/>
          </a:solidFill>
          <a:ln w="28575">
            <a:solidFill>
              <a:schemeClr val="accent3"/>
            </a:solidFill>
          </a:ln>
          <a:effectLst/>
        </p:spPr>
        <p:style>
          <a:lnRef idx="0">
            <a:schemeClr val="accent3"/>
          </a:lnRef>
          <a:fillRef idx="3">
            <a:schemeClr val="accent3"/>
          </a:fillRef>
          <a:effectRef idx="3">
            <a:schemeClr val="accent3"/>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rPr>
              <a:t>DELIVERY</a:t>
            </a:r>
            <a:endParaRPr kumimoji="0" lang="en-US" sz="1100" b="0" i="1" u="none" strike="noStrike" kern="1200" cap="none" spc="300" normalizeH="0" baseline="0" noProof="0" dirty="0">
              <a:ln>
                <a:noFill/>
              </a:ln>
              <a:solidFill>
                <a:srgbClr val="000000"/>
              </a:solidFill>
              <a:effectLst/>
              <a:uLnTx/>
              <a:uFillTx/>
              <a:ea typeface="Open Sans Extrabold" charset="0"/>
              <a:cs typeface="Open Sans Extrabold" charset="0"/>
            </a:endParaRPr>
          </a:p>
        </p:txBody>
      </p:sp>
      <p:sp>
        <p:nvSpPr>
          <p:cNvPr id="30" name="Rectangle 29">
            <a:extLst>
              <a:ext uri="{FF2B5EF4-FFF2-40B4-BE49-F238E27FC236}">
                <a16:creationId xmlns:a16="http://schemas.microsoft.com/office/drawing/2014/main" id="{F4A43AAD-ED71-4ECC-A7C1-940656B80F85}"/>
              </a:ext>
            </a:extLst>
          </p:cNvPr>
          <p:cNvSpPr>
            <a:spLocks/>
          </p:cNvSpPr>
          <p:nvPr/>
        </p:nvSpPr>
        <p:spPr>
          <a:xfrm>
            <a:off x="8620429" y="1966397"/>
            <a:ext cx="3087520" cy="4391885"/>
          </a:xfrm>
          <a:prstGeom prst="rect">
            <a:avLst/>
          </a:prstGeom>
          <a:noFill/>
          <a:ln w="28575" cap="flat">
            <a:solidFill>
              <a:schemeClr val="accent5"/>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noAutofit/>
          </a:bodyPr>
          <a:lstStyle/>
          <a:p>
            <a:pPr marL="0" marR="0" lvl="0" indent="0" algn="l" defTabSz="914400" rtl="0" eaLnBrk="1" fontAlgn="auto" latinLnBrk="0" hangingPunct="0">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ea typeface="Open Sans"/>
              <a:cs typeface="Open Sans"/>
              <a:sym typeface="Open Sans"/>
            </a:endParaRPr>
          </a:p>
        </p:txBody>
      </p:sp>
      <p:sp>
        <p:nvSpPr>
          <p:cNvPr id="31" name="Rectangle 30">
            <a:extLst>
              <a:ext uri="{FF2B5EF4-FFF2-40B4-BE49-F238E27FC236}">
                <a16:creationId xmlns:a16="http://schemas.microsoft.com/office/drawing/2014/main" id="{E0FAA5F0-90DA-4EA1-AFB2-4365FF326B70}"/>
              </a:ext>
            </a:extLst>
          </p:cNvPr>
          <p:cNvSpPr>
            <a:spLocks noChangeAspect="1"/>
          </p:cNvSpPr>
          <p:nvPr/>
        </p:nvSpPr>
        <p:spPr>
          <a:xfrm>
            <a:off x="8612809" y="1708312"/>
            <a:ext cx="3087520" cy="561656"/>
          </a:xfrm>
          <a:prstGeom prst="rect">
            <a:avLst/>
          </a:prstGeom>
          <a:solidFill>
            <a:srgbClr val="00ABAB"/>
          </a:solidFill>
          <a:ln w="28575">
            <a:solidFill>
              <a:srgbClr val="007680"/>
            </a:solidFill>
          </a:ln>
          <a:effectLst/>
        </p:spPr>
        <p:style>
          <a:lnRef idx="0">
            <a:schemeClr val="accent2"/>
          </a:lnRef>
          <a:fillRef idx="3">
            <a:schemeClr val="accent2"/>
          </a:fillRef>
          <a:effectRef idx="3">
            <a:schemeClr val="accent2"/>
          </a:effectRef>
          <a:fontRef idx="minor">
            <a:schemeClr val="lt1"/>
          </a:fontRef>
        </p:style>
        <p:txBody>
          <a:bodyPr lIns="182880" tIns="91440" rIns="91440" bIns="9144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rPr>
              <a:t>  ONGOING MAINTENANCE </a:t>
            </a:r>
            <a:br>
              <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rPr>
            </a:br>
            <a:r>
              <a:rPr lang="en-US" sz="1100" b="1" spc="300" dirty="0">
                <a:solidFill>
                  <a:srgbClr val="000000"/>
                </a:solidFill>
                <a:ea typeface="Open Sans Extrabold" charset="0"/>
                <a:cs typeface="Open Sans Extrabold" charset="0"/>
              </a:rPr>
              <a:t>AND</a:t>
            </a:r>
            <a:r>
              <a:rPr kumimoji="0" lang="en-US" sz="1100" b="1" i="0" u="none" strike="noStrike" kern="1200" cap="none" spc="300" normalizeH="0" baseline="0" noProof="0" dirty="0">
                <a:ln>
                  <a:noFill/>
                </a:ln>
                <a:solidFill>
                  <a:srgbClr val="000000"/>
                </a:solidFill>
                <a:effectLst/>
                <a:uLnTx/>
                <a:uFillTx/>
                <a:ea typeface="Open Sans Extrabold" charset="0"/>
                <a:cs typeface="Open Sans Extrabold" charset="0"/>
              </a:rPr>
              <a:t> SUPPORT</a:t>
            </a:r>
          </a:p>
        </p:txBody>
      </p:sp>
      <p:grpSp>
        <p:nvGrpSpPr>
          <p:cNvPr id="32" name="Group 31">
            <a:extLst>
              <a:ext uri="{FF2B5EF4-FFF2-40B4-BE49-F238E27FC236}">
                <a16:creationId xmlns:a16="http://schemas.microsoft.com/office/drawing/2014/main" id="{A260CBC9-256C-4C94-B4F0-2EC10D9FE3E4}"/>
              </a:ext>
            </a:extLst>
          </p:cNvPr>
          <p:cNvGrpSpPr/>
          <p:nvPr/>
        </p:nvGrpSpPr>
        <p:grpSpPr>
          <a:xfrm>
            <a:off x="1452179" y="1588551"/>
            <a:ext cx="619770" cy="619770"/>
            <a:chOff x="1627942" y="1556489"/>
            <a:chExt cx="619770" cy="619770"/>
          </a:xfrm>
        </p:grpSpPr>
        <p:sp>
          <p:nvSpPr>
            <p:cNvPr id="33" name="Oval 32">
              <a:extLst>
                <a:ext uri="{FF2B5EF4-FFF2-40B4-BE49-F238E27FC236}">
                  <a16:creationId xmlns:a16="http://schemas.microsoft.com/office/drawing/2014/main" id="{C55DB4B9-D570-4BAA-B825-16F435DD5AB0}"/>
                </a:ext>
              </a:extLst>
            </p:cNvPr>
            <p:cNvSpPr/>
            <p:nvPr/>
          </p:nvSpPr>
          <p:spPr>
            <a:xfrm>
              <a:off x="1627942"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34" name="Freeform 11">
              <a:extLst>
                <a:ext uri="{FF2B5EF4-FFF2-40B4-BE49-F238E27FC236}">
                  <a16:creationId xmlns:a16="http://schemas.microsoft.com/office/drawing/2014/main" id="{C808DA0D-88E2-4AA5-A83B-88C6CD674EA4}"/>
                </a:ext>
              </a:extLst>
            </p:cNvPr>
            <p:cNvSpPr>
              <a:spLocks noEditPoints="1"/>
            </p:cNvSpPr>
            <p:nvPr/>
          </p:nvSpPr>
          <p:spPr bwMode="auto">
            <a:xfrm>
              <a:off x="1652733" y="1582313"/>
              <a:ext cx="570188" cy="568123"/>
            </a:xfrm>
            <a:custGeom>
              <a:avLst/>
              <a:gdLst>
                <a:gd name="T0" fmla="*/ 312 w 658"/>
                <a:gd name="T1" fmla="*/ 658 h 658"/>
                <a:gd name="T2" fmla="*/ 262 w 658"/>
                <a:gd name="T3" fmla="*/ 652 h 658"/>
                <a:gd name="T4" fmla="*/ 202 w 658"/>
                <a:gd name="T5" fmla="*/ 633 h 658"/>
                <a:gd name="T6" fmla="*/ 120 w 658"/>
                <a:gd name="T7" fmla="*/ 583 h 658"/>
                <a:gd name="T8" fmla="*/ 56 w 658"/>
                <a:gd name="T9" fmla="*/ 513 h 658"/>
                <a:gd name="T10" fmla="*/ 15 w 658"/>
                <a:gd name="T11" fmla="*/ 427 h 658"/>
                <a:gd name="T12" fmla="*/ 4 w 658"/>
                <a:gd name="T13" fmla="*/ 379 h 658"/>
                <a:gd name="T14" fmla="*/ 0 w 658"/>
                <a:gd name="T15" fmla="*/ 329 h 658"/>
                <a:gd name="T16" fmla="*/ 1 w 658"/>
                <a:gd name="T17" fmla="*/ 295 h 658"/>
                <a:gd name="T18" fmla="*/ 11 w 658"/>
                <a:gd name="T19" fmla="*/ 247 h 658"/>
                <a:gd name="T20" fmla="*/ 40 w 658"/>
                <a:gd name="T21" fmla="*/ 173 h 658"/>
                <a:gd name="T22" fmla="*/ 97 w 658"/>
                <a:gd name="T23" fmla="*/ 96 h 658"/>
                <a:gd name="T24" fmla="*/ 172 w 658"/>
                <a:gd name="T25" fmla="*/ 40 h 658"/>
                <a:gd name="T26" fmla="*/ 247 w 658"/>
                <a:gd name="T27" fmla="*/ 10 h 658"/>
                <a:gd name="T28" fmla="*/ 296 w 658"/>
                <a:gd name="T29" fmla="*/ 2 h 658"/>
                <a:gd name="T30" fmla="*/ 329 w 658"/>
                <a:gd name="T31" fmla="*/ 0 h 658"/>
                <a:gd name="T32" fmla="*/ 379 w 658"/>
                <a:gd name="T33" fmla="*/ 4 h 658"/>
                <a:gd name="T34" fmla="*/ 426 w 658"/>
                <a:gd name="T35" fmla="*/ 16 h 658"/>
                <a:gd name="T36" fmla="*/ 513 w 658"/>
                <a:gd name="T37" fmla="*/ 56 h 658"/>
                <a:gd name="T38" fmla="*/ 583 w 658"/>
                <a:gd name="T39" fmla="*/ 121 h 658"/>
                <a:gd name="T40" fmla="*/ 632 w 658"/>
                <a:gd name="T41" fmla="*/ 201 h 658"/>
                <a:gd name="T42" fmla="*/ 652 w 658"/>
                <a:gd name="T43" fmla="*/ 263 h 658"/>
                <a:gd name="T44" fmla="*/ 657 w 658"/>
                <a:gd name="T45" fmla="*/ 313 h 658"/>
                <a:gd name="T46" fmla="*/ 657 w 658"/>
                <a:gd name="T47" fmla="*/ 346 h 658"/>
                <a:gd name="T48" fmla="*/ 652 w 658"/>
                <a:gd name="T49" fmla="*/ 396 h 658"/>
                <a:gd name="T50" fmla="*/ 632 w 658"/>
                <a:gd name="T51" fmla="*/ 457 h 658"/>
                <a:gd name="T52" fmla="*/ 583 w 658"/>
                <a:gd name="T53" fmla="*/ 539 h 658"/>
                <a:gd name="T54" fmla="*/ 513 w 658"/>
                <a:gd name="T55" fmla="*/ 602 h 658"/>
                <a:gd name="T56" fmla="*/ 426 w 658"/>
                <a:gd name="T57" fmla="*/ 644 h 658"/>
                <a:gd name="T58" fmla="*/ 379 w 658"/>
                <a:gd name="T59" fmla="*/ 654 h 658"/>
                <a:gd name="T60" fmla="*/ 329 w 658"/>
                <a:gd name="T61" fmla="*/ 658 h 658"/>
                <a:gd name="T62" fmla="*/ 329 w 658"/>
                <a:gd name="T63" fmla="*/ 37 h 658"/>
                <a:gd name="T64" fmla="*/ 242 w 658"/>
                <a:gd name="T65" fmla="*/ 51 h 658"/>
                <a:gd name="T66" fmla="*/ 167 w 658"/>
                <a:gd name="T67" fmla="*/ 88 h 658"/>
                <a:gd name="T68" fmla="*/ 105 w 658"/>
                <a:gd name="T69" fmla="*/ 144 h 658"/>
                <a:gd name="T70" fmla="*/ 60 w 658"/>
                <a:gd name="T71" fmla="*/ 216 h 658"/>
                <a:gd name="T72" fmla="*/ 39 w 658"/>
                <a:gd name="T73" fmla="*/ 299 h 658"/>
                <a:gd name="T74" fmla="*/ 39 w 658"/>
                <a:gd name="T75" fmla="*/ 359 h 658"/>
                <a:gd name="T76" fmla="*/ 60 w 658"/>
                <a:gd name="T77" fmla="*/ 443 h 658"/>
                <a:gd name="T78" fmla="*/ 105 w 658"/>
                <a:gd name="T79" fmla="*/ 514 h 658"/>
                <a:gd name="T80" fmla="*/ 167 w 658"/>
                <a:gd name="T81" fmla="*/ 571 h 658"/>
                <a:gd name="T82" fmla="*/ 242 w 658"/>
                <a:gd name="T83" fmla="*/ 607 h 658"/>
                <a:gd name="T84" fmla="*/ 329 w 658"/>
                <a:gd name="T85" fmla="*/ 621 h 658"/>
                <a:gd name="T86" fmla="*/ 387 w 658"/>
                <a:gd name="T87" fmla="*/ 615 h 658"/>
                <a:gd name="T88" fmla="*/ 468 w 658"/>
                <a:gd name="T89" fmla="*/ 586 h 658"/>
                <a:gd name="T90" fmla="*/ 535 w 658"/>
                <a:gd name="T91" fmla="*/ 535 h 658"/>
                <a:gd name="T92" fmla="*/ 585 w 658"/>
                <a:gd name="T93" fmla="*/ 467 h 658"/>
                <a:gd name="T94" fmla="*/ 614 w 658"/>
                <a:gd name="T95" fmla="*/ 388 h 658"/>
                <a:gd name="T96" fmla="*/ 621 w 658"/>
                <a:gd name="T97" fmla="*/ 329 h 658"/>
                <a:gd name="T98" fmla="*/ 607 w 658"/>
                <a:gd name="T99" fmla="*/ 243 h 658"/>
                <a:gd name="T100" fmla="*/ 570 w 658"/>
                <a:gd name="T101" fmla="*/ 166 h 658"/>
                <a:gd name="T102" fmla="*/ 515 w 658"/>
                <a:gd name="T103" fmla="*/ 105 h 658"/>
                <a:gd name="T104" fmla="*/ 442 w 658"/>
                <a:gd name="T105" fmla="*/ 62 h 658"/>
                <a:gd name="T106" fmla="*/ 359 w 658"/>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2" y="658"/>
                  </a:lnTo>
                  <a:lnTo>
                    <a:pt x="296" y="657"/>
                  </a:lnTo>
                  <a:lnTo>
                    <a:pt x="279" y="654"/>
                  </a:lnTo>
                  <a:lnTo>
                    <a:pt x="262" y="652"/>
                  </a:lnTo>
                  <a:lnTo>
                    <a:pt x="247" y="648"/>
                  </a:lnTo>
                  <a:lnTo>
                    <a:pt x="231" y="644"/>
                  </a:lnTo>
                  <a:lnTo>
                    <a:pt x="202" y="633"/>
                  </a:lnTo>
                  <a:lnTo>
                    <a:pt x="172" y="618"/>
                  </a:lnTo>
                  <a:lnTo>
                    <a:pt x="145" y="602"/>
                  </a:lnTo>
                  <a:lnTo>
                    <a:pt x="120" y="583"/>
                  </a:lnTo>
                  <a:lnTo>
                    <a:pt x="97" y="562"/>
                  </a:lnTo>
                  <a:lnTo>
                    <a:pt x="75" y="539"/>
                  </a:lnTo>
                  <a:lnTo>
                    <a:pt x="56" y="513"/>
                  </a:lnTo>
                  <a:lnTo>
                    <a:pt x="40" y="486"/>
                  </a:lnTo>
                  <a:lnTo>
                    <a:pt x="25" y="457"/>
                  </a:lnTo>
                  <a:lnTo>
                    <a:pt x="15" y="427"/>
                  </a:lnTo>
                  <a:lnTo>
                    <a:pt x="11" y="411"/>
                  </a:lnTo>
                  <a:lnTo>
                    <a:pt x="7" y="396"/>
                  </a:lnTo>
                  <a:lnTo>
                    <a:pt x="4" y="379"/>
                  </a:lnTo>
                  <a:lnTo>
                    <a:pt x="1" y="363"/>
                  </a:lnTo>
                  <a:lnTo>
                    <a:pt x="0" y="346"/>
                  </a:lnTo>
                  <a:lnTo>
                    <a:pt x="0" y="329"/>
                  </a:lnTo>
                  <a:lnTo>
                    <a:pt x="0" y="329"/>
                  </a:lnTo>
                  <a:lnTo>
                    <a:pt x="0" y="313"/>
                  </a:lnTo>
                  <a:lnTo>
                    <a:pt x="1" y="295"/>
                  </a:lnTo>
                  <a:lnTo>
                    <a:pt x="4" y="279"/>
                  </a:lnTo>
                  <a:lnTo>
                    <a:pt x="7" y="263"/>
                  </a:lnTo>
                  <a:lnTo>
                    <a:pt x="11" y="247"/>
                  </a:lnTo>
                  <a:lnTo>
                    <a:pt x="15" y="232"/>
                  </a:lnTo>
                  <a:lnTo>
                    <a:pt x="25" y="201"/>
                  </a:lnTo>
                  <a:lnTo>
                    <a:pt x="40" y="173"/>
                  </a:lnTo>
                  <a:lnTo>
                    <a:pt x="56" y="145"/>
                  </a:lnTo>
                  <a:lnTo>
                    <a:pt x="75" y="121"/>
                  </a:lnTo>
                  <a:lnTo>
                    <a:pt x="97" y="96"/>
                  </a:lnTo>
                  <a:lnTo>
                    <a:pt x="120" y="75"/>
                  </a:lnTo>
                  <a:lnTo>
                    <a:pt x="145" y="56"/>
                  </a:lnTo>
                  <a:lnTo>
                    <a:pt x="172" y="40"/>
                  </a:lnTo>
                  <a:lnTo>
                    <a:pt x="202" y="27"/>
                  </a:lnTo>
                  <a:lnTo>
                    <a:pt x="231" y="16"/>
                  </a:lnTo>
                  <a:lnTo>
                    <a:pt x="247" y="10"/>
                  </a:lnTo>
                  <a:lnTo>
                    <a:pt x="262" y="6"/>
                  </a:lnTo>
                  <a:lnTo>
                    <a:pt x="279" y="4"/>
                  </a:lnTo>
                  <a:lnTo>
                    <a:pt x="296" y="2"/>
                  </a:lnTo>
                  <a:lnTo>
                    <a:pt x="312" y="1"/>
                  </a:lnTo>
                  <a:lnTo>
                    <a:pt x="329" y="0"/>
                  </a:lnTo>
                  <a:lnTo>
                    <a:pt x="329" y="0"/>
                  </a:lnTo>
                  <a:lnTo>
                    <a:pt x="345" y="1"/>
                  </a:lnTo>
                  <a:lnTo>
                    <a:pt x="363" y="2"/>
                  </a:lnTo>
                  <a:lnTo>
                    <a:pt x="379" y="4"/>
                  </a:lnTo>
                  <a:lnTo>
                    <a:pt x="395" y="6"/>
                  </a:lnTo>
                  <a:lnTo>
                    <a:pt x="411" y="10"/>
                  </a:lnTo>
                  <a:lnTo>
                    <a:pt x="426" y="16"/>
                  </a:lnTo>
                  <a:lnTo>
                    <a:pt x="457" y="27"/>
                  </a:lnTo>
                  <a:lnTo>
                    <a:pt x="485" y="40"/>
                  </a:lnTo>
                  <a:lnTo>
                    <a:pt x="513" y="56"/>
                  </a:lnTo>
                  <a:lnTo>
                    <a:pt x="538" y="75"/>
                  </a:lnTo>
                  <a:lnTo>
                    <a:pt x="562" y="96"/>
                  </a:lnTo>
                  <a:lnTo>
                    <a:pt x="583" y="121"/>
                  </a:lnTo>
                  <a:lnTo>
                    <a:pt x="602" y="145"/>
                  </a:lnTo>
                  <a:lnTo>
                    <a:pt x="618" y="173"/>
                  </a:lnTo>
                  <a:lnTo>
                    <a:pt x="632" y="201"/>
                  </a:lnTo>
                  <a:lnTo>
                    <a:pt x="644" y="232"/>
                  </a:lnTo>
                  <a:lnTo>
                    <a:pt x="648" y="247"/>
                  </a:lnTo>
                  <a:lnTo>
                    <a:pt x="652" y="263"/>
                  </a:lnTo>
                  <a:lnTo>
                    <a:pt x="654" y="279"/>
                  </a:lnTo>
                  <a:lnTo>
                    <a:pt x="656" y="295"/>
                  </a:lnTo>
                  <a:lnTo>
                    <a:pt x="657" y="313"/>
                  </a:lnTo>
                  <a:lnTo>
                    <a:pt x="658" y="329"/>
                  </a:lnTo>
                  <a:lnTo>
                    <a:pt x="658" y="329"/>
                  </a:lnTo>
                  <a:lnTo>
                    <a:pt x="657" y="346"/>
                  </a:lnTo>
                  <a:lnTo>
                    <a:pt x="656" y="363"/>
                  </a:lnTo>
                  <a:lnTo>
                    <a:pt x="654" y="379"/>
                  </a:lnTo>
                  <a:lnTo>
                    <a:pt x="652" y="396"/>
                  </a:lnTo>
                  <a:lnTo>
                    <a:pt x="648" y="411"/>
                  </a:lnTo>
                  <a:lnTo>
                    <a:pt x="644" y="427"/>
                  </a:lnTo>
                  <a:lnTo>
                    <a:pt x="632" y="457"/>
                  </a:lnTo>
                  <a:lnTo>
                    <a:pt x="618" y="486"/>
                  </a:lnTo>
                  <a:lnTo>
                    <a:pt x="602" y="513"/>
                  </a:lnTo>
                  <a:lnTo>
                    <a:pt x="583" y="539"/>
                  </a:lnTo>
                  <a:lnTo>
                    <a:pt x="562" y="562"/>
                  </a:lnTo>
                  <a:lnTo>
                    <a:pt x="538" y="583"/>
                  </a:lnTo>
                  <a:lnTo>
                    <a:pt x="513" y="602"/>
                  </a:lnTo>
                  <a:lnTo>
                    <a:pt x="485" y="618"/>
                  </a:lnTo>
                  <a:lnTo>
                    <a:pt x="457" y="633"/>
                  </a:lnTo>
                  <a:lnTo>
                    <a:pt x="426" y="644"/>
                  </a:lnTo>
                  <a:lnTo>
                    <a:pt x="411" y="648"/>
                  </a:lnTo>
                  <a:lnTo>
                    <a:pt x="395" y="652"/>
                  </a:lnTo>
                  <a:lnTo>
                    <a:pt x="379" y="654"/>
                  </a:lnTo>
                  <a:lnTo>
                    <a:pt x="363" y="657"/>
                  </a:lnTo>
                  <a:lnTo>
                    <a:pt x="345" y="658"/>
                  </a:lnTo>
                  <a:lnTo>
                    <a:pt x="329" y="658"/>
                  </a:lnTo>
                  <a:lnTo>
                    <a:pt x="329" y="658"/>
                  </a:lnTo>
                  <a:close/>
                  <a:moveTo>
                    <a:pt x="329" y="37"/>
                  </a:moveTo>
                  <a:lnTo>
                    <a:pt x="329" y="37"/>
                  </a:lnTo>
                  <a:lnTo>
                    <a:pt x="300" y="40"/>
                  </a:lnTo>
                  <a:lnTo>
                    <a:pt x="270" y="44"/>
                  </a:lnTo>
                  <a:lnTo>
                    <a:pt x="242" y="51"/>
                  </a:lnTo>
                  <a:lnTo>
                    <a:pt x="215" y="62"/>
                  </a:lnTo>
                  <a:lnTo>
                    <a:pt x="191" y="74"/>
                  </a:lnTo>
                  <a:lnTo>
                    <a:pt x="167" y="88"/>
                  </a:lnTo>
                  <a:lnTo>
                    <a:pt x="144" y="105"/>
                  </a:lnTo>
                  <a:lnTo>
                    <a:pt x="124" y="123"/>
                  </a:lnTo>
                  <a:lnTo>
                    <a:pt x="105" y="144"/>
                  </a:lnTo>
                  <a:lnTo>
                    <a:pt x="87" y="166"/>
                  </a:lnTo>
                  <a:lnTo>
                    <a:pt x="73" y="191"/>
                  </a:lnTo>
                  <a:lnTo>
                    <a:pt x="60" y="216"/>
                  </a:lnTo>
                  <a:lnTo>
                    <a:pt x="51" y="243"/>
                  </a:lnTo>
                  <a:lnTo>
                    <a:pt x="43" y="271"/>
                  </a:lnTo>
                  <a:lnTo>
                    <a:pt x="39" y="299"/>
                  </a:lnTo>
                  <a:lnTo>
                    <a:pt x="38" y="329"/>
                  </a:lnTo>
                  <a:lnTo>
                    <a:pt x="38" y="329"/>
                  </a:lnTo>
                  <a:lnTo>
                    <a:pt x="39" y="359"/>
                  </a:lnTo>
                  <a:lnTo>
                    <a:pt x="43" y="388"/>
                  </a:lnTo>
                  <a:lnTo>
                    <a:pt x="51" y="416"/>
                  </a:lnTo>
                  <a:lnTo>
                    <a:pt x="60" y="443"/>
                  </a:lnTo>
                  <a:lnTo>
                    <a:pt x="73" y="467"/>
                  </a:lnTo>
                  <a:lnTo>
                    <a:pt x="87" y="492"/>
                  </a:lnTo>
                  <a:lnTo>
                    <a:pt x="105" y="514"/>
                  </a:lnTo>
                  <a:lnTo>
                    <a:pt x="124" y="535"/>
                  </a:lnTo>
                  <a:lnTo>
                    <a:pt x="144" y="553"/>
                  </a:lnTo>
                  <a:lnTo>
                    <a:pt x="167" y="571"/>
                  </a:lnTo>
                  <a:lnTo>
                    <a:pt x="191" y="586"/>
                  </a:lnTo>
                  <a:lnTo>
                    <a:pt x="215" y="598"/>
                  </a:lnTo>
                  <a:lnTo>
                    <a:pt x="242" y="607"/>
                  </a:lnTo>
                  <a:lnTo>
                    <a:pt x="270" y="615"/>
                  </a:lnTo>
                  <a:lnTo>
                    <a:pt x="300" y="619"/>
                  </a:lnTo>
                  <a:lnTo>
                    <a:pt x="329" y="621"/>
                  </a:lnTo>
                  <a:lnTo>
                    <a:pt x="329" y="621"/>
                  </a:lnTo>
                  <a:lnTo>
                    <a:pt x="359" y="619"/>
                  </a:lnTo>
                  <a:lnTo>
                    <a:pt x="387" y="615"/>
                  </a:lnTo>
                  <a:lnTo>
                    <a:pt x="415" y="607"/>
                  </a:lnTo>
                  <a:lnTo>
                    <a:pt x="442" y="598"/>
                  </a:lnTo>
                  <a:lnTo>
                    <a:pt x="468" y="586"/>
                  </a:lnTo>
                  <a:lnTo>
                    <a:pt x="492" y="571"/>
                  </a:lnTo>
                  <a:lnTo>
                    <a:pt x="515" y="553"/>
                  </a:lnTo>
                  <a:lnTo>
                    <a:pt x="535" y="535"/>
                  </a:lnTo>
                  <a:lnTo>
                    <a:pt x="554" y="514"/>
                  </a:lnTo>
                  <a:lnTo>
                    <a:pt x="570" y="492"/>
                  </a:lnTo>
                  <a:lnTo>
                    <a:pt x="585" y="467"/>
                  </a:lnTo>
                  <a:lnTo>
                    <a:pt x="597" y="443"/>
                  </a:lnTo>
                  <a:lnTo>
                    <a:pt x="607" y="416"/>
                  </a:lnTo>
                  <a:lnTo>
                    <a:pt x="614" y="388"/>
                  </a:lnTo>
                  <a:lnTo>
                    <a:pt x="618" y="359"/>
                  </a:lnTo>
                  <a:lnTo>
                    <a:pt x="621" y="329"/>
                  </a:lnTo>
                  <a:lnTo>
                    <a:pt x="621" y="329"/>
                  </a:lnTo>
                  <a:lnTo>
                    <a:pt x="618" y="299"/>
                  </a:lnTo>
                  <a:lnTo>
                    <a:pt x="614" y="271"/>
                  </a:lnTo>
                  <a:lnTo>
                    <a:pt x="607" y="243"/>
                  </a:lnTo>
                  <a:lnTo>
                    <a:pt x="597" y="216"/>
                  </a:lnTo>
                  <a:lnTo>
                    <a:pt x="585" y="191"/>
                  </a:lnTo>
                  <a:lnTo>
                    <a:pt x="570" y="166"/>
                  </a:lnTo>
                  <a:lnTo>
                    <a:pt x="554" y="144"/>
                  </a:lnTo>
                  <a:lnTo>
                    <a:pt x="535" y="123"/>
                  </a:lnTo>
                  <a:lnTo>
                    <a:pt x="515" y="105"/>
                  </a:lnTo>
                  <a:lnTo>
                    <a:pt x="492" y="88"/>
                  </a:lnTo>
                  <a:lnTo>
                    <a:pt x="468" y="74"/>
                  </a:lnTo>
                  <a:lnTo>
                    <a:pt x="442" y="62"/>
                  </a:lnTo>
                  <a:lnTo>
                    <a:pt x="415" y="51"/>
                  </a:lnTo>
                  <a:lnTo>
                    <a:pt x="387" y="44"/>
                  </a:lnTo>
                  <a:lnTo>
                    <a:pt x="359" y="40"/>
                  </a:lnTo>
                  <a:lnTo>
                    <a:pt x="329" y="37"/>
                  </a:lnTo>
                  <a:lnTo>
                    <a:pt x="329" y="37"/>
                  </a:lnTo>
                  <a:close/>
                </a:path>
              </a:pathLst>
            </a:custGeom>
            <a:solidFill>
              <a:schemeClr val="accent1"/>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35" name="TextBox 34">
              <a:extLst>
                <a:ext uri="{FF2B5EF4-FFF2-40B4-BE49-F238E27FC236}">
                  <a16:creationId xmlns:a16="http://schemas.microsoft.com/office/drawing/2014/main" id="{0080EE3D-ED09-4B87-AFAA-1096EF61BD15}"/>
                </a:ext>
              </a:extLst>
            </p:cNvPr>
            <p:cNvSpPr txBox="1"/>
            <p:nvPr/>
          </p:nvSpPr>
          <p:spPr>
            <a:xfrm>
              <a:off x="1645377"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ea typeface="+mn-ea"/>
                  <a:cs typeface="+mn-cs"/>
                </a:rPr>
                <a:t>1</a:t>
              </a:r>
            </a:p>
          </p:txBody>
        </p:sp>
      </p:grpSp>
      <p:grpSp>
        <p:nvGrpSpPr>
          <p:cNvPr id="36" name="Group 35">
            <a:extLst>
              <a:ext uri="{FF2B5EF4-FFF2-40B4-BE49-F238E27FC236}">
                <a16:creationId xmlns:a16="http://schemas.microsoft.com/office/drawing/2014/main" id="{A5D2047B-1E87-4F79-86C0-32FF3A689B55}"/>
              </a:ext>
            </a:extLst>
          </p:cNvPr>
          <p:cNvGrpSpPr/>
          <p:nvPr/>
        </p:nvGrpSpPr>
        <p:grpSpPr>
          <a:xfrm>
            <a:off x="4880685" y="1588551"/>
            <a:ext cx="619770" cy="619770"/>
            <a:chOff x="4991377" y="1556489"/>
            <a:chExt cx="619770" cy="619770"/>
          </a:xfrm>
        </p:grpSpPr>
        <p:sp>
          <p:nvSpPr>
            <p:cNvPr id="37" name="Oval 36">
              <a:extLst>
                <a:ext uri="{FF2B5EF4-FFF2-40B4-BE49-F238E27FC236}">
                  <a16:creationId xmlns:a16="http://schemas.microsoft.com/office/drawing/2014/main" id="{70DCBDA7-3CFD-42FC-A459-D1E19E6BBDC1}"/>
                </a:ext>
              </a:extLst>
            </p:cNvPr>
            <p:cNvSpPr/>
            <p:nvPr/>
          </p:nvSpPr>
          <p:spPr>
            <a:xfrm>
              <a:off x="4991377"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38" name="Freeform 20">
              <a:extLst>
                <a:ext uri="{FF2B5EF4-FFF2-40B4-BE49-F238E27FC236}">
                  <a16:creationId xmlns:a16="http://schemas.microsoft.com/office/drawing/2014/main" id="{08AE8CCB-4C51-4E67-ACFA-117C356F72D2}"/>
                </a:ext>
              </a:extLst>
            </p:cNvPr>
            <p:cNvSpPr>
              <a:spLocks noEditPoints="1"/>
            </p:cNvSpPr>
            <p:nvPr/>
          </p:nvSpPr>
          <p:spPr bwMode="auto">
            <a:xfrm>
              <a:off x="5018064" y="1582313"/>
              <a:ext cx="570188" cy="568123"/>
            </a:xfrm>
            <a:custGeom>
              <a:avLst/>
              <a:gdLst>
                <a:gd name="T0" fmla="*/ 312 w 657"/>
                <a:gd name="T1" fmla="*/ 658 h 658"/>
                <a:gd name="T2" fmla="*/ 262 w 657"/>
                <a:gd name="T3" fmla="*/ 652 h 658"/>
                <a:gd name="T4" fmla="*/ 200 w 657"/>
                <a:gd name="T5" fmla="*/ 633 h 658"/>
                <a:gd name="T6" fmla="*/ 119 w 657"/>
                <a:gd name="T7" fmla="*/ 583 h 658"/>
                <a:gd name="T8" fmla="*/ 56 w 657"/>
                <a:gd name="T9" fmla="*/ 513 h 658"/>
                <a:gd name="T10" fmla="*/ 14 w 657"/>
                <a:gd name="T11" fmla="*/ 427 h 658"/>
                <a:gd name="T12" fmla="*/ 4 w 657"/>
                <a:gd name="T13" fmla="*/ 379 h 658"/>
                <a:gd name="T14" fmla="*/ 0 w 657"/>
                <a:gd name="T15" fmla="*/ 329 h 658"/>
                <a:gd name="T16" fmla="*/ 1 w 657"/>
                <a:gd name="T17" fmla="*/ 296 h 658"/>
                <a:gd name="T18" fmla="*/ 10 w 657"/>
                <a:gd name="T19" fmla="*/ 247 h 658"/>
                <a:gd name="T20" fmla="*/ 39 w 657"/>
                <a:gd name="T21" fmla="*/ 173 h 658"/>
                <a:gd name="T22" fmla="*/ 96 w 657"/>
                <a:gd name="T23" fmla="*/ 97 h 658"/>
                <a:gd name="T24" fmla="*/ 172 w 657"/>
                <a:gd name="T25" fmla="*/ 40 h 658"/>
                <a:gd name="T26" fmla="*/ 247 w 657"/>
                <a:gd name="T27" fmla="*/ 11 h 658"/>
                <a:gd name="T28" fmla="*/ 295 w 657"/>
                <a:gd name="T29" fmla="*/ 3 h 658"/>
                <a:gd name="T30" fmla="*/ 329 w 657"/>
                <a:gd name="T31" fmla="*/ 0 h 658"/>
                <a:gd name="T32" fmla="*/ 379 w 657"/>
                <a:gd name="T33" fmla="*/ 4 h 658"/>
                <a:gd name="T34" fmla="*/ 426 w 657"/>
                <a:gd name="T35" fmla="*/ 16 h 658"/>
                <a:gd name="T36" fmla="*/ 512 w 657"/>
                <a:gd name="T37" fmla="*/ 56 h 658"/>
                <a:gd name="T38" fmla="*/ 582 w 657"/>
                <a:gd name="T39" fmla="*/ 121 h 658"/>
                <a:gd name="T40" fmla="*/ 631 w 657"/>
                <a:gd name="T41" fmla="*/ 201 h 658"/>
                <a:gd name="T42" fmla="*/ 650 w 657"/>
                <a:gd name="T43" fmla="*/ 263 h 658"/>
                <a:gd name="T44" fmla="*/ 657 w 657"/>
                <a:gd name="T45" fmla="*/ 313 h 658"/>
                <a:gd name="T46" fmla="*/ 657 w 657"/>
                <a:gd name="T47" fmla="*/ 347 h 658"/>
                <a:gd name="T48" fmla="*/ 650 w 657"/>
                <a:gd name="T49" fmla="*/ 396 h 658"/>
                <a:gd name="T50" fmla="*/ 631 w 657"/>
                <a:gd name="T51" fmla="*/ 457 h 658"/>
                <a:gd name="T52" fmla="*/ 582 w 657"/>
                <a:gd name="T53" fmla="*/ 539 h 658"/>
                <a:gd name="T54" fmla="*/ 512 w 657"/>
                <a:gd name="T55" fmla="*/ 602 h 658"/>
                <a:gd name="T56" fmla="*/ 426 w 657"/>
                <a:gd name="T57" fmla="*/ 644 h 658"/>
                <a:gd name="T58" fmla="*/ 379 w 657"/>
                <a:gd name="T59" fmla="*/ 654 h 658"/>
                <a:gd name="T60" fmla="*/ 329 w 657"/>
                <a:gd name="T61" fmla="*/ 658 h 658"/>
                <a:gd name="T62" fmla="*/ 329 w 657"/>
                <a:gd name="T63" fmla="*/ 37 h 658"/>
                <a:gd name="T64" fmla="*/ 242 w 657"/>
                <a:gd name="T65" fmla="*/ 51 h 658"/>
                <a:gd name="T66" fmla="*/ 166 w 657"/>
                <a:gd name="T67" fmla="*/ 89 h 658"/>
                <a:gd name="T68" fmla="*/ 103 w 657"/>
                <a:gd name="T69" fmla="*/ 144 h 658"/>
                <a:gd name="T70" fmla="*/ 60 w 657"/>
                <a:gd name="T71" fmla="*/ 216 h 658"/>
                <a:gd name="T72" fmla="*/ 39 w 657"/>
                <a:gd name="T73" fmla="*/ 300 h 658"/>
                <a:gd name="T74" fmla="*/ 39 w 657"/>
                <a:gd name="T75" fmla="*/ 359 h 658"/>
                <a:gd name="T76" fmla="*/ 60 w 657"/>
                <a:gd name="T77" fmla="*/ 443 h 658"/>
                <a:gd name="T78" fmla="*/ 103 w 657"/>
                <a:gd name="T79" fmla="*/ 515 h 658"/>
                <a:gd name="T80" fmla="*/ 166 w 657"/>
                <a:gd name="T81" fmla="*/ 571 h 658"/>
                <a:gd name="T82" fmla="*/ 242 w 657"/>
                <a:gd name="T83" fmla="*/ 607 h 658"/>
                <a:gd name="T84" fmla="*/ 329 w 657"/>
                <a:gd name="T85" fmla="*/ 621 h 658"/>
                <a:gd name="T86" fmla="*/ 387 w 657"/>
                <a:gd name="T87" fmla="*/ 615 h 658"/>
                <a:gd name="T88" fmla="*/ 467 w 657"/>
                <a:gd name="T89" fmla="*/ 586 h 658"/>
                <a:gd name="T90" fmla="*/ 535 w 657"/>
                <a:gd name="T91" fmla="*/ 535 h 658"/>
                <a:gd name="T92" fmla="*/ 584 w 657"/>
                <a:gd name="T93" fmla="*/ 468 h 658"/>
                <a:gd name="T94" fmla="*/ 614 w 657"/>
                <a:gd name="T95" fmla="*/ 388 h 658"/>
                <a:gd name="T96" fmla="*/ 619 w 657"/>
                <a:gd name="T97" fmla="*/ 329 h 658"/>
                <a:gd name="T98" fmla="*/ 607 w 657"/>
                <a:gd name="T99" fmla="*/ 243 h 658"/>
                <a:gd name="T100" fmla="*/ 570 w 657"/>
                <a:gd name="T101" fmla="*/ 166 h 658"/>
                <a:gd name="T102" fmla="*/ 513 w 657"/>
                <a:gd name="T103" fmla="*/ 105 h 658"/>
                <a:gd name="T104" fmla="*/ 442 w 657"/>
                <a:gd name="T105" fmla="*/ 62 h 658"/>
                <a:gd name="T106" fmla="*/ 359 w 657"/>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7" h="658">
                  <a:moveTo>
                    <a:pt x="329" y="658"/>
                  </a:moveTo>
                  <a:lnTo>
                    <a:pt x="329" y="658"/>
                  </a:lnTo>
                  <a:lnTo>
                    <a:pt x="312" y="658"/>
                  </a:lnTo>
                  <a:lnTo>
                    <a:pt x="295" y="657"/>
                  </a:lnTo>
                  <a:lnTo>
                    <a:pt x="278" y="654"/>
                  </a:lnTo>
                  <a:lnTo>
                    <a:pt x="262" y="652"/>
                  </a:lnTo>
                  <a:lnTo>
                    <a:pt x="247" y="648"/>
                  </a:lnTo>
                  <a:lnTo>
                    <a:pt x="231" y="644"/>
                  </a:lnTo>
                  <a:lnTo>
                    <a:pt x="200" y="633"/>
                  </a:lnTo>
                  <a:lnTo>
                    <a:pt x="172" y="618"/>
                  </a:lnTo>
                  <a:lnTo>
                    <a:pt x="145" y="602"/>
                  </a:lnTo>
                  <a:lnTo>
                    <a:pt x="119" y="583"/>
                  </a:lnTo>
                  <a:lnTo>
                    <a:pt x="96" y="562"/>
                  </a:lnTo>
                  <a:lnTo>
                    <a:pt x="75" y="539"/>
                  </a:lnTo>
                  <a:lnTo>
                    <a:pt x="56" y="513"/>
                  </a:lnTo>
                  <a:lnTo>
                    <a:pt x="39" y="486"/>
                  </a:lnTo>
                  <a:lnTo>
                    <a:pt x="25" y="457"/>
                  </a:lnTo>
                  <a:lnTo>
                    <a:pt x="14" y="427"/>
                  </a:lnTo>
                  <a:lnTo>
                    <a:pt x="10" y="411"/>
                  </a:lnTo>
                  <a:lnTo>
                    <a:pt x="6" y="396"/>
                  </a:lnTo>
                  <a:lnTo>
                    <a:pt x="4" y="379"/>
                  </a:lnTo>
                  <a:lnTo>
                    <a:pt x="1" y="363"/>
                  </a:lnTo>
                  <a:lnTo>
                    <a:pt x="0" y="347"/>
                  </a:lnTo>
                  <a:lnTo>
                    <a:pt x="0" y="329"/>
                  </a:lnTo>
                  <a:lnTo>
                    <a:pt x="0" y="329"/>
                  </a:lnTo>
                  <a:lnTo>
                    <a:pt x="0" y="313"/>
                  </a:lnTo>
                  <a:lnTo>
                    <a:pt x="1" y="296"/>
                  </a:lnTo>
                  <a:lnTo>
                    <a:pt x="4" y="279"/>
                  </a:lnTo>
                  <a:lnTo>
                    <a:pt x="6" y="263"/>
                  </a:lnTo>
                  <a:lnTo>
                    <a:pt x="10" y="247"/>
                  </a:lnTo>
                  <a:lnTo>
                    <a:pt x="14" y="232"/>
                  </a:lnTo>
                  <a:lnTo>
                    <a:pt x="25" y="201"/>
                  </a:lnTo>
                  <a:lnTo>
                    <a:pt x="39" y="173"/>
                  </a:lnTo>
                  <a:lnTo>
                    <a:pt x="56" y="145"/>
                  </a:lnTo>
                  <a:lnTo>
                    <a:pt x="75" y="121"/>
                  </a:lnTo>
                  <a:lnTo>
                    <a:pt x="96" y="97"/>
                  </a:lnTo>
                  <a:lnTo>
                    <a:pt x="119" y="75"/>
                  </a:lnTo>
                  <a:lnTo>
                    <a:pt x="145" y="56"/>
                  </a:lnTo>
                  <a:lnTo>
                    <a:pt x="172" y="40"/>
                  </a:lnTo>
                  <a:lnTo>
                    <a:pt x="200" y="27"/>
                  </a:lnTo>
                  <a:lnTo>
                    <a:pt x="231" y="16"/>
                  </a:lnTo>
                  <a:lnTo>
                    <a:pt x="247" y="11"/>
                  </a:lnTo>
                  <a:lnTo>
                    <a:pt x="262" y="7"/>
                  </a:lnTo>
                  <a:lnTo>
                    <a:pt x="278" y="4"/>
                  </a:lnTo>
                  <a:lnTo>
                    <a:pt x="295" y="3"/>
                  </a:lnTo>
                  <a:lnTo>
                    <a:pt x="312" y="1"/>
                  </a:lnTo>
                  <a:lnTo>
                    <a:pt x="329" y="0"/>
                  </a:lnTo>
                  <a:lnTo>
                    <a:pt x="329" y="0"/>
                  </a:lnTo>
                  <a:lnTo>
                    <a:pt x="345" y="1"/>
                  </a:lnTo>
                  <a:lnTo>
                    <a:pt x="363" y="3"/>
                  </a:lnTo>
                  <a:lnTo>
                    <a:pt x="379" y="4"/>
                  </a:lnTo>
                  <a:lnTo>
                    <a:pt x="395" y="7"/>
                  </a:lnTo>
                  <a:lnTo>
                    <a:pt x="411" y="11"/>
                  </a:lnTo>
                  <a:lnTo>
                    <a:pt x="426" y="16"/>
                  </a:lnTo>
                  <a:lnTo>
                    <a:pt x="457" y="27"/>
                  </a:lnTo>
                  <a:lnTo>
                    <a:pt x="485" y="40"/>
                  </a:lnTo>
                  <a:lnTo>
                    <a:pt x="512" y="56"/>
                  </a:lnTo>
                  <a:lnTo>
                    <a:pt x="537" y="75"/>
                  </a:lnTo>
                  <a:lnTo>
                    <a:pt x="561" y="97"/>
                  </a:lnTo>
                  <a:lnTo>
                    <a:pt x="582" y="121"/>
                  </a:lnTo>
                  <a:lnTo>
                    <a:pt x="602" y="145"/>
                  </a:lnTo>
                  <a:lnTo>
                    <a:pt x="618" y="173"/>
                  </a:lnTo>
                  <a:lnTo>
                    <a:pt x="631" y="201"/>
                  </a:lnTo>
                  <a:lnTo>
                    <a:pt x="642" y="232"/>
                  </a:lnTo>
                  <a:lnTo>
                    <a:pt x="648" y="247"/>
                  </a:lnTo>
                  <a:lnTo>
                    <a:pt x="650" y="263"/>
                  </a:lnTo>
                  <a:lnTo>
                    <a:pt x="654" y="279"/>
                  </a:lnTo>
                  <a:lnTo>
                    <a:pt x="656" y="296"/>
                  </a:lnTo>
                  <a:lnTo>
                    <a:pt x="657" y="313"/>
                  </a:lnTo>
                  <a:lnTo>
                    <a:pt x="657" y="329"/>
                  </a:lnTo>
                  <a:lnTo>
                    <a:pt x="657" y="329"/>
                  </a:lnTo>
                  <a:lnTo>
                    <a:pt x="657" y="347"/>
                  </a:lnTo>
                  <a:lnTo>
                    <a:pt x="656" y="363"/>
                  </a:lnTo>
                  <a:lnTo>
                    <a:pt x="654" y="379"/>
                  </a:lnTo>
                  <a:lnTo>
                    <a:pt x="650" y="396"/>
                  </a:lnTo>
                  <a:lnTo>
                    <a:pt x="648" y="411"/>
                  </a:lnTo>
                  <a:lnTo>
                    <a:pt x="642" y="427"/>
                  </a:lnTo>
                  <a:lnTo>
                    <a:pt x="631" y="457"/>
                  </a:lnTo>
                  <a:lnTo>
                    <a:pt x="618" y="486"/>
                  </a:lnTo>
                  <a:lnTo>
                    <a:pt x="602" y="513"/>
                  </a:lnTo>
                  <a:lnTo>
                    <a:pt x="582" y="539"/>
                  </a:lnTo>
                  <a:lnTo>
                    <a:pt x="561" y="562"/>
                  </a:lnTo>
                  <a:lnTo>
                    <a:pt x="537" y="583"/>
                  </a:lnTo>
                  <a:lnTo>
                    <a:pt x="512" y="602"/>
                  </a:lnTo>
                  <a:lnTo>
                    <a:pt x="485" y="618"/>
                  </a:lnTo>
                  <a:lnTo>
                    <a:pt x="457" y="633"/>
                  </a:lnTo>
                  <a:lnTo>
                    <a:pt x="426" y="644"/>
                  </a:lnTo>
                  <a:lnTo>
                    <a:pt x="411" y="648"/>
                  </a:lnTo>
                  <a:lnTo>
                    <a:pt x="395" y="652"/>
                  </a:lnTo>
                  <a:lnTo>
                    <a:pt x="379" y="654"/>
                  </a:lnTo>
                  <a:lnTo>
                    <a:pt x="363" y="657"/>
                  </a:lnTo>
                  <a:lnTo>
                    <a:pt x="345" y="658"/>
                  </a:lnTo>
                  <a:lnTo>
                    <a:pt x="329" y="658"/>
                  </a:lnTo>
                  <a:lnTo>
                    <a:pt x="329" y="658"/>
                  </a:lnTo>
                  <a:close/>
                  <a:moveTo>
                    <a:pt x="329" y="37"/>
                  </a:moveTo>
                  <a:lnTo>
                    <a:pt x="329" y="37"/>
                  </a:lnTo>
                  <a:lnTo>
                    <a:pt x="299" y="40"/>
                  </a:lnTo>
                  <a:lnTo>
                    <a:pt x="270" y="44"/>
                  </a:lnTo>
                  <a:lnTo>
                    <a:pt x="242" y="51"/>
                  </a:lnTo>
                  <a:lnTo>
                    <a:pt x="215" y="62"/>
                  </a:lnTo>
                  <a:lnTo>
                    <a:pt x="189" y="74"/>
                  </a:lnTo>
                  <a:lnTo>
                    <a:pt x="166" y="89"/>
                  </a:lnTo>
                  <a:lnTo>
                    <a:pt x="144" y="105"/>
                  </a:lnTo>
                  <a:lnTo>
                    <a:pt x="122" y="123"/>
                  </a:lnTo>
                  <a:lnTo>
                    <a:pt x="103" y="144"/>
                  </a:lnTo>
                  <a:lnTo>
                    <a:pt x="87" y="166"/>
                  </a:lnTo>
                  <a:lnTo>
                    <a:pt x="72" y="191"/>
                  </a:lnTo>
                  <a:lnTo>
                    <a:pt x="60" y="216"/>
                  </a:lnTo>
                  <a:lnTo>
                    <a:pt x="51" y="243"/>
                  </a:lnTo>
                  <a:lnTo>
                    <a:pt x="43" y="271"/>
                  </a:lnTo>
                  <a:lnTo>
                    <a:pt x="39" y="300"/>
                  </a:lnTo>
                  <a:lnTo>
                    <a:pt x="37" y="329"/>
                  </a:lnTo>
                  <a:lnTo>
                    <a:pt x="37" y="329"/>
                  </a:lnTo>
                  <a:lnTo>
                    <a:pt x="39" y="359"/>
                  </a:lnTo>
                  <a:lnTo>
                    <a:pt x="43" y="388"/>
                  </a:lnTo>
                  <a:lnTo>
                    <a:pt x="51" y="416"/>
                  </a:lnTo>
                  <a:lnTo>
                    <a:pt x="60" y="443"/>
                  </a:lnTo>
                  <a:lnTo>
                    <a:pt x="72" y="468"/>
                  </a:lnTo>
                  <a:lnTo>
                    <a:pt x="87" y="492"/>
                  </a:lnTo>
                  <a:lnTo>
                    <a:pt x="103" y="515"/>
                  </a:lnTo>
                  <a:lnTo>
                    <a:pt x="122" y="535"/>
                  </a:lnTo>
                  <a:lnTo>
                    <a:pt x="144" y="554"/>
                  </a:lnTo>
                  <a:lnTo>
                    <a:pt x="166" y="571"/>
                  </a:lnTo>
                  <a:lnTo>
                    <a:pt x="189" y="586"/>
                  </a:lnTo>
                  <a:lnTo>
                    <a:pt x="215" y="598"/>
                  </a:lnTo>
                  <a:lnTo>
                    <a:pt x="242" y="607"/>
                  </a:lnTo>
                  <a:lnTo>
                    <a:pt x="270" y="615"/>
                  </a:lnTo>
                  <a:lnTo>
                    <a:pt x="299" y="619"/>
                  </a:lnTo>
                  <a:lnTo>
                    <a:pt x="329" y="621"/>
                  </a:lnTo>
                  <a:lnTo>
                    <a:pt x="329" y="621"/>
                  </a:lnTo>
                  <a:lnTo>
                    <a:pt x="359" y="619"/>
                  </a:lnTo>
                  <a:lnTo>
                    <a:pt x="387" y="615"/>
                  </a:lnTo>
                  <a:lnTo>
                    <a:pt x="415" y="607"/>
                  </a:lnTo>
                  <a:lnTo>
                    <a:pt x="442" y="598"/>
                  </a:lnTo>
                  <a:lnTo>
                    <a:pt x="467" y="586"/>
                  </a:lnTo>
                  <a:lnTo>
                    <a:pt x="492" y="571"/>
                  </a:lnTo>
                  <a:lnTo>
                    <a:pt x="513" y="554"/>
                  </a:lnTo>
                  <a:lnTo>
                    <a:pt x="535" y="535"/>
                  </a:lnTo>
                  <a:lnTo>
                    <a:pt x="553" y="515"/>
                  </a:lnTo>
                  <a:lnTo>
                    <a:pt x="570" y="492"/>
                  </a:lnTo>
                  <a:lnTo>
                    <a:pt x="584" y="468"/>
                  </a:lnTo>
                  <a:lnTo>
                    <a:pt x="596" y="443"/>
                  </a:lnTo>
                  <a:lnTo>
                    <a:pt x="607" y="416"/>
                  </a:lnTo>
                  <a:lnTo>
                    <a:pt x="614" y="388"/>
                  </a:lnTo>
                  <a:lnTo>
                    <a:pt x="618" y="359"/>
                  </a:lnTo>
                  <a:lnTo>
                    <a:pt x="619" y="329"/>
                  </a:lnTo>
                  <a:lnTo>
                    <a:pt x="619" y="329"/>
                  </a:lnTo>
                  <a:lnTo>
                    <a:pt x="618" y="300"/>
                  </a:lnTo>
                  <a:lnTo>
                    <a:pt x="614" y="271"/>
                  </a:lnTo>
                  <a:lnTo>
                    <a:pt x="607" y="243"/>
                  </a:lnTo>
                  <a:lnTo>
                    <a:pt x="596" y="216"/>
                  </a:lnTo>
                  <a:lnTo>
                    <a:pt x="584" y="191"/>
                  </a:lnTo>
                  <a:lnTo>
                    <a:pt x="570" y="166"/>
                  </a:lnTo>
                  <a:lnTo>
                    <a:pt x="553" y="144"/>
                  </a:lnTo>
                  <a:lnTo>
                    <a:pt x="535" y="123"/>
                  </a:lnTo>
                  <a:lnTo>
                    <a:pt x="513" y="105"/>
                  </a:lnTo>
                  <a:lnTo>
                    <a:pt x="492" y="89"/>
                  </a:lnTo>
                  <a:lnTo>
                    <a:pt x="467" y="74"/>
                  </a:lnTo>
                  <a:lnTo>
                    <a:pt x="442" y="62"/>
                  </a:lnTo>
                  <a:lnTo>
                    <a:pt x="415" y="51"/>
                  </a:lnTo>
                  <a:lnTo>
                    <a:pt x="387" y="44"/>
                  </a:lnTo>
                  <a:lnTo>
                    <a:pt x="359" y="40"/>
                  </a:lnTo>
                  <a:lnTo>
                    <a:pt x="329" y="37"/>
                  </a:lnTo>
                  <a:lnTo>
                    <a:pt x="329" y="37"/>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39" name="TextBox 38">
              <a:extLst>
                <a:ext uri="{FF2B5EF4-FFF2-40B4-BE49-F238E27FC236}">
                  <a16:creationId xmlns:a16="http://schemas.microsoft.com/office/drawing/2014/main" id="{E772F717-2254-4C36-9923-26EA95B81D80}"/>
                </a:ext>
              </a:extLst>
            </p:cNvPr>
            <p:cNvSpPr txBox="1"/>
            <p:nvPr/>
          </p:nvSpPr>
          <p:spPr>
            <a:xfrm>
              <a:off x="5008812"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ea typeface="+mn-ea"/>
                  <a:cs typeface="+mn-cs"/>
                </a:rPr>
                <a:t>2</a:t>
              </a:r>
            </a:p>
          </p:txBody>
        </p:sp>
      </p:grpSp>
      <p:grpSp>
        <p:nvGrpSpPr>
          <p:cNvPr id="40" name="Group 39">
            <a:extLst>
              <a:ext uri="{FF2B5EF4-FFF2-40B4-BE49-F238E27FC236}">
                <a16:creationId xmlns:a16="http://schemas.microsoft.com/office/drawing/2014/main" id="{26D1EBFA-CD10-4C59-811D-824B9D08BE57}"/>
              </a:ext>
            </a:extLst>
          </p:cNvPr>
          <p:cNvGrpSpPr/>
          <p:nvPr/>
        </p:nvGrpSpPr>
        <p:grpSpPr>
          <a:xfrm>
            <a:off x="8319690" y="1588551"/>
            <a:ext cx="619770" cy="619770"/>
            <a:chOff x="8324725" y="1556489"/>
            <a:chExt cx="619770" cy="619770"/>
          </a:xfrm>
        </p:grpSpPr>
        <p:sp>
          <p:nvSpPr>
            <p:cNvPr id="41" name="Oval 40">
              <a:extLst>
                <a:ext uri="{FF2B5EF4-FFF2-40B4-BE49-F238E27FC236}">
                  <a16:creationId xmlns:a16="http://schemas.microsoft.com/office/drawing/2014/main" id="{54198103-9EA8-4935-85B7-884500D797FF}"/>
                </a:ext>
              </a:extLst>
            </p:cNvPr>
            <p:cNvSpPr/>
            <p:nvPr/>
          </p:nvSpPr>
          <p:spPr>
            <a:xfrm>
              <a:off x="8324725" y="1556489"/>
              <a:ext cx="619770" cy="6197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ea typeface="+mn-ea"/>
                <a:cs typeface="+mn-cs"/>
              </a:endParaRPr>
            </a:p>
          </p:txBody>
        </p:sp>
        <p:sp>
          <p:nvSpPr>
            <p:cNvPr id="42" name="Freeform 13">
              <a:extLst>
                <a:ext uri="{FF2B5EF4-FFF2-40B4-BE49-F238E27FC236}">
                  <a16:creationId xmlns:a16="http://schemas.microsoft.com/office/drawing/2014/main" id="{3A7A16D1-D092-428C-8F05-4271C2774259}"/>
                </a:ext>
              </a:extLst>
            </p:cNvPr>
            <p:cNvSpPr>
              <a:spLocks noEditPoints="1"/>
            </p:cNvSpPr>
            <p:nvPr/>
          </p:nvSpPr>
          <p:spPr bwMode="auto">
            <a:xfrm>
              <a:off x="8351409" y="1582313"/>
              <a:ext cx="570188" cy="568123"/>
            </a:xfrm>
            <a:custGeom>
              <a:avLst/>
              <a:gdLst>
                <a:gd name="T0" fmla="*/ 311 w 658"/>
                <a:gd name="T1" fmla="*/ 658 h 658"/>
                <a:gd name="T2" fmla="*/ 262 w 658"/>
                <a:gd name="T3" fmla="*/ 652 h 658"/>
                <a:gd name="T4" fmla="*/ 201 w 658"/>
                <a:gd name="T5" fmla="*/ 633 h 658"/>
                <a:gd name="T6" fmla="*/ 119 w 658"/>
                <a:gd name="T7" fmla="*/ 583 h 658"/>
                <a:gd name="T8" fmla="*/ 56 w 658"/>
                <a:gd name="T9" fmla="*/ 513 h 658"/>
                <a:gd name="T10" fmla="*/ 14 w 658"/>
                <a:gd name="T11" fmla="*/ 427 h 658"/>
                <a:gd name="T12" fmla="*/ 4 w 658"/>
                <a:gd name="T13" fmla="*/ 379 h 658"/>
                <a:gd name="T14" fmla="*/ 0 w 658"/>
                <a:gd name="T15" fmla="*/ 329 h 658"/>
                <a:gd name="T16" fmla="*/ 1 w 658"/>
                <a:gd name="T17" fmla="*/ 295 h 658"/>
                <a:gd name="T18" fmla="*/ 10 w 658"/>
                <a:gd name="T19" fmla="*/ 247 h 658"/>
                <a:gd name="T20" fmla="*/ 40 w 658"/>
                <a:gd name="T21" fmla="*/ 173 h 658"/>
                <a:gd name="T22" fmla="*/ 96 w 658"/>
                <a:gd name="T23" fmla="*/ 96 h 658"/>
                <a:gd name="T24" fmla="*/ 172 w 658"/>
                <a:gd name="T25" fmla="*/ 40 h 658"/>
                <a:gd name="T26" fmla="*/ 247 w 658"/>
                <a:gd name="T27" fmla="*/ 10 h 658"/>
                <a:gd name="T28" fmla="*/ 295 w 658"/>
                <a:gd name="T29" fmla="*/ 2 h 658"/>
                <a:gd name="T30" fmla="*/ 329 w 658"/>
                <a:gd name="T31" fmla="*/ 0 h 658"/>
                <a:gd name="T32" fmla="*/ 379 w 658"/>
                <a:gd name="T33" fmla="*/ 4 h 658"/>
                <a:gd name="T34" fmla="*/ 426 w 658"/>
                <a:gd name="T35" fmla="*/ 16 h 658"/>
                <a:gd name="T36" fmla="*/ 513 w 658"/>
                <a:gd name="T37" fmla="*/ 56 h 658"/>
                <a:gd name="T38" fmla="*/ 583 w 658"/>
                <a:gd name="T39" fmla="*/ 121 h 658"/>
                <a:gd name="T40" fmla="*/ 631 w 658"/>
                <a:gd name="T41" fmla="*/ 201 h 658"/>
                <a:gd name="T42" fmla="*/ 651 w 658"/>
                <a:gd name="T43" fmla="*/ 263 h 658"/>
                <a:gd name="T44" fmla="*/ 657 w 658"/>
                <a:gd name="T45" fmla="*/ 313 h 658"/>
                <a:gd name="T46" fmla="*/ 657 w 658"/>
                <a:gd name="T47" fmla="*/ 346 h 658"/>
                <a:gd name="T48" fmla="*/ 651 w 658"/>
                <a:gd name="T49" fmla="*/ 396 h 658"/>
                <a:gd name="T50" fmla="*/ 631 w 658"/>
                <a:gd name="T51" fmla="*/ 457 h 658"/>
                <a:gd name="T52" fmla="*/ 583 w 658"/>
                <a:gd name="T53" fmla="*/ 539 h 658"/>
                <a:gd name="T54" fmla="*/ 513 w 658"/>
                <a:gd name="T55" fmla="*/ 602 h 658"/>
                <a:gd name="T56" fmla="*/ 426 w 658"/>
                <a:gd name="T57" fmla="*/ 644 h 658"/>
                <a:gd name="T58" fmla="*/ 379 w 658"/>
                <a:gd name="T59" fmla="*/ 654 h 658"/>
                <a:gd name="T60" fmla="*/ 329 w 658"/>
                <a:gd name="T61" fmla="*/ 658 h 658"/>
                <a:gd name="T62" fmla="*/ 329 w 658"/>
                <a:gd name="T63" fmla="*/ 37 h 658"/>
                <a:gd name="T64" fmla="*/ 241 w 658"/>
                <a:gd name="T65" fmla="*/ 51 h 658"/>
                <a:gd name="T66" fmla="*/ 166 w 658"/>
                <a:gd name="T67" fmla="*/ 88 h 658"/>
                <a:gd name="T68" fmla="*/ 104 w 658"/>
                <a:gd name="T69" fmla="*/ 144 h 658"/>
                <a:gd name="T70" fmla="*/ 60 w 658"/>
                <a:gd name="T71" fmla="*/ 216 h 658"/>
                <a:gd name="T72" fmla="*/ 38 w 658"/>
                <a:gd name="T73" fmla="*/ 299 h 658"/>
                <a:gd name="T74" fmla="*/ 38 w 658"/>
                <a:gd name="T75" fmla="*/ 359 h 658"/>
                <a:gd name="T76" fmla="*/ 60 w 658"/>
                <a:gd name="T77" fmla="*/ 443 h 658"/>
                <a:gd name="T78" fmla="*/ 104 w 658"/>
                <a:gd name="T79" fmla="*/ 514 h 658"/>
                <a:gd name="T80" fmla="*/ 166 w 658"/>
                <a:gd name="T81" fmla="*/ 571 h 658"/>
                <a:gd name="T82" fmla="*/ 241 w 658"/>
                <a:gd name="T83" fmla="*/ 607 h 658"/>
                <a:gd name="T84" fmla="*/ 329 w 658"/>
                <a:gd name="T85" fmla="*/ 621 h 658"/>
                <a:gd name="T86" fmla="*/ 387 w 658"/>
                <a:gd name="T87" fmla="*/ 615 h 658"/>
                <a:gd name="T88" fmla="*/ 467 w 658"/>
                <a:gd name="T89" fmla="*/ 586 h 658"/>
                <a:gd name="T90" fmla="*/ 534 w 658"/>
                <a:gd name="T91" fmla="*/ 535 h 658"/>
                <a:gd name="T92" fmla="*/ 584 w 658"/>
                <a:gd name="T93" fmla="*/ 467 h 658"/>
                <a:gd name="T94" fmla="*/ 614 w 658"/>
                <a:gd name="T95" fmla="*/ 388 h 658"/>
                <a:gd name="T96" fmla="*/ 620 w 658"/>
                <a:gd name="T97" fmla="*/ 329 h 658"/>
                <a:gd name="T98" fmla="*/ 607 w 658"/>
                <a:gd name="T99" fmla="*/ 243 h 658"/>
                <a:gd name="T100" fmla="*/ 569 w 658"/>
                <a:gd name="T101" fmla="*/ 166 h 658"/>
                <a:gd name="T102" fmla="*/ 514 w 658"/>
                <a:gd name="T103" fmla="*/ 105 h 658"/>
                <a:gd name="T104" fmla="*/ 442 w 658"/>
                <a:gd name="T105" fmla="*/ 62 h 658"/>
                <a:gd name="T106" fmla="*/ 358 w 658"/>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1" y="658"/>
                  </a:lnTo>
                  <a:lnTo>
                    <a:pt x="295" y="657"/>
                  </a:lnTo>
                  <a:lnTo>
                    <a:pt x="279" y="654"/>
                  </a:lnTo>
                  <a:lnTo>
                    <a:pt x="262" y="652"/>
                  </a:lnTo>
                  <a:lnTo>
                    <a:pt x="247" y="648"/>
                  </a:lnTo>
                  <a:lnTo>
                    <a:pt x="231" y="644"/>
                  </a:lnTo>
                  <a:lnTo>
                    <a:pt x="201" y="633"/>
                  </a:lnTo>
                  <a:lnTo>
                    <a:pt x="172" y="618"/>
                  </a:lnTo>
                  <a:lnTo>
                    <a:pt x="145" y="602"/>
                  </a:lnTo>
                  <a:lnTo>
                    <a:pt x="119" y="583"/>
                  </a:lnTo>
                  <a:lnTo>
                    <a:pt x="96" y="562"/>
                  </a:lnTo>
                  <a:lnTo>
                    <a:pt x="75" y="539"/>
                  </a:lnTo>
                  <a:lnTo>
                    <a:pt x="56" y="513"/>
                  </a:lnTo>
                  <a:lnTo>
                    <a:pt x="40" y="486"/>
                  </a:lnTo>
                  <a:lnTo>
                    <a:pt x="25" y="457"/>
                  </a:lnTo>
                  <a:lnTo>
                    <a:pt x="14" y="427"/>
                  </a:lnTo>
                  <a:lnTo>
                    <a:pt x="10" y="411"/>
                  </a:lnTo>
                  <a:lnTo>
                    <a:pt x="6" y="396"/>
                  </a:lnTo>
                  <a:lnTo>
                    <a:pt x="4" y="379"/>
                  </a:lnTo>
                  <a:lnTo>
                    <a:pt x="1" y="363"/>
                  </a:lnTo>
                  <a:lnTo>
                    <a:pt x="0" y="346"/>
                  </a:lnTo>
                  <a:lnTo>
                    <a:pt x="0" y="329"/>
                  </a:lnTo>
                  <a:lnTo>
                    <a:pt x="0" y="329"/>
                  </a:lnTo>
                  <a:lnTo>
                    <a:pt x="0" y="313"/>
                  </a:lnTo>
                  <a:lnTo>
                    <a:pt x="1" y="295"/>
                  </a:lnTo>
                  <a:lnTo>
                    <a:pt x="4" y="279"/>
                  </a:lnTo>
                  <a:lnTo>
                    <a:pt x="6" y="263"/>
                  </a:lnTo>
                  <a:lnTo>
                    <a:pt x="10" y="247"/>
                  </a:lnTo>
                  <a:lnTo>
                    <a:pt x="14" y="232"/>
                  </a:lnTo>
                  <a:lnTo>
                    <a:pt x="25" y="201"/>
                  </a:lnTo>
                  <a:lnTo>
                    <a:pt x="40" y="173"/>
                  </a:lnTo>
                  <a:lnTo>
                    <a:pt x="56" y="145"/>
                  </a:lnTo>
                  <a:lnTo>
                    <a:pt x="75" y="121"/>
                  </a:lnTo>
                  <a:lnTo>
                    <a:pt x="96" y="96"/>
                  </a:lnTo>
                  <a:lnTo>
                    <a:pt x="119" y="75"/>
                  </a:lnTo>
                  <a:lnTo>
                    <a:pt x="145" y="56"/>
                  </a:lnTo>
                  <a:lnTo>
                    <a:pt x="172" y="40"/>
                  </a:lnTo>
                  <a:lnTo>
                    <a:pt x="201" y="27"/>
                  </a:lnTo>
                  <a:lnTo>
                    <a:pt x="231" y="16"/>
                  </a:lnTo>
                  <a:lnTo>
                    <a:pt x="247" y="10"/>
                  </a:lnTo>
                  <a:lnTo>
                    <a:pt x="262" y="6"/>
                  </a:lnTo>
                  <a:lnTo>
                    <a:pt x="279" y="4"/>
                  </a:lnTo>
                  <a:lnTo>
                    <a:pt x="295" y="2"/>
                  </a:lnTo>
                  <a:lnTo>
                    <a:pt x="311" y="1"/>
                  </a:lnTo>
                  <a:lnTo>
                    <a:pt x="329" y="0"/>
                  </a:lnTo>
                  <a:lnTo>
                    <a:pt x="329" y="0"/>
                  </a:lnTo>
                  <a:lnTo>
                    <a:pt x="345" y="1"/>
                  </a:lnTo>
                  <a:lnTo>
                    <a:pt x="362" y="2"/>
                  </a:lnTo>
                  <a:lnTo>
                    <a:pt x="379" y="4"/>
                  </a:lnTo>
                  <a:lnTo>
                    <a:pt x="395" y="6"/>
                  </a:lnTo>
                  <a:lnTo>
                    <a:pt x="411" y="10"/>
                  </a:lnTo>
                  <a:lnTo>
                    <a:pt x="426" y="16"/>
                  </a:lnTo>
                  <a:lnTo>
                    <a:pt x="456" y="27"/>
                  </a:lnTo>
                  <a:lnTo>
                    <a:pt x="485" y="40"/>
                  </a:lnTo>
                  <a:lnTo>
                    <a:pt x="513" y="56"/>
                  </a:lnTo>
                  <a:lnTo>
                    <a:pt x="537" y="75"/>
                  </a:lnTo>
                  <a:lnTo>
                    <a:pt x="561" y="96"/>
                  </a:lnTo>
                  <a:lnTo>
                    <a:pt x="583" y="121"/>
                  </a:lnTo>
                  <a:lnTo>
                    <a:pt x="602" y="145"/>
                  </a:lnTo>
                  <a:lnTo>
                    <a:pt x="618" y="173"/>
                  </a:lnTo>
                  <a:lnTo>
                    <a:pt x="631" y="201"/>
                  </a:lnTo>
                  <a:lnTo>
                    <a:pt x="643" y="232"/>
                  </a:lnTo>
                  <a:lnTo>
                    <a:pt x="647" y="247"/>
                  </a:lnTo>
                  <a:lnTo>
                    <a:pt x="651" y="263"/>
                  </a:lnTo>
                  <a:lnTo>
                    <a:pt x="654" y="279"/>
                  </a:lnTo>
                  <a:lnTo>
                    <a:pt x="655" y="295"/>
                  </a:lnTo>
                  <a:lnTo>
                    <a:pt x="657" y="313"/>
                  </a:lnTo>
                  <a:lnTo>
                    <a:pt x="658" y="329"/>
                  </a:lnTo>
                  <a:lnTo>
                    <a:pt x="658" y="329"/>
                  </a:lnTo>
                  <a:lnTo>
                    <a:pt x="657" y="346"/>
                  </a:lnTo>
                  <a:lnTo>
                    <a:pt x="655" y="363"/>
                  </a:lnTo>
                  <a:lnTo>
                    <a:pt x="654" y="379"/>
                  </a:lnTo>
                  <a:lnTo>
                    <a:pt x="651" y="396"/>
                  </a:lnTo>
                  <a:lnTo>
                    <a:pt x="647" y="411"/>
                  </a:lnTo>
                  <a:lnTo>
                    <a:pt x="643" y="427"/>
                  </a:lnTo>
                  <a:lnTo>
                    <a:pt x="631" y="457"/>
                  </a:lnTo>
                  <a:lnTo>
                    <a:pt x="618" y="486"/>
                  </a:lnTo>
                  <a:lnTo>
                    <a:pt x="602" y="513"/>
                  </a:lnTo>
                  <a:lnTo>
                    <a:pt x="583" y="539"/>
                  </a:lnTo>
                  <a:lnTo>
                    <a:pt x="561" y="562"/>
                  </a:lnTo>
                  <a:lnTo>
                    <a:pt x="537" y="583"/>
                  </a:lnTo>
                  <a:lnTo>
                    <a:pt x="513" y="602"/>
                  </a:lnTo>
                  <a:lnTo>
                    <a:pt x="485" y="618"/>
                  </a:lnTo>
                  <a:lnTo>
                    <a:pt x="456" y="633"/>
                  </a:lnTo>
                  <a:lnTo>
                    <a:pt x="426" y="644"/>
                  </a:lnTo>
                  <a:lnTo>
                    <a:pt x="411" y="648"/>
                  </a:lnTo>
                  <a:lnTo>
                    <a:pt x="395" y="652"/>
                  </a:lnTo>
                  <a:lnTo>
                    <a:pt x="379" y="654"/>
                  </a:lnTo>
                  <a:lnTo>
                    <a:pt x="362" y="657"/>
                  </a:lnTo>
                  <a:lnTo>
                    <a:pt x="345" y="658"/>
                  </a:lnTo>
                  <a:lnTo>
                    <a:pt x="329" y="658"/>
                  </a:lnTo>
                  <a:lnTo>
                    <a:pt x="329" y="658"/>
                  </a:lnTo>
                  <a:close/>
                  <a:moveTo>
                    <a:pt x="329" y="37"/>
                  </a:moveTo>
                  <a:lnTo>
                    <a:pt x="329" y="37"/>
                  </a:lnTo>
                  <a:lnTo>
                    <a:pt x="299" y="40"/>
                  </a:lnTo>
                  <a:lnTo>
                    <a:pt x="270" y="44"/>
                  </a:lnTo>
                  <a:lnTo>
                    <a:pt x="241" y="51"/>
                  </a:lnTo>
                  <a:lnTo>
                    <a:pt x="215" y="62"/>
                  </a:lnTo>
                  <a:lnTo>
                    <a:pt x="190" y="74"/>
                  </a:lnTo>
                  <a:lnTo>
                    <a:pt x="166" y="88"/>
                  </a:lnTo>
                  <a:lnTo>
                    <a:pt x="143" y="105"/>
                  </a:lnTo>
                  <a:lnTo>
                    <a:pt x="123" y="123"/>
                  </a:lnTo>
                  <a:lnTo>
                    <a:pt x="104" y="144"/>
                  </a:lnTo>
                  <a:lnTo>
                    <a:pt x="87" y="166"/>
                  </a:lnTo>
                  <a:lnTo>
                    <a:pt x="72" y="191"/>
                  </a:lnTo>
                  <a:lnTo>
                    <a:pt x="60" y="216"/>
                  </a:lnTo>
                  <a:lnTo>
                    <a:pt x="51" y="243"/>
                  </a:lnTo>
                  <a:lnTo>
                    <a:pt x="43" y="271"/>
                  </a:lnTo>
                  <a:lnTo>
                    <a:pt x="38" y="299"/>
                  </a:lnTo>
                  <a:lnTo>
                    <a:pt x="37" y="329"/>
                  </a:lnTo>
                  <a:lnTo>
                    <a:pt x="37" y="329"/>
                  </a:lnTo>
                  <a:lnTo>
                    <a:pt x="38" y="359"/>
                  </a:lnTo>
                  <a:lnTo>
                    <a:pt x="43" y="388"/>
                  </a:lnTo>
                  <a:lnTo>
                    <a:pt x="51" y="416"/>
                  </a:lnTo>
                  <a:lnTo>
                    <a:pt x="60" y="443"/>
                  </a:lnTo>
                  <a:lnTo>
                    <a:pt x="72" y="467"/>
                  </a:lnTo>
                  <a:lnTo>
                    <a:pt x="87" y="492"/>
                  </a:lnTo>
                  <a:lnTo>
                    <a:pt x="104" y="514"/>
                  </a:lnTo>
                  <a:lnTo>
                    <a:pt x="123" y="535"/>
                  </a:lnTo>
                  <a:lnTo>
                    <a:pt x="143" y="553"/>
                  </a:lnTo>
                  <a:lnTo>
                    <a:pt x="166" y="571"/>
                  </a:lnTo>
                  <a:lnTo>
                    <a:pt x="190" y="586"/>
                  </a:lnTo>
                  <a:lnTo>
                    <a:pt x="215" y="598"/>
                  </a:lnTo>
                  <a:lnTo>
                    <a:pt x="241" y="607"/>
                  </a:lnTo>
                  <a:lnTo>
                    <a:pt x="270" y="615"/>
                  </a:lnTo>
                  <a:lnTo>
                    <a:pt x="299" y="619"/>
                  </a:lnTo>
                  <a:lnTo>
                    <a:pt x="329" y="621"/>
                  </a:lnTo>
                  <a:lnTo>
                    <a:pt x="329" y="621"/>
                  </a:lnTo>
                  <a:lnTo>
                    <a:pt x="358" y="619"/>
                  </a:lnTo>
                  <a:lnTo>
                    <a:pt x="387" y="615"/>
                  </a:lnTo>
                  <a:lnTo>
                    <a:pt x="415" y="607"/>
                  </a:lnTo>
                  <a:lnTo>
                    <a:pt x="442" y="598"/>
                  </a:lnTo>
                  <a:lnTo>
                    <a:pt x="467" y="586"/>
                  </a:lnTo>
                  <a:lnTo>
                    <a:pt x="491" y="571"/>
                  </a:lnTo>
                  <a:lnTo>
                    <a:pt x="514" y="553"/>
                  </a:lnTo>
                  <a:lnTo>
                    <a:pt x="534" y="535"/>
                  </a:lnTo>
                  <a:lnTo>
                    <a:pt x="553" y="514"/>
                  </a:lnTo>
                  <a:lnTo>
                    <a:pt x="569" y="492"/>
                  </a:lnTo>
                  <a:lnTo>
                    <a:pt x="584" y="467"/>
                  </a:lnTo>
                  <a:lnTo>
                    <a:pt x="596" y="443"/>
                  </a:lnTo>
                  <a:lnTo>
                    <a:pt x="607" y="416"/>
                  </a:lnTo>
                  <a:lnTo>
                    <a:pt x="614" y="388"/>
                  </a:lnTo>
                  <a:lnTo>
                    <a:pt x="618" y="359"/>
                  </a:lnTo>
                  <a:lnTo>
                    <a:pt x="620" y="329"/>
                  </a:lnTo>
                  <a:lnTo>
                    <a:pt x="620" y="329"/>
                  </a:lnTo>
                  <a:lnTo>
                    <a:pt x="618" y="299"/>
                  </a:lnTo>
                  <a:lnTo>
                    <a:pt x="614" y="271"/>
                  </a:lnTo>
                  <a:lnTo>
                    <a:pt x="607" y="243"/>
                  </a:lnTo>
                  <a:lnTo>
                    <a:pt x="596" y="216"/>
                  </a:lnTo>
                  <a:lnTo>
                    <a:pt x="584" y="191"/>
                  </a:lnTo>
                  <a:lnTo>
                    <a:pt x="569" y="166"/>
                  </a:lnTo>
                  <a:lnTo>
                    <a:pt x="553" y="144"/>
                  </a:lnTo>
                  <a:lnTo>
                    <a:pt x="534" y="123"/>
                  </a:lnTo>
                  <a:lnTo>
                    <a:pt x="514" y="105"/>
                  </a:lnTo>
                  <a:lnTo>
                    <a:pt x="491" y="88"/>
                  </a:lnTo>
                  <a:lnTo>
                    <a:pt x="467" y="74"/>
                  </a:lnTo>
                  <a:lnTo>
                    <a:pt x="442" y="62"/>
                  </a:lnTo>
                  <a:lnTo>
                    <a:pt x="415" y="51"/>
                  </a:lnTo>
                  <a:lnTo>
                    <a:pt x="387" y="44"/>
                  </a:lnTo>
                  <a:lnTo>
                    <a:pt x="358" y="40"/>
                  </a:lnTo>
                  <a:lnTo>
                    <a:pt x="329" y="37"/>
                  </a:lnTo>
                  <a:lnTo>
                    <a:pt x="329" y="37"/>
                  </a:lnTo>
                  <a:close/>
                </a:path>
              </a:pathLst>
            </a:custGeom>
            <a:solidFill>
              <a:srgbClr val="00ABAB"/>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ea typeface="+mn-ea"/>
                <a:cs typeface="+mn-cs"/>
              </a:endParaRPr>
            </a:p>
          </p:txBody>
        </p:sp>
        <p:sp>
          <p:nvSpPr>
            <p:cNvPr id="43" name="TextBox 42">
              <a:extLst>
                <a:ext uri="{FF2B5EF4-FFF2-40B4-BE49-F238E27FC236}">
                  <a16:creationId xmlns:a16="http://schemas.microsoft.com/office/drawing/2014/main" id="{54372CAE-FA3A-41E1-AF29-7177A521441A}"/>
                </a:ext>
              </a:extLst>
            </p:cNvPr>
            <p:cNvSpPr txBox="1"/>
            <p:nvPr/>
          </p:nvSpPr>
          <p:spPr>
            <a:xfrm>
              <a:off x="8342160" y="1635542"/>
              <a:ext cx="584901" cy="461665"/>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ea typeface="+mn-ea"/>
                  <a:cs typeface="+mn-cs"/>
                </a:rPr>
                <a:t>3</a:t>
              </a:r>
            </a:p>
          </p:txBody>
        </p:sp>
      </p:grpSp>
    </p:spTree>
    <p:extLst>
      <p:ext uri="{BB962C8B-B14F-4D97-AF65-F5344CB8AC3E}">
        <p14:creationId xmlns:p14="http://schemas.microsoft.com/office/powerpoint/2010/main" val="24642638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74816BEC-BD48-4826-85CE-4FFCB41C8A4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3559" name="think-cell Slide" r:id="rId6" imgW="415" imgH="416" progId="TCLayout.ActiveDocument.1">
                  <p:embed/>
                </p:oleObj>
              </mc:Choice>
              <mc:Fallback>
                <p:oleObj name="think-cell Slide" r:id="rId6" imgW="415" imgH="416" progId="TCLayout.ActiveDocument.1">
                  <p:embed/>
                  <p:pic>
                    <p:nvPicPr>
                      <p:cNvPr id="5" name="Object 4" hidden="1">
                        <a:extLst>
                          <a:ext uri="{FF2B5EF4-FFF2-40B4-BE49-F238E27FC236}">
                            <a16:creationId xmlns:a16="http://schemas.microsoft.com/office/drawing/2014/main" id="{74816BEC-BD48-4826-85CE-4FFCB41C8A4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C35E1D75-043E-4B23-845A-1EC5DB2A015E}"/>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dirty="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AAD3583-53DD-4DC1-B2F9-09F3C917C4BD}"/>
              </a:ext>
            </a:extLst>
          </p:cNvPr>
          <p:cNvSpPr>
            <a:spLocks noGrp="1"/>
          </p:cNvSpPr>
          <p:nvPr>
            <p:ph type="title"/>
          </p:nvPr>
        </p:nvSpPr>
        <p:spPr/>
        <p:txBody>
          <a:bodyPr/>
          <a:lstStyle/>
          <a:p>
            <a:r>
              <a:rPr lang="en-US" dirty="0"/>
              <a:t>How is the current Grocery landscape changing?</a:t>
            </a:r>
          </a:p>
        </p:txBody>
      </p:sp>
      <p:sp>
        <p:nvSpPr>
          <p:cNvPr id="3" name="Text Placeholder 2">
            <a:extLst>
              <a:ext uri="{FF2B5EF4-FFF2-40B4-BE49-F238E27FC236}">
                <a16:creationId xmlns:a16="http://schemas.microsoft.com/office/drawing/2014/main" id="{974AE416-793A-45EC-A8D4-068B51985C54}"/>
              </a:ext>
            </a:extLst>
          </p:cNvPr>
          <p:cNvSpPr>
            <a:spLocks noGrp="1"/>
          </p:cNvSpPr>
          <p:nvPr>
            <p:ph type="body" sz="quarter" idx="14"/>
          </p:nvPr>
        </p:nvSpPr>
        <p:spPr/>
        <p:txBody>
          <a:bodyPr/>
          <a:lstStyle/>
          <a:p>
            <a:r>
              <a:rPr lang="en-US" sz="1100" dirty="0"/>
              <a:t>Ascend is the most effective solution to help Client address challenges in an increasingly omni-channel landscape</a:t>
            </a:r>
          </a:p>
        </p:txBody>
      </p:sp>
      <p:sp>
        <p:nvSpPr>
          <p:cNvPr id="7" name="Text Placeholder 6">
            <a:extLst>
              <a:ext uri="{FF2B5EF4-FFF2-40B4-BE49-F238E27FC236}">
                <a16:creationId xmlns:a16="http://schemas.microsoft.com/office/drawing/2014/main" id="{B8B92BE4-9377-4576-A8E5-8F5C522891A8}"/>
              </a:ext>
            </a:extLst>
          </p:cNvPr>
          <p:cNvSpPr>
            <a:spLocks noGrp="1"/>
          </p:cNvSpPr>
          <p:nvPr>
            <p:ph type="body" sz="quarter" idx="15"/>
          </p:nvPr>
        </p:nvSpPr>
        <p:spPr/>
        <p:txBody>
          <a:bodyPr/>
          <a:lstStyle/>
          <a:p>
            <a:r>
              <a:rPr lang="en-US" dirty="0"/>
              <a:t>Data Visualization &amp; Infographics</a:t>
            </a:r>
          </a:p>
        </p:txBody>
      </p:sp>
      <p:sp>
        <p:nvSpPr>
          <p:cNvPr id="6" name="TextBox 5">
            <a:extLst>
              <a:ext uri="{FF2B5EF4-FFF2-40B4-BE49-F238E27FC236}">
                <a16:creationId xmlns:a16="http://schemas.microsoft.com/office/drawing/2014/main" id="{010E974C-122B-4DB1-A7CE-CAD8977FC4B4}"/>
              </a:ext>
            </a:extLst>
          </p:cNvPr>
          <p:cNvSpPr txBox="1"/>
          <p:nvPr/>
        </p:nvSpPr>
        <p:spPr bwMode="gray">
          <a:xfrm>
            <a:off x="534160" y="6319819"/>
            <a:ext cx="2390649" cy="399127"/>
          </a:xfrm>
          <a:prstGeom prst="rect">
            <a:avLst/>
          </a:prstGeom>
        </p:spPr>
        <p:txBody>
          <a:bodyPr wrap="square" lIns="0" rIns="0" rtlCol="0" anchor="ctr" anchorCtr="0">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Arial" panose="020B0604020202020204"/>
                <a:ea typeface="+mn-ea"/>
                <a:cs typeface="+mn-cs"/>
              </a:rPr>
              <a:t>Source:</a:t>
            </a:r>
          </a:p>
          <a:p>
            <a:pPr marL="228600" marR="0" lvl="0" indent="-228600" algn="l" defTabSz="1219170" rtl="0" eaLnBrk="1" fontAlgn="auto" latinLnBrk="0" hangingPunct="1">
              <a:lnSpc>
                <a:spcPct val="100000"/>
              </a:lnSpc>
              <a:spcBef>
                <a:spcPts val="0"/>
              </a:spcBef>
              <a:spcAft>
                <a:spcPts val="0"/>
              </a:spcAft>
              <a:buClrTx/>
              <a:buSzTx/>
              <a:buFontTx/>
              <a:buAutoNum type="arabicPeriod"/>
              <a:tabLst/>
              <a:defRPr/>
            </a:pPr>
            <a:r>
              <a:rPr kumimoji="0" lang="en-US" sz="800" b="0" i="0" u="none" strike="noStrike" kern="1200" cap="none" spc="0" normalizeH="0" baseline="0" noProof="0" dirty="0">
                <a:ln>
                  <a:noFill/>
                </a:ln>
                <a:solidFill>
                  <a:srgbClr val="000000"/>
                </a:solidFill>
                <a:effectLst/>
                <a:uLnTx/>
                <a:uFillTx/>
                <a:latin typeface="Arial" panose="020B0604020202020204"/>
                <a:ea typeface="+mn-ea"/>
                <a:cs typeface="+mn-cs"/>
              </a:rPr>
              <a:t>Deloitte, The Grocery Digital Divide, 2017</a:t>
            </a:r>
          </a:p>
          <a:p>
            <a:pPr marL="228600" marR="0" lvl="0" indent="-228600" algn="l" defTabSz="1219170" rtl="0" eaLnBrk="1" fontAlgn="auto" latinLnBrk="0" hangingPunct="1">
              <a:lnSpc>
                <a:spcPct val="100000"/>
              </a:lnSpc>
              <a:spcBef>
                <a:spcPts val="0"/>
              </a:spcBef>
              <a:spcAft>
                <a:spcPts val="0"/>
              </a:spcAft>
              <a:buClrTx/>
              <a:buSzTx/>
              <a:buFontTx/>
              <a:buAutoNum type="arabicPeriod"/>
              <a:tabLst/>
              <a:defRPr/>
            </a:pPr>
            <a:r>
              <a:rPr kumimoji="0" lang="en-US" sz="800" b="0" i="0" u="none" strike="noStrike" kern="1200" cap="none" spc="0" normalizeH="0" baseline="0" noProof="0" dirty="0">
                <a:ln>
                  <a:noFill/>
                </a:ln>
                <a:solidFill>
                  <a:srgbClr val="000000"/>
                </a:solidFill>
                <a:effectLst/>
                <a:uLnTx/>
                <a:uFillTx/>
                <a:latin typeface="Arial" panose="020B0604020202020204"/>
                <a:ea typeface="+mn-ea"/>
                <a:cs typeface="+mn-cs"/>
              </a:rPr>
              <a:t>Deloitte, Global Spotlight on Grocery, 2018</a:t>
            </a:r>
          </a:p>
        </p:txBody>
      </p:sp>
      <p:grpSp>
        <p:nvGrpSpPr>
          <p:cNvPr id="23" name="Group 22">
            <a:extLst>
              <a:ext uri="{FF2B5EF4-FFF2-40B4-BE49-F238E27FC236}">
                <a16:creationId xmlns:a16="http://schemas.microsoft.com/office/drawing/2014/main" id="{4B02BD09-66C8-9E45-8D78-9F5784ED5018}"/>
              </a:ext>
            </a:extLst>
          </p:cNvPr>
          <p:cNvGrpSpPr/>
          <p:nvPr/>
        </p:nvGrpSpPr>
        <p:grpSpPr>
          <a:xfrm>
            <a:off x="525780" y="1386839"/>
            <a:ext cx="11231880" cy="4819447"/>
            <a:chOff x="914399" y="1686738"/>
            <a:chExt cx="10362880" cy="4313424"/>
          </a:xfrm>
        </p:grpSpPr>
        <p:sp>
          <p:nvSpPr>
            <p:cNvPr id="8" name="Rectangle 7">
              <a:extLst>
                <a:ext uri="{FF2B5EF4-FFF2-40B4-BE49-F238E27FC236}">
                  <a16:creationId xmlns:a16="http://schemas.microsoft.com/office/drawing/2014/main" id="{4EC612F9-657D-437D-A0CA-11CDEE82D860}"/>
                </a:ext>
              </a:extLst>
            </p:cNvPr>
            <p:cNvSpPr/>
            <p:nvPr/>
          </p:nvSpPr>
          <p:spPr bwMode="gray">
            <a:xfrm>
              <a:off x="4341402" y="1700592"/>
              <a:ext cx="6935877" cy="2015903"/>
            </a:xfrm>
            <a:prstGeom prst="rect">
              <a:avLst/>
            </a:prstGeom>
            <a:solidFill>
              <a:schemeClr val="accent3">
                <a:lumMod val="20000"/>
                <a:lumOff val="80000"/>
                <a:alpha val="70000"/>
              </a:schemeClr>
            </a:solidFill>
            <a:ln w="63500" algn="ctr">
              <a:solidFill>
                <a:schemeClr val="accent3"/>
              </a:solidFill>
              <a:miter lim="800000"/>
              <a:headEnd/>
              <a:tailEnd/>
            </a:ln>
          </p:spPr>
          <p:txBody>
            <a:bodyPr wrap="square" lIns="88900" tIns="88900" rIns="88900" bIns="88900" rtlCol="0" anchor="t"/>
            <a:lstStyle/>
            <a:p>
              <a:pPr marL="0" marR="0" lvl="0" indent="0" algn="ctr" defTabSz="1219170" rtl="0" eaLnBrk="1" fontAlgn="auto" latinLnBrk="0" hangingPunct="1">
                <a:lnSpc>
                  <a:spcPct val="106000"/>
                </a:lnSpc>
                <a:spcBef>
                  <a:spcPts val="0"/>
                </a:spcBef>
                <a:spcAft>
                  <a:spcPts val="600"/>
                </a:spcAft>
                <a:buClrTx/>
                <a:buSzTx/>
                <a:buFontTx/>
                <a:buNone/>
                <a:tabLst/>
                <a:defRPr/>
              </a:pPr>
              <a:r>
                <a:rPr kumimoji="0" lang="en-US" b="1" i="0" u="none" strike="noStrike" kern="1200" cap="none" spc="0" normalizeH="0" baseline="0" noProof="0" dirty="0">
                  <a:ln>
                    <a:noFill/>
                  </a:ln>
                  <a:solidFill>
                    <a:srgbClr val="000000"/>
                  </a:solidFill>
                  <a:effectLst/>
                  <a:uLnTx/>
                  <a:uFillTx/>
                  <a:ea typeface="+mn-ea"/>
                  <a:cs typeface="+mn-cs"/>
                </a:rPr>
                <a:t>Omni-Channel Grocery Use is Emerging</a:t>
              </a:r>
              <a:r>
                <a:rPr kumimoji="0" lang="en-US" b="1" i="1" u="none" strike="noStrike" kern="1200" cap="none" spc="0" normalizeH="0" baseline="30000" noProof="0" dirty="0">
                  <a:ln>
                    <a:noFill/>
                  </a:ln>
                  <a:solidFill>
                    <a:srgbClr val="000000"/>
                  </a:solidFill>
                  <a:effectLst/>
                  <a:uLnTx/>
                  <a:uFillTx/>
                  <a:ea typeface="+mn-ea"/>
                  <a:cs typeface="+mn-cs"/>
                </a:rPr>
                <a:t>1</a:t>
              </a:r>
              <a:r>
                <a:rPr kumimoji="0" lang="en-US" b="1" i="0" u="none" strike="noStrike" kern="1200" cap="none" spc="0" normalizeH="0" baseline="0" noProof="0" dirty="0">
                  <a:ln>
                    <a:noFill/>
                  </a:ln>
                  <a:solidFill>
                    <a:srgbClr val="000000"/>
                  </a:solidFill>
                  <a:effectLst/>
                  <a:uLnTx/>
                  <a:uFillTx/>
                  <a:ea typeface="+mn-ea"/>
                  <a:cs typeface="+mn-cs"/>
                </a:rPr>
                <a:t>…</a:t>
              </a:r>
              <a:endParaRPr kumimoji="0" lang="en-US" b="1" i="0" u="none" strike="noStrike" kern="1200" cap="none" spc="0" normalizeH="0" baseline="30000" noProof="0" dirty="0">
                <a:ln>
                  <a:noFill/>
                </a:ln>
                <a:solidFill>
                  <a:srgbClr val="000000"/>
                </a:solidFill>
                <a:effectLst/>
                <a:uLnTx/>
                <a:uFillTx/>
                <a:ea typeface="+mn-ea"/>
                <a:cs typeface="+mn-cs"/>
              </a:endParaRPr>
            </a:p>
            <a:p>
              <a:pPr marL="0" marR="0" lvl="0" indent="0" algn="l" defTabSz="1219170" rtl="0" eaLnBrk="1" fontAlgn="auto" latinLnBrk="0" hangingPunct="1">
                <a:lnSpc>
                  <a:spcPct val="106000"/>
                </a:lnSpc>
                <a:spcBef>
                  <a:spcPts val="0"/>
                </a:spcBef>
                <a:spcAft>
                  <a:spcPts val="600"/>
                </a:spcAft>
                <a:buClrTx/>
                <a:buSzTx/>
                <a:buFontTx/>
                <a:buNone/>
                <a:tabLst/>
                <a:defRPr/>
              </a:pPr>
              <a:endParaRPr kumimoji="0" lang="en-US" b="0" i="0" u="none" strike="noStrike" kern="1200" cap="none" spc="0" normalizeH="0" baseline="0" noProof="0" dirty="0">
                <a:ln>
                  <a:noFill/>
                </a:ln>
                <a:solidFill>
                  <a:srgbClr val="000000"/>
                </a:solidFill>
                <a:effectLst/>
                <a:uLnTx/>
                <a:uFillTx/>
                <a:ea typeface="+mn-ea"/>
                <a:cs typeface="+mn-cs"/>
              </a:endParaRPr>
            </a:p>
            <a:p>
              <a:pPr marL="0" marR="0" lvl="0" indent="0" algn="l" defTabSz="1219170" rtl="0" eaLnBrk="1" fontAlgn="auto" latinLnBrk="0" hangingPunct="1">
                <a:lnSpc>
                  <a:spcPct val="106000"/>
                </a:lnSpc>
                <a:spcBef>
                  <a:spcPts val="0"/>
                </a:spcBef>
                <a:spcAft>
                  <a:spcPts val="600"/>
                </a:spcAft>
                <a:buClrTx/>
                <a:buSzTx/>
                <a:buFontTx/>
                <a:buNone/>
                <a:tabLst/>
                <a:defRPr/>
              </a:pPr>
              <a:endParaRPr kumimoji="0" lang="en-US" b="0" i="0" u="none" strike="noStrike" kern="1200" cap="none" spc="0" normalizeH="0" baseline="0" noProof="0" dirty="0">
                <a:ln>
                  <a:noFill/>
                </a:ln>
                <a:solidFill>
                  <a:srgbClr val="000000"/>
                </a:solidFill>
                <a:effectLst/>
                <a:uLnTx/>
                <a:uFillTx/>
                <a:ea typeface="+mn-ea"/>
                <a:cs typeface="+mn-cs"/>
              </a:endParaRPr>
            </a:p>
            <a:p>
              <a:pPr marL="0" marR="0" lvl="0" indent="0" algn="l" defTabSz="1219170" rtl="0" eaLnBrk="1" fontAlgn="auto" latinLnBrk="0" hangingPunct="1">
                <a:lnSpc>
                  <a:spcPct val="106000"/>
                </a:lnSpc>
                <a:spcBef>
                  <a:spcPts val="0"/>
                </a:spcBef>
                <a:spcAft>
                  <a:spcPts val="600"/>
                </a:spcAft>
                <a:buClrTx/>
                <a:buSzTx/>
                <a:buFontTx/>
                <a:buNone/>
                <a:tabLst/>
                <a:defRPr/>
              </a:pPr>
              <a:endParaRPr kumimoji="0" lang="en-US" b="0" i="0" u="none" strike="noStrike" kern="1200" cap="none" spc="0" normalizeH="0" baseline="0" noProof="0" dirty="0">
                <a:ln>
                  <a:noFill/>
                </a:ln>
                <a:solidFill>
                  <a:srgbClr val="000000"/>
                </a:solidFill>
                <a:effectLst/>
                <a:uLnTx/>
                <a:uFillTx/>
                <a:ea typeface="+mn-ea"/>
                <a:cs typeface="+mn-cs"/>
              </a:endParaRPr>
            </a:p>
            <a:p>
              <a:pPr marL="0" marR="0" lvl="0" indent="0" algn="l" defTabSz="1219170" rtl="0" eaLnBrk="1" fontAlgn="auto" latinLnBrk="0" hangingPunct="1">
                <a:lnSpc>
                  <a:spcPct val="106000"/>
                </a:lnSpc>
                <a:spcBef>
                  <a:spcPts val="0"/>
                </a:spcBef>
                <a:spcAft>
                  <a:spcPts val="600"/>
                </a:spcAft>
                <a:buClrTx/>
                <a:buSzTx/>
                <a:buFontTx/>
                <a:buNone/>
                <a:tabLst/>
                <a:defRPr/>
              </a:pPr>
              <a:endParaRPr kumimoji="0" lang="en-US" sz="1600" b="0" i="0" u="none" strike="noStrike" kern="1200" cap="none" spc="0" normalizeH="0" baseline="0" noProof="0" dirty="0">
                <a:ln>
                  <a:noFill/>
                </a:ln>
                <a:solidFill>
                  <a:srgbClr val="000000"/>
                </a:solidFill>
                <a:effectLst/>
                <a:uLnTx/>
                <a:uFillTx/>
                <a:ea typeface="+mn-ea"/>
                <a:cs typeface="+mn-cs"/>
              </a:endParaRPr>
            </a:p>
          </p:txBody>
        </p:sp>
        <p:sp>
          <p:nvSpPr>
            <p:cNvPr id="9" name="Rectangle 8">
              <a:extLst>
                <a:ext uri="{FF2B5EF4-FFF2-40B4-BE49-F238E27FC236}">
                  <a16:creationId xmlns:a16="http://schemas.microsoft.com/office/drawing/2014/main" id="{24E1C6D3-353B-4420-8AB2-EED1806EA33D}"/>
                </a:ext>
              </a:extLst>
            </p:cNvPr>
            <p:cNvSpPr/>
            <p:nvPr/>
          </p:nvSpPr>
          <p:spPr bwMode="gray">
            <a:xfrm>
              <a:off x="6236194" y="3846582"/>
              <a:ext cx="5041085" cy="2153580"/>
            </a:xfrm>
            <a:prstGeom prst="rect">
              <a:avLst/>
            </a:prstGeom>
            <a:solidFill>
              <a:schemeClr val="accent1">
                <a:lumMod val="10000"/>
                <a:lumOff val="90000"/>
                <a:alpha val="70000"/>
              </a:schemeClr>
            </a:solidFill>
            <a:ln w="63500" algn="ctr">
              <a:solidFill>
                <a:schemeClr val="accent1">
                  <a:lumMod val="75000"/>
                  <a:lumOff val="25000"/>
                </a:schemeClr>
              </a:solidFill>
              <a:miter lim="800000"/>
              <a:headEnd/>
              <a:tailEnd/>
            </a:ln>
          </p:spPr>
          <p:txBody>
            <a:bodyPr wrap="square" lIns="88900" tIns="8890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b="1" i="0" u="none" strike="noStrike" kern="1200" cap="none" spc="0" normalizeH="0" baseline="0" noProof="0" dirty="0">
                  <a:ln>
                    <a:noFill/>
                  </a:ln>
                  <a:solidFill>
                    <a:srgbClr val="000000"/>
                  </a:solidFill>
                  <a:effectLst/>
                  <a:uLnTx/>
                  <a:uFillTx/>
                  <a:ea typeface="+mn-ea"/>
                  <a:cs typeface="+mn-cs"/>
                </a:rPr>
                <a:t>Ascend Enables…</a:t>
              </a: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br>
                <a:rPr kumimoji="0" lang="en-US" sz="1100" b="0" i="0" u="none" strike="noStrike" kern="1200" cap="none" spc="0" normalizeH="0" baseline="0" noProof="0" dirty="0">
                  <a:ln>
                    <a:noFill/>
                  </a:ln>
                  <a:solidFill>
                    <a:srgbClr val="000000"/>
                  </a:solidFill>
                  <a:effectLst/>
                  <a:uLnTx/>
                  <a:uFillTx/>
                  <a:ea typeface="+mn-ea"/>
                  <a:cs typeface="+mn-cs"/>
                </a:rPr>
              </a:br>
              <a:endParaRPr kumimoji="0" lang="en-US" sz="1100" b="0" i="0" u="none" strike="noStrike" kern="1200" cap="none" spc="0" normalizeH="0" baseline="0" noProof="0" dirty="0">
                <a:ln>
                  <a:noFill/>
                </a:ln>
                <a:solidFill>
                  <a:srgbClr val="000000"/>
                </a:solidFill>
                <a:effectLst/>
                <a:uLnTx/>
                <a:uFillTx/>
                <a:ea typeface="+mn-ea"/>
                <a:cs typeface="+mn-cs"/>
              </a:endParaRPr>
            </a:p>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ea typeface="+mn-ea"/>
                  <a:cs typeface="+mn-cs"/>
                </a:rPr>
                <a:t>…to make informed business decisions</a:t>
              </a:r>
            </a:p>
          </p:txBody>
        </p:sp>
        <p:sp>
          <p:nvSpPr>
            <p:cNvPr id="10" name="Rectangle 9">
              <a:extLst>
                <a:ext uri="{FF2B5EF4-FFF2-40B4-BE49-F238E27FC236}">
                  <a16:creationId xmlns:a16="http://schemas.microsoft.com/office/drawing/2014/main" id="{F46B8702-F0AF-49EF-91CD-E2F22CD10882}"/>
                </a:ext>
              </a:extLst>
            </p:cNvPr>
            <p:cNvSpPr/>
            <p:nvPr/>
          </p:nvSpPr>
          <p:spPr bwMode="gray">
            <a:xfrm>
              <a:off x="914399" y="1686738"/>
              <a:ext cx="3282561" cy="2028944"/>
            </a:xfrm>
            <a:prstGeom prst="rect">
              <a:avLst/>
            </a:prstGeom>
            <a:solidFill>
              <a:schemeClr val="bg2">
                <a:lumMod val="20000"/>
                <a:lumOff val="80000"/>
                <a:alpha val="70000"/>
              </a:schemeClr>
            </a:solidFill>
            <a:ln w="63500" algn="ctr">
              <a:solidFill>
                <a:schemeClr val="bg2"/>
              </a:solidFill>
              <a:miter lim="800000"/>
              <a:headEnd/>
              <a:tailEnd/>
            </a:ln>
          </p:spPr>
          <p:txBody>
            <a:bodyPr wrap="square" lIns="88900" tIns="9144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b="1" i="0" u="none" strike="noStrike" kern="1200" cap="none" spc="0" normalizeH="0" baseline="0" noProof="0" dirty="0">
                  <a:ln>
                    <a:noFill/>
                  </a:ln>
                  <a:solidFill>
                    <a:srgbClr val="000000"/>
                  </a:solidFill>
                  <a:effectLst/>
                  <a:uLnTx/>
                  <a:uFillTx/>
                  <a:ea typeface="+mn-ea"/>
                  <a:cs typeface="+mn-cs"/>
                </a:rPr>
                <a:t>Customers Demand</a:t>
              </a:r>
              <a:endParaRPr kumimoji="0" lang="en-US" b="1" i="0" u="none" strike="noStrike" kern="1200" cap="none" spc="0" normalizeH="0" baseline="30000" noProof="0" dirty="0">
                <a:ln>
                  <a:noFill/>
                </a:ln>
                <a:solidFill>
                  <a:srgbClr val="000000"/>
                </a:solidFill>
                <a:effectLst/>
                <a:uLnTx/>
                <a:uFillTx/>
                <a:ea typeface="+mn-ea"/>
                <a:cs typeface="+mn-cs"/>
              </a:endParaRPr>
            </a:p>
          </p:txBody>
        </p:sp>
        <p:sp>
          <p:nvSpPr>
            <p:cNvPr id="11" name="Chevron 6">
              <a:extLst>
                <a:ext uri="{FF2B5EF4-FFF2-40B4-BE49-F238E27FC236}">
                  <a16:creationId xmlns:a16="http://schemas.microsoft.com/office/drawing/2014/main" id="{6C379B86-0E6F-49A4-87FE-73C4F7CD9CFF}"/>
                </a:ext>
              </a:extLst>
            </p:cNvPr>
            <p:cNvSpPr/>
            <p:nvPr/>
          </p:nvSpPr>
          <p:spPr bwMode="gray">
            <a:xfrm>
              <a:off x="983541" y="2118707"/>
              <a:ext cx="168426" cy="235620"/>
            </a:xfrm>
            <a:prstGeom prst="chevron">
              <a:avLst/>
            </a:prstGeom>
            <a:solidFill>
              <a:schemeClr val="bg1">
                <a:lumMod val="50000"/>
              </a:schemeClr>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68B3"/>
                </a:solidFill>
                <a:effectLst/>
                <a:uLnTx/>
                <a:uFillTx/>
                <a:ea typeface="+mn-ea"/>
                <a:cs typeface="+mn-cs"/>
              </a:endParaRPr>
            </a:p>
          </p:txBody>
        </p:sp>
        <p:sp>
          <p:nvSpPr>
            <p:cNvPr id="12" name="TextBox 11">
              <a:extLst>
                <a:ext uri="{FF2B5EF4-FFF2-40B4-BE49-F238E27FC236}">
                  <a16:creationId xmlns:a16="http://schemas.microsoft.com/office/drawing/2014/main" id="{97D7234E-82BC-431F-9705-59AF5CEFBDFB}"/>
                </a:ext>
              </a:extLst>
            </p:cNvPr>
            <p:cNvSpPr txBox="1"/>
            <p:nvPr/>
          </p:nvSpPr>
          <p:spPr>
            <a:xfrm>
              <a:off x="1253591" y="2144183"/>
              <a:ext cx="2863243" cy="184666"/>
            </a:xfrm>
            <a:prstGeom prst="rect">
              <a:avLst/>
            </a:prstGeom>
            <a:noFill/>
          </p:spPr>
          <p:txBody>
            <a:bodyPr wrap="square" lIns="0" tIns="0" rIns="0" bIns="0" rtlCol="0" anchor="ctr">
              <a:spAutoFit/>
            </a:bodyPr>
            <a:lstStyle/>
            <a:p>
              <a:pPr marL="0" marR="0" lvl="0" indent="0" algn="l" defTabSz="121917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The Right Product at the Right Time</a:t>
              </a:r>
            </a:p>
          </p:txBody>
        </p:sp>
        <p:sp>
          <p:nvSpPr>
            <p:cNvPr id="13" name="Chevron 6">
              <a:extLst>
                <a:ext uri="{FF2B5EF4-FFF2-40B4-BE49-F238E27FC236}">
                  <a16:creationId xmlns:a16="http://schemas.microsoft.com/office/drawing/2014/main" id="{F4E4B007-6A7F-44D2-B47C-D5F4F8C027BF}"/>
                </a:ext>
              </a:extLst>
            </p:cNvPr>
            <p:cNvSpPr/>
            <p:nvPr/>
          </p:nvSpPr>
          <p:spPr bwMode="gray">
            <a:xfrm>
              <a:off x="983541" y="2505011"/>
              <a:ext cx="168426" cy="235620"/>
            </a:xfrm>
            <a:prstGeom prst="chevron">
              <a:avLst/>
            </a:prstGeom>
            <a:solidFill>
              <a:schemeClr val="bg1">
                <a:lumMod val="50000"/>
              </a:schemeClr>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68B3"/>
                </a:solidFill>
                <a:effectLst/>
                <a:uLnTx/>
                <a:uFillTx/>
                <a:ea typeface="+mn-ea"/>
                <a:cs typeface="+mn-cs"/>
              </a:endParaRPr>
            </a:p>
          </p:txBody>
        </p:sp>
        <p:sp>
          <p:nvSpPr>
            <p:cNvPr id="14" name="TextBox 13">
              <a:extLst>
                <a:ext uri="{FF2B5EF4-FFF2-40B4-BE49-F238E27FC236}">
                  <a16:creationId xmlns:a16="http://schemas.microsoft.com/office/drawing/2014/main" id="{2E4FD603-0FD8-4DAA-B8C0-AD1DD865EDCC}"/>
                </a:ext>
              </a:extLst>
            </p:cNvPr>
            <p:cNvSpPr txBox="1"/>
            <p:nvPr/>
          </p:nvSpPr>
          <p:spPr>
            <a:xfrm>
              <a:off x="1253591" y="2530488"/>
              <a:ext cx="2863243" cy="184666"/>
            </a:xfrm>
            <a:prstGeom prst="rect">
              <a:avLst/>
            </a:prstGeom>
            <a:noFill/>
          </p:spPr>
          <p:txBody>
            <a:bodyPr wrap="square" lIns="0" tIns="0" rIns="0" bIns="0" rtlCol="0" anchor="ctr">
              <a:spAutoFit/>
            </a:bodyPr>
            <a:lstStyle/>
            <a:p>
              <a:pPr marL="0" marR="0" lvl="0" indent="0" algn="l" defTabSz="121917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Flexible Fulfillment Options</a:t>
              </a:r>
            </a:p>
          </p:txBody>
        </p:sp>
        <p:sp>
          <p:nvSpPr>
            <p:cNvPr id="15" name="Chevron 6">
              <a:extLst>
                <a:ext uri="{FF2B5EF4-FFF2-40B4-BE49-F238E27FC236}">
                  <a16:creationId xmlns:a16="http://schemas.microsoft.com/office/drawing/2014/main" id="{C57A24AD-C21A-4C37-9578-A88E3D75C9F5}"/>
                </a:ext>
              </a:extLst>
            </p:cNvPr>
            <p:cNvSpPr/>
            <p:nvPr/>
          </p:nvSpPr>
          <p:spPr bwMode="gray">
            <a:xfrm>
              <a:off x="983541" y="2935899"/>
              <a:ext cx="168426" cy="235620"/>
            </a:xfrm>
            <a:prstGeom prst="chevron">
              <a:avLst/>
            </a:prstGeom>
            <a:solidFill>
              <a:schemeClr val="bg1">
                <a:lumMod val="50000"/>
              </a:schemeClr>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68B3"/>
                </a:solidFill>
                <a:effectLst/>
                <a:uLnTx/>
                <a:uFillTx/>
                <a:ea typeface="+mn-ea"/>
                <a:cs typeface="+mn-cs"/>
              </a:endParaRPr>
            </a:p>
          </p:txBody>
        </p:sp>
        <p:sp>
          <p:nvSpPr>
            <p:cNvPr id="16" name="TextBox 15">
              <a:extLst>
                <a:ext uri="{FF2B5EF4-FFF2-40B4-BE49-F238E27FC236}">
                  <a16:creationId xmlns:a16="http://schemas.microsoft.com/office/drawing/2014/main" id="{91C45E0B-E2AF-4B96-8666-A4F46BF94361}"/>
                </a:ext>
              </a:extLst>
            </p:cNvPr>
            <p:cNvSpPr txBox="1"/>
            <p:nvPr/>
          </p:nvSpPr>
          <p:spPr>
            <a:xfrm>
              <a:off x="1253591" y="2961375"/>
              <a:ext cx="1910779" cy="184666"/>
            </a:xfrm>
            <a:prstGeom prst="rect">
              <a:avLst/>
            </a:prstGeom>
            <a:noFill/>
          </p:spPr>
          <p:txBody>
            <a:bodyPr wrap="none" lIns="0" tIns="0" rIns="0" bIns="0" rtlCol="0" anchor="ctr">
              <a:spAutoFit/>
            </a:bodyPr>
            <a:lstStyle/>
            <a:p>
              <a:pPr marL="0" marR="0" lvl="0" indent="0" algn="l" defTabSz="121917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A Convenient Experience</a:t>
              </a:r>
            </a:p>
          </p:txBody>
        </p:sp>
        <p:sp>
          <p:nvSpPr>
            <p:cNvPr id="17" name="Chevron 6">
              <a:extLst>
                <a:ext uri="{FF2B5EF4-FFF2-40B4-BE49-F238E27FC236}">
                  <a16:creationId xmlns:a16="http://schemas.microsoft.com/office/drawing/2014/main" id="{149AD10C-EF96-4171-A921-7364451B71B0}"/>
                </a:ext>
              </a:extLst>
            </p:cNvPr>
            <p:cNvSpPr/>
            <p:nvPr/>
          </p:nvSpPr>
          <p:spPr bwMode="gray">
            <a:xfrm>
              <a:off x="983541" y="3366786"/>
              <a:ext cx="168426" cy="235620"/>
            </a:xfrm>
            <a:prstGeom prst="chevron">
              <a:avLst/>
            </a:prstGeom>
            <a:solidFill>
              <a:schemeClr val="bg1">
                <a:lumMod val="50000"/>
              </a:schemeClr>
            </a:solidFill>
            <a:ln w="19050" algn="ctr">
              <a:no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200" b="1" i="0" u="none" strike="noStrike" kern="1200" cap="none" spc="0" normalizeH="0" baseline="0" noProof="0" dirty="0">
                <a:ln>
                  <a:noFill/>
                </a:ln>
                <a:solidFill>
                  <a:srgbClr val="0068B3"/>
                </a:solidFill>
                <a:effectLst/>
                <a:uLnTx/>
                <a:uFillTx/>
                <a:ea typeface="+mn-ea"/>
                <a:cs typeface="+mn-cs"/>
              </a:endParaRPr>
            </a:p>
          </p:txBody>
        </p:sp>
        <p:sp>
          <p:nvSpPr>
            <p:cNvPr id="18" name="TextBox 17">
              <a:extLst>
                <a:ext uri="{FF2B5EF4-FFF2-40B4-BE49-F238E27FC236}">
                  <a16:creationId xmlns:a16="http://schemas.microsoft.com/office/drawing/2014/main" id="{104B2D9C-710C-47B4-B379-E7DAB131CBBC}"/>
                </a:ext>
              </a:extLst>
            </p:cNvPr>
            <p:cNvSpPr txBox="1"/>
            <p:nvPr/>
          </p:nvSpPr>
          <p:spPr>
            <a:xfrm>
              <a:off x="1253591" y="3392264"/>
              <a:ext cx="1407565" cy="184666"/>
            </a:xfrm>
            <a:prstGeom prst="rect">
              <a:avLst/>
            </a:prstGeom>
            <a:noFill/>
          </p:spPr>
          <p:txBody>
            <a:bodyPr wrap="none" lIns="0" tIns="0" rIns="0" bIns="0" rtlCol="0" anchor="ctr">
              <a:spAutoFit/>
            </a:bodyPr>
            <a:lstStyle/>
            <a:p>
              <a:pPr marL="0" marR="0" lvl="0" indent="0" algn="l" defTabSz="1219170" rtl="0" eaLnBrk="1" fontAlgn="auto" latinLnBrk="0" hangingPunct="1">
                <a:lnSpc>
                  <a:spcPct val="100000"/>
                </a:lnSpc>
                <a:spcBef>
                  <a:spcPts val="600"/>
                </a:spcBef>
                <a:spcAft>
                  <a:spcPts val="0"/>
                </a:spcAft>
                <a:buClrTx/>
                <a:buSzPct val="100000"/>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Competitive Value</a:t>
              </a:r>
            </a:p>
          </p:txBody>
        </p:sp>
        <p:sp>
          <p:nvSpPr>
            <p:cNvPr id="28" name="Rectangle 27">
              <a:extLst>
                <a:ext uri="{FF2B5EF4-FFF2-40B4-BE49-F238E27FC236}">
                  <a16:creationId xmlns:a16="http://schemas.microsoft.com/office/drawing/2014/main" id="{1432231E-769D-41BF-ABDC-43B020C0394D}"/>
                </a:ext>
              </a:extLst>
            </p:cNvPr>
            <p:cNvSpPr/>
            <p:nvPr/>
          </p:nvSpPr>
          <p:spPr bwMode="gray">
            <a:xfrm>
              <a:off x="6364853" y="5073970"/>
              <a:ext cx="1415247" cy="492722"/>
            </a:xfrm>
            <a:prstGeom prst="rect">
              <a:avLst/>
            </a:prstGeom>
            <a:noFill/>
            <a:ln w="19050" algn="ctr">
              <a:noFill/>
              <a:miter lim="800000"/>
              <a:headEnd/>
              <a:tailEnd/>
            </a:ln>
          </p:spPr>
          <p:txBody>
            <a:bodyPr wrap="square" lIns="88900" tIns="8890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A single data source of truth</a:t>
              </a:r>
            </a:p>
          </p:txBody>
        </p:sp>
        <p:sp>
          <p:nvSpPr>
            <p:cNvPr id="29" name="Rectangle 28">
              <a:extLst>
                <a:ext uri="{FF2B5EF4-FFF2-40B4-BE49-F238E27FC236}">
                  <a16:creationId xmlns:a16="http://schemas.microsoft.com/office/drawing/2014/main" id="{63C002B1-3B48-42EE-A216-2D403463A589}"/>
                </a:ext>
              </a:extLst>
            </p:cNvPr>
            <p:cNvSpPr/>
            <p:nvPr/>
          </p:nvSpPr>
          <p:spPr bwMode="gray">
            <a:xfrm>
              <a:off x="7856125" y="5073970"/>
              <a:ext cx="1801223" cy="269080"/>
            </a:xfrm>
            <a:prstGeom prst="rect">
              <a:avLst/>
            </a:prstGeom>
            <a:noFill/>
            <a:ln w="19050" algn="ctr">
              <a:noFill/>
              <a:miter lim="800000"/>
              <a:headEnd/>
              <a:tailEnd/>
            </a:ln>
          </p:spPr>
          <p:txBody>
            <a:bodyPr wrap="square" lIns="88900" tIns="8890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Rapid, real-time insights</a:t>
              </a:r>
            </a:p>
          </p:txBody>
        </p:sp>
        <p:sp>
          <p:nvSpPr>
            <p:cNvPr id="30" name="Rectangle 29">
              <a:extLst>
                <a:ext uri="{FF2B5EF4-FFF2-40B4-BE49-F238E27FC236}">
                  <a16:creationId xmlns:a16="http://schemas.microsoft.com/office/drawing/2014/main" id="{2B5486E8-35F2-4652-86A4-154643EE1602}"/>
                </a:ext>
              </a:extLst>
            </p:cNvPr>
            <p:cNvSpPr/>
            <p:nvPr/>
          </p:nvSpPr>
          <p:spPr bwMode="gray">
            <a:xfrm>
              <a:off x="9733374" y="5073970"/>
              <a:ext cx="1415247" cy="492722"/>
            </a:xfrm>
            <a:prstGeom prst="rect">
              <a:avLst/>
            </a:prstGeom>
            <a:noFill/>
            <a:ln w="19050" algn="ctr">
              <a:noFill/>
              <a:miter lim="800000"/>
              <a:headEnd/>
              <a:tailEnd/>
            </a:ln>
          </p:spPr>
          <p:txBody>
            <a:bodyPr wrap="square" lIns="88900" tIns="8890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Scalability with Modern Technology</a:t>
              </a:r>
            </a:p>
          </p:txBody>
        </p:sp>
        <p:grpSp>
          <p:nvGrpSpPr>
            <p:cNvPr id="89" name="Group 88">
              <a:extLst>
                <a:ext uri="{FF2B5EF4-FFF2-40B4-BE49-F238E27FC236}">
                  <a16:creationId xmlns:a16="http://schemas.microsoft.com/office/drawing/2014/main" id="{88E78682-BFE5-4606-874B-07C9A65EA83A}"/>
                </a:ext>
              </a:extLst>
            </p:cNvPr>
            <p:cNvGrpSpPr/>
            <p:nvPr/>
          </p:nvGrpSpPr>
          <p:grpSpPr>
            <a:xfrm>
              <a:off x="6738012" y="4265203"/>
              <a:ext cx="675579" cy="845074"/>
              <a:chOff x="6738012" y="4265203"/>
              <a:chExt cx="675579" cy="845074"/>
            </a:xfrm>
          </p:grpSpPr>
          <p:sp>
            <p:nvSpPr>
              <p:cNvPr id="19" name="Rounded Rectangle 129">
                <a:extLst>
                  <a:ext uri="{FF2B5EF4-FFF2-40B4-BE49-F238E27FC236}">
                    <a16:creationId xmlns:a16="http://schemas.microsoft.com/office/drawing/2014/main" id="{1022AE2F-0F8B-4F90-A3EC-FD6BA6662A9A}"/>
                  </a:ext>
                </a:extLst>
              </p:cNvPr>
              <p:cNvSpPr/>
              <p:nvPr/>
            </p:nvSpPr>
            <p:spPr bwMode="gray">
              <a:xfrm>
                <a:off x="6743033" y="4265203"/>
                <a:ext cx="665536" cy="221764"/>
              </a:xfrm>
              <a:prstGeom prst="roundRect">
                <a:avLst/>
              </a:prstGeom>
              <a:solidFill>
                <a:schemeClr val="accent1">
                  <a:lumMod val="75000"/>
                  <a:lumOff val="25000"/>
                </a:schemeClr>
              </a:solidFill>
              <a:ln w="19050" algn="ctr">
                <a:solidFill>
                  <a:schemeClr val="accent1">
                    <a:lumMod val="75000"/>
                    <a:lumOff val="25000"/>
                  </a:schemeClr>
                </a:solidFill>
                <a:miter lim="800000"/>
                <a:headEnd/>
                <a:tailEnd/>
              </a:ln>
            </p:spPr>
            <p:txBody>
              <a:bodyPr wrap="square" lIns="88900" tIns="4572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ea typeface="+mn-ea"/>
                    <a:cs typeface="+mn-cs"/>
                  </a:rPr>
                  <a:t>1</a:t>
                </a:r>
              </a:p>
            </p:txBody>
          </p:sp>
          <p:sp>
            <p:nvSpPr>
              <p:cNvPr id="20" name="Pentagon 130">
                <a:extLst>
                  <a:ext uri="{FF2B5EF4-FFF2-40B4-BE49-F238E27FC236}">
                    <a16:creationId xmlns:a16="http://schemas.microsoft.com/office/drawing/2014/main" id="{DD8365B5-F874-4238-BDC0-A17686B5EFE5}"/>
                  </a:ext>
                </a:extLst>
              </p:cNvPr>
              <p:cNvSpPr/>
              <p:nvPr/>
            </p:nvSpPr>
            <p:spPr bwMode="gray">
              <a:xfrm rot="5400000">
                <a:off x="6781193" y="4395475"/>
                <a:ext cx="589217" cy="675579"/>
              </a:xfrm>
              <a:prstGeom prst="homePlate">
                <a:avLst/>
              </a:prstGeom>
              <a:solidFill>
                <a:schemeClr val="bg1">
                  <a:lumMod val="8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sp>
            <p:nvSpPr>
              <p:cNvPr id="21" name="Oval 20">
                <a:extLst>
                  <a:ext uri="{FF2B5EF4-FFF2-40B4-BE49-F238E27FC236}">
                    <a16:creationId xmlns:a16="http://schemas.microsoft.com/office/drawing/2014/main" id="{EA676272-7B60-401E-8B9C-DFF198BABDB7}"/>
                  </a:ext>
                </a:extLst>
              </p:cNvPr>
              <p:cNvSpPr/>
              <p:nvPr/>
            </p:nvSpPr>
            <p:spPr bwMode="gray">
              <a:xfrm>
                <a:off x="7020203" y="5006572"/>
                <a:ext cx="111196" cy="103705"/>
              </a:xfrm>
              <a:prstGeom prst="ellipse">
                <a:avLst/>
              </a:prstGeom>
              <a:solidFill>
                <a:schemeClr val="accent1">
                  <a:lumMod val="75000"/>
                  <a:lumOff val="2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grpSp>
        <p:sp>
          <p:nvSpPr>
            <p:cNvPr id="35" name="TextBox 34">
              <a:extLst>
                <a:ext uri="{FF2B5EF4-FFF2-40B4-BE49-F238E27FC236}">
                  <a16:creationId xmlns:a16="http://schemas.microsoft.com/office/drawing/2014/main" id="{5B33883B-C7E9-4CE7-9BD4-739518E13F4A}"/>
                </a:ext>
              </a:extLst>
            </p:cNvPr>
            <p:cNvSpPr txBox="1"/>
            <p:nvPr/>
          </p:nvSpPr>
          <p:spPr bwMode="gray">
            <a:xfrm>
              <a:off x="9253827" y="3045561"/>
              <a:ext cx="1887973" cy="473773"/>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Consumers who embrace digital before or during shopping end up </a:t>
              </a:r>
              <a:r>
                <a:rPr kumimoji="0" lang="en-US" sz="900" b="1" i="0" u="sng" strike="noStrike" kern="1200" cap="none" spc="0" normalizeH="0" baseline="0" noProof="0" dirty="0">
                  <a:ln>
                    <a:noFill/>
                  </a:ln>
                  <a:solidFill>
                    <a:srgbClr val="000000"/>
                  </a:solidFill>
                  <a:effectLst/>
                  <a:uLnTx/>
                  <a:uFillTx/>
                  <a:ea typeface="+mn-ea"/>
                  <a:cs typeface="+mn-cs"/>
                </a:rPr>
                <a:t>converting 9% more frequently </a:t>
              </a:r>
              <a:r>
                <a:rPr kumimoji="0" lang="en-US" sz="900" b="1" i="0" u="none" strike="noStrike" kern="1200" cap="none" spc="0" normalizeH="0" baseline="0" noProof="0" dirty="0">
                  <a:ln>
                    <a:noFill/>
                  </a:ln>
                  <a:solidFill>
                    <a:srgbClr val="000000"/>
                  </a:solidFill>
                  <a:effectLst/>
                  <a:uLnTx/>
                  <a:uFillTx/>
                  <a:ea typeface="+mn-ea"/>
                  <a:cs typeface="+mn-cs"/>
                </a:rPr>
                <a:t>than those who do not</a:t>
              </a:r>
            </a:p>
          </p:txBody>
        </p:sp>
        <p:sp>
          <p:nvSpPr>
            <p:cNvPr id="36" name="TextBox 35">
              <a:extLst>
                <a:ext uri="{FF2B5EF4-FFF2-40B4-BE49-F238E27FC236}">
                  <a16:creationId xmlns:a16="http://schemas.microsoft.com/office/drawing/2014/main" id="{F7F5A612-4198-4FB5-A7BB-98677EBF3DF5}"/>
                </a:ext>
              </a:extLst>
            </p:cNvPr>
            <p:cNvSpPr txBox="1"/>
            <p:nvPr/>
          </p:nvSpPr>
          <p:spPr bwMode="gray">
            <a:xfrm>
              <a:off x="6865354" y="3045561"/>
              <a:ext cx="1887973" cy="473773"/>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19% of the time the use of digital </a:t>
              </a:r>
              <a:r>
                <a:rPr kumimoji="0" lang="en-US" sz="900" b="1" i="0" u="sng" strike="noStrike" kern="1200" cap="none" spc="0" normalizeH="0" baseline="0" noProof="0" dirty="0">
                  <a:ln>
                    <a:noFill/>
                  </a:ln>
                  <a:solidFill>
                    <a:srgbClr val="000000"/>
                  </a:solidFill>
                  <a:effectLst/>
                  <a:uLnTx/>
                  <a:uFillTx/>
                  <a:ea typeface="+mn-ea"/>
                  <a:cs typeface="+mn-cs"/>
                </a:rPr>
                <a:t>increases Grocery spending</a:t>
              </a:r>
            </a:p>
          </p:txBody>
        </p:sp>
        <p:sp>
          <p:nvSpPr>
            <p:cNvPr id="37" name="TextBox 36">
              <a:extLst>
                <a:ext uri="{FF2B5EF4-FFF2-40B4-BE49-F238E27FC236}">
                  <a16:creationId xmlns:a16="http://schemas.microsoft.com/office/drawing/2014/main" id="{DCA62B10-374C-4298-889C-F13DD14FD21E}"/>
                </a:ext>
              </a:extLst>
            </p:cNvPr>
            <p:cNvSpPr txBox="1"/>
            <p:nvPr/>
          </p:nvSpPr>
          <p:spPr bwMode="gray">
            <a:xfrm>
              <a:off x="4831376" y="2318231"/>
              <a:ext cx="1178982" cy="473773"/>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ea typeface="+mn-ea"/>
                  <a:cs typeface="+mn-cs"/>
                </a:rPr>
                <a:t>80%</a:t>
              </a:r>
            </a:p>
          </p:txBody>
        </p:sp>
        <p:sp>
          <p:nvSpPr>
            <p:cNvPr id="38" name="TextBox 37">
              <a:extLst>
                <a:ext uri="{FF2B5EF4-FFF2-40B4-BE49-F238E27FC236}">
                  <a16:creationId xmlns:a16="http://schemas.microsoft.com/office/drawing/2014/main" id="{B1FC0E44-AABA-45F1-B6F4-A48E20AC3DF3}"/>
                </a:ext>
              </a:extLst>
            </p:cNvPr>
            <p:cNvSpPr txBox="1"/>
            <p:nvPr/>
          </p:nvSpPr>
          <p:spPr bwMode="gray">
            <a:xfrm>
              <a:off x="9628897" y="2381277"/>
              <a:ext cx="1178982" cy="473773"/>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ea typeface="+mn-ea"/>
                  <a:cs typeface="+mn-cs"/>
                </a:rPr>
                <a:t>9%</a:t>
              </a:r>
            </a:p>
          </p:txBody>
        </p:sp>
        <p:sp>
          <p:nvSpPr>
            <p:cNvPr id="39" name="TextBox 38">
              <a:extLst>
                <a:ext uri="{FF2B5EF4-FFF2-40B4-BE49-F238E27FC236}">
                  <a16:creationId xmlns:a16="http://schemas.microsoft.com/office/drawing/2014/main" id="{FC558C60-92F9-49EE-8921-B5A92219F1DA}"/>
                </a:ext>
              </a:extLst>
            </p:cNvPr>
            <p:cNvSpPr txBox="1"/>
            <p:nvPr/>
          </p:nvSpPr>
          <p:spPr bwMode="gray">
            <a:xfrm>
              <a:off x="4481757" y="3045561"/>
              <a:ext cx="1887973" cy="473773"/>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80% of shoppers have used a digital device to </a:t>
              </a:r>
              <a:r>
                <a:rPr kumimoji="0" lang="en-US" sz="900" b="1" i="0" u="sng" strike="noStrike" kern="1200" cap="none" spc="0" normalizeH="0" baseline="0" noProof="0" dirty="0">
                  <a:ln>
                    <a:noFill/>
                  </a:ln>
                  <a:solidFill>
                    <a:srgbClr val="000000"/>
                  </a:solidFill>
                  <a:effectLst/>
                  <a:uLnTx/>
                  <a:uFillTx/>
                  <a:ea typeface="+mn-ea"/>
                  <a:cs typeface="+mn-cs"/>
                </a:rPr>
                <a:t>browse or research</a:t>
              </a:r>
              <a:r>
                <a:rPr kumimoji="0" lang="en-US" sz="900" b="1" i="0" u="none" strike="noStrike" kern="1200" cap="none" spc="0" normalizeH="0" baseline="0" noProof="0" dirty="0">
                  <a:ln>
                    <a:noFill/>
                  </a:ln>
                  <a:solidFill>
                    <a:srgbClr val="000000"/>
                  </a:solidFill>
                  <a:effectLst/>
                  <a:uLnTx/>
                  <a:uFillTx/>
                  <a:ea typeface="+mn-ea"/>
                  <a:cs typeface="+mn-cs"/>
                </a:rPr>
                <a:t> Grocery products</a:t>
              </a:r>
            </a:p>
          </p:txBody>
        </p:sp>
        <p:sp>
          <p:nvSpPr>
            <p:cNvPr id="40" name="TextBox 39">
              <a:extLst>
                <a:ext uri="{FF2B5EF4-FFF2-40B4-BE49-F238E27FC236}">
                  <a16:creationId xmlns:a16="http://schemas.microsoft.com/office/drawing/2014/main" id="{952B4893-3727-4F75-9116-413AFF3A5D51}"/>
                </a:ext>
              </a:extLst>
            </p:cNvPr>
            <p:cNvSpPr txBox="1"/>
            <p:nvPr/>
          </p:nvSpPr>
          <p:spPr bwMode="gray">
            <a:xfrm>
              <a:off x="7396555" y="2506941"/>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ea typeface="+mn-ea"/>
                  <a:cs typeface="+mn-cs"/>
                </a:rPr>
                <a:t>19%</a:t>
              </a:r>
            </a:p>
          </p:txBody>
        </p:sp>
        <p:sp>
          <p:nvSpPr>
            <p:cNvPr id="41" name="Rectangle 40">
              <a:extLst>
                <a:ext uri="{FF2B5EF4-FFF2-40B4-BE49-F238E27FC236}">
                  <a16:creationId xmlns:a16="http://schemas.microsoft.com/office/drawing/2014/main" id="{C6C16B39-9FA3-4757-B672-16CDD96D43BD}"/>
                </a:ext>
              </a:extLst>
            </p:cNvPr>
            <p:cNvSpPr/>
            <p:nvPr/>
          </p:nvSpPr>
          <p:spPr bwMode="gray">
            <a:xfrm>
              <a:off x="914399" y="3853970"/>
              <a:ext cx="5193136" cy="2145451"/>
            </a:xfrm>
            <a:prstGeom prst="rect">
              <a:avLst/>
            </a:prstGeom>
            <a:solidFill>
              <a:schemeClr val="accent2">
                <a:lumMod val="20000"/>
                <a:lumOff val="80000"/>
                <a:alpha val="70000"/>
              </a:schemeClr>
            </a:solidFill>
            <a:ln w="63500" algn="ctr">
              <a:solidFill>
                <a:schemeClr val="accent2"/>
              </a:solidFill>
              <a:miter lim="800000"/>
              <a:headEnd/>
              <a:tailEnd/>
            </a:ln>
          </p:spPr>
          <p:txBody>
            <a:bodyPr wrap="square" lIns="88900" tIns="91440" rIns="88900" bIns="88900" rtlCol="0" anchor="t"/>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b="1" i="0" u="none" strike="noStrike" kern="1200" cap="none" spc="0" normalizeH="0" baseline="0" noProof="0" dirty="0">
                  <a:ln>
                    <a:noFill/>
                  </a:ln>
                  <a:solidFill>
                    <a:srgbClr val="000000"/>
                  </a:solidFill>
                  <a:effectLst/>
                  <a:uLnTx/>
                  <a:uFillTx/>
                  <a:ea typeface="+mn-ea"/>
                  <a:cs typeface="+mn-cs"/>
                </a:rPr>
                <a:t>… But Quickly Accelerating</a:t>
              </a:r>
              <a:r>
                <a:rPr kumimoji="0" lang="en-US" b="1" i="1" u="none" strike="noStrike" kern="1200" cap="none" spc="0" normalizeH="0" baseline="30000" noProof="0" dirty="0">
                  <a:ln>
                    <a:noFill/>
                  </a:ln>
                  <a:solidFill>
                    <a:srgbClr val="000000"/>
                  </a:solidFill>
                  <a:effectLst/>
                  <a:uLnTx/>
                  <a:uFillTx/>
                  <a:ea typeface="+mn-ea"/>
                  <a:cs typeface="+mn-cs"/>
                </a:rPr>
                <a:t>2</a:t>
              </a:r>
              <a:endParaRPr kumimoji="0" lang="en-US" b="1" i="0" u="none" strike="noStrike" kern="1200" cap="none" spc="0" normalizeH="0" baseline="30000" noProof="0" dirty="0">
                <a:ln>
                  <a:noFill/>
                </a:ln>
                <a:solidFill>
                  <a:srgbClr val="000000"/>
                </a:solidFill>
                <a:effectLst/>
                <a:uLnTx/>
                <a:uFillTx/>
                <a:ea typeface="+mn-ea"/>
                <a:cs typeface="+mn-cs"/>
              </a:endParaRPr>
            </a:p>
          </p:txBody>
        </p:sp>
        <p:sp>
          <p:nvSpPr>
            <p:cNvPr id="42" name="TextBox 41">
              <a:extLst>
                <a:ext uri="{FF2B5EF4-FFF2-40B4-BE49-F238E27FC236}">
                  <a16:creationId xmlns:a16="http://schemas.microsoft.com/office/drawing/2014/main" id="{52BBFDC8-F768-4F3E-BB46-C6E63A459B08}"/>
                </a:ext>
              </a:extLst>
            </p:cNvPr>
            <p:cNvSpPr txBox="1"/>
            <p:nvPr/>
          </p:nvSpPr>
          <p:spPr bwMode="gray">
            <a:xfrm>
              <a:off x="972881" y="4793943"/>
              <a:ext cx="926343" cy="351676"/>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1" u="none" strike="noStrike" kern="1200" cap="none" spc="0" normalizeH="0" baseline="0" noProof="0" dirty="0">
                  <a:ln>
                    <a:noFill/>
                  </a:ln>
                  <a:solidFill>
                    <a:srgbClr val="000000"/>
                  </a:solidFill>
                  <a:effectLst/>
                  <a:uLnTx/>
                  <a:uFillTx/>
                  <a:ea typeface="+mn-ea"/>
                  <a:cs typeface="+mn-cs"/>
                </a:rPr>
                <a:t>Already using</a:t>
              </a:r>
            </a:p>
          </p:txBody>
        </p:sp>
        <p:sp>
          <p:nvSpPr>
            <p:cNvPr id="43" name="TextBox 42">
              <a:extLst>
                <a:ext uri="{FF2B5EF4-FFF2-40B4-BE49-F238E27FC236}">
                  <a16:creationId xmlns:a16="http://schemas.microsoft.com/office/drawing/2014/main" id="{972E7B3B-5D89-474E-BDCD-D71EFC83566F}"/>
                </a:ext>
              </a:extLst>
            </p:cNvPr>
            <p:cNvSpPr txBox="1"/>
            <p:nvPr/>
          </p:nvSpPr>
          <p:spPr bwMode="gray">
            <a:xfrm>
              <a:off x="972881" y="5481275"/>
              <a:ext cx="926343" cy="351676"/>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50" b="0" i="1" u="none" strike="noStrike" kern="1200" cap="none" spc="0" normalizeH="0" baseline="0" noProof="0" dirty="0">
                  <a:ln>
                    <a:noFill/>
                  </a:ln>
                  <a:solidFill>
                    <a:srgbClr val="000000"/>
                  </a:solidFill>
                  <a:effectLst/>
                  <a:uLnTx/>
                  <a:uFillTx/>
                  <a:ea typeface="+mn-ea"/>
                  <a:cs typeface="+mn-cs"/>
                </a:rPr>
                <a:t>Willing to use</a:t>
              </a:r>
            </a:p>
          </p:txBody>
        </p:sp>
        <p:sp>
          <p:nvSpPr>
            <p:cNvPr id="44" name="TextBox 43">
              <a:extLst>
                <a:ext uri="{FF2B5EF4-FFF2-40B4-BE49-F238E27FC236}">
                  <a16:creationId xmlns:a16="http://schemas.microsoft.com/office/drawing/2014/main" id="{A9220308-38F0-4E65-9CB3-F515E42D23CB}"/>
                </a:ext>
              </a:extLst>
            </p:cNvPr>
            <p:cNvSpPr txBox="1"/>
            <p:nvPr/>
          </p:nvSpPr>
          <p:spPr bwMode="gray">
            <a:xfrm>
              <a:off x="1862704" y="4493861"/>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22%</a:t>
              </a:r>
            </a:p>
          </p:txBody>
        </p:sp>
        <p:sp>
          <p:nvSpPr>
            <p:cNvPr id="45" name="TextBox 44">
              <a:extLst>
                <a:ext uri="{FF2B5EF4-FFF2-40B4-BE49-F238E27FC236}">
                  <a16:creationId xmlns:a16="http://schemas.microsoft.com/office/drawing/2014/main" id="{DCC1BB60-A43D-4FC1-AC6F-04F42407FC4C}"/>
                </a:ext>
              </a:extLst>
            </p:cNvPr>
            <p:cNvSpPr txBox="1"/>
            <p:nvPr/>
          </p:nvSpPr>
          <p:spPr bwMode="gray">
            <a:xfrm>
              <a:off x="1862704" y="5178980"/>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55%</a:t>
              </a:r>
            </a:p>
          </p:txBody>
        </p:sp>
        <p:sp>
          <p:nvSpPr>
            <p:cNvPr id="46" name="TextBox 45">
              <a:extLst>
                <a:ext uri="{FF2B5EF4-FFF2-40B4-BE49-F238E27FC236}">
                  <a16:creationId xmlns:a16="http://schemas.microsoft.com/office/drawing/2014/main" id="{F7252A42-CF31-49AB-8BC9-C8F2D2CED733}"/>
                </a:ext>
              </a:extLst>
            </p:cNvPr>
            <p:cNvSpPr txBox="1"/>
            <p:nvPr/>
          </p:nvSpPr>
          <p:spPr bwMode="gray">
            <a:xfrm>
              <a:off x="2928978" y="4493861"/>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14%</a:t>
              </a:r>
            </a:p>
          </p:txBody>
        </p:sp>
        <p:sp>
          <p:nvSpPr>
            <p:cNvPr id="47" name="TextBox 46">
              <a:extLst>
                <a:ext uri="{FF2B5EF4-FFF2-40B4-BE49-F238E27FC236}">
                  <a16:creationId xmlns:a16="http://schemas.microsoft.com/office/drawing/2014/main" id="{927A55DE-8519-4B20-A7EC-43863690A15C}"/>
                </a:ext>
              </a:extLst>
            </p:cNvPr>
            <p:cNvSpPr txBox="1"/>
            <p:nvPr/>
          </p:nvSpPr>
          <p:spPr bwMode="gray">
            <a:xfrm>
              <a:off x="2928978" y="5178980"/>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54%</a:t>
              </a:r>
            </a:p>
          </p:txBody>
        </p:sp>
        <p:sp>
          <p:nvSpPr>
            <p:cNvPr id="48" name="TextBox 47">
              <a:extLst>
                <a:ext uri="{FF2B5EF4-FFF2-40B4-BE49-F238E27FC236}">
                  <a16:creationId xmlns:a16="http://schemas.microsoft.com/office/drawing/2014/main" id="{22482900-B9B6-4756-AAD0-1806C22B38BB}"/>
                </a:ext>
              </a:extLst>
            </p:cNvPr>
            <p:cNvSpPr txBox="1"/>
            <p:nvPr/>
          </p:nvSpPr>
          <p:spPr bwMode="gray">
            <a:xfrm>
              <a:off x="3987018" y="4493861"/>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14%</a:t>
              </a:r>
            </a:p>
          </p:txBody>
        </p:sp>
        <p:sp>
          <p:nvSpPr>
            <p:cNvPr id="49" name="TextBox 48">
              <a:extLst>
                <a:ext uri="{FF2B5EF4-FFF2-40B4-BE49-F238E27FC236}">
                  <a16:creationId xmlns:a16="http://schemas.microsoft.com/office/drawing/2014/main" id="{847EC804-4DFB-41FD-908A-6EB2DB006B92}"/>
                </a:ext>
              </a:extLst>
            </p:cNvPr>
            <p:cNvSpPr txBox="1"/>
            <p:nvPr/>
          </p:nvSpPr>
          <p:spPr bwMode="gray">
            <a:xfrm>
              <a:off x="3987018" y="5178980"/>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54%</a:t>
              </a:r>
            </a:p>
          </p:txBody>
        </p:sp>
        <p:sp>
          <p:nvSpPr>
            <p:cNvPr id="52" name="TextBox 51">
              <a:extLst>
                <a:ext uri="{FF2B5EF4-FFF2-40B4-BE49-F238E27FC236}">
                  <a16:creationId xmlns:a16="http://schemas.microsoft.com/office/drawing/2014/main" id="{EACAB286-7AFA-49D5-999C-6E18CE7CA156}"/>
                </a:ext>
              </a:extLst>
            </p:cNvPr>
            <p:cNvSpPr txBox="1"/>
            <p:nvPr/>
          </p:nvSpPr>
          <p:spPr bwMode="gray">
            <a:xfrm>
              <a:off x="5053144" y="4493861"/>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12%</a:t>
              </a:r>
            </a:p>
          </p:txBody>
        </p:sp>
        <p:sp>
          <p:nvSpPr>
            <p:cNvPr id="53" name="TextBox 52">
              <a:extLst>
                <a:ext uri="{FF2B5EF4-FFF2-40B4-BE49-F238E27FC236}">
                  <a16:creationId xmlns:a16="http://schemas.microsoft.com/office/drawing/2014/main" id="{49A35D76-EBA1-4A9C-BACE-FEF56539337C}"/>
                </a:ext>
              </a:extLst>
            </p:cNvPr>
            <p:cNvSpPr txBox="1"/>
            <p:nvPr/>
          </p:nvSpPr>
          <p:spPr bwMode="gray">
            <a:xfrm>
              <a:off x="5053144" y="5178980"/>
              <a:ext cx="825569" cy="323022"/>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ea typeface="+mn-ea"/>
                  <a:cs typeface="+mn-cs"/>
                </a:rPr>
                <a:t>57%</a:t>
              </a:r>
            </a:p>
          </p:txBody>
        </p:sp>
        <p:grpSp>
          <p:nvGrpSpPr>
            <p:cNvPr id="54" name="Group 53">
              <a:extLst>
                <a:ext uri="{FF2B5EF4-FFF2-40B4-BE49-F238E27FC236}">
                  <a16:creationId xmlns:a16="http://schemas.microsoft.com/office/drawing/2014/main" id="{3142F54A-39CA-4420-B358-F04F6DD92D20}"/>
                </a:ext>
              </a:extLst>
            </p:cNvPr>
            <p:cNvGrpSpPr/>
            <p:nvPr/>
          </p:nvGrpSpPr>
          <p:grpSpPr>
            <a:xfrm>
              <a:off x="1715001" y="4239281"/>
              <a:ext cx="4251748" cy="384791"/>
              <a:chOff x="4502238" y="6300589"/>
              <a:chExt cx="4616624" cy="447994"/>
            </a:xfrm>
          </p:grpSpPr>
          <p:sp>
            <p:nvSpPr>
              <p:cNvPr id="57" name="TextBox 56">
                <a:extLst>
                  <a:ext uri="{FF2B5EF4-FFF2-40B4-BE49-F238E27FC236}">
                    <a16:creationId xmlns:a16="http://schemas.microsoft.com/office/drawing/2014/main" id="{80B30575-EC87-45CB-8B04-99D91C3D0406}"/>
                  </a:ext>
                </a:extLst>
              </p:cNvPr>
              <p:cNvSpPr txBox="1"/>
              <p:nvPr/>
            </p:nvSpPr>
            <p:spPr bwMode="gray">
              <a:xfrm>
                <a:off x="4502238" y="6300589"/>
                <a:ext cx="1152387" cy="447994"/>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Order Online for Delivery to Home</a:t>
                </a:r>
              </a:p>
            </p:txBody>
          </p:sp>
          <p:sp>
            <p:nvSpPr>
              <p:cNvPr id="58" name="TextBox 57">
                <a:extLst>
                  <a:ext uri="{FF2B5EF4-FFF2-40B4-BE49-F238E27FC236}">
                    <a16:creationId xmlns:a16="http://schemas.microsoft.com/office/drawing/2014/main" id="{3E196612-81E1-485F-AD79-C390AB95BE9D}"/>
                  </a:ext>
                </a:extLst>
              </p:cNvPr>
              <p:cNvSpPr txBox="1"/>
              <p:nvPr/>
            </p:nvSpPr>
            <p:spPr bwMode="gray">
              <a:xfrm>
                <a:off x="5660018" y="6300589"/>
                <a:ext cx="1152387" cy="447994"/>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Use Online Subscription</a:t>
                </a:r>
              </a:p>
            </p:txBody>
          </p:sp>
          <p:sp>
            <p:nvSpPr>
              <p:cNvPr id="59" name="TextBox 58">
                <a:extLst>
                  <a:ext uri="{FF2B5EF4-FFF2-40B4-BE49-F238E27FC236}">
                    <a16:creationId xmlns:a16="http://schemas.microsoft.com/office/drawing/2014/main" id="{9C29C765-31EA-45C8-A191-A333746FC007}"/>
                  </a:ext>
                </a:extLst>
              </p:cNvPr>
              <p:cNvSpPr txBox="1"/>
              <p:nvPr/>
            </p:nvSpPr>
            <p:spPr bwMode="gray">
              <a:xfrm>
                <a:off x="6808856" y="6300589"/>
                <a:ext cx="1152387" cy="447994"/>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Order Online &amp; Pick-Up Curbside</a:t>
                </a:r>
              </a:p>
            </p:txBody>
          </p:sp>
          <p:sp>
            <p:nvSpPr>
              <p:cNvPr id="60" name="TextBox 59">
                <a:extLst>
                  <a:ext uri="{FF2B5EF4-FFF2-40B4-BE49-F238E27FC236}">
                    <a16:creationId xmlns:a16="http://schemas.microsoft.com/office/drawing/2014/main" id="{FAF08344-D15A-4357-A6A3-B81A0D71CA63}"/>
                  </a:ext>
                </a:extLst>
              </p:cNvPr>
              <p:cNvSpPr txBox="1"/>
              <p:nvPr/>
            </p:nvSpPr>
            <p:spPr bwMode="gray">
              <a:xfrm>
                <a:off x="7966475" y="6300589"/>
                <a:ext cx="1152387" cy="447994"/>
              </a:xfrm>
              <a:prstGeom prst="rect">
                <a:avLst/>
              </a:prstGeom>
            </p:spPr>
            <p:txBody>
              <a:bodyPr wrap="square" lIns="0" rIns="0" rtlCol="0" anchor="ctr" anchorCtr="0">
                <a:no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00000"/>
                    </a:solidFill>
                    <a:effectLst/>
                    <a:uLnTx/>
                    <a:uFillTx/>
                    <a:ea typeface="+mn-ea"/>
                    <a:cs typeface="+mn-cs"/>
                  </a:rPr>
                  <a:t>Order Online &amp; Pick-Up in Store</a:t>
                </a:r>
              </a:p>
            </p:txBody>
          </p:sp>
        </p:grpSp>
        <p:grpSp>
          <p:nvGrpSpPr>
            <p:cNvPr id="88" name="Group 87">
              <a:extLst>
                <a:ext uri="{FF2B5EF4-FFF2-40B4-BE49-F238E27FC236}">
                  <a16:creationId xmlns:a16="http://schemas.microsoft.com/office/drawing/2014/main" id="{EFFE6FED-B030-43F3-8FD8-E21876E7439F}"/>
                </a:ext>
              </a:extLst>
            </p:cNvPr>
            <p:cNvGrpSpPr/>
            <p:nvPr/>
          </p:nvGrpSpPr>
          <p:grpSpPr>
            <a:xfrm>
              <a:off x="10103208" y="4265203"/>
              <a:ext cx="675579" cy="845074"/>
              <a:chOff x="10069818" y="4265203"/>
              <a:chExt cx="675579" cy="845074"/>
            </a:xfrm>
          </p:grpSpPr>
          <p:sp>
            <p:nvSpPr>
              <p:cNvPr id="22" name="Rounded Rectangle 142">
                <a:extLst>
                  <a:ext uri="{FF2B5EF4-FFF2-40B4-BE49-F238E27FC236}">
                    <a16:creationId xmlns:a16="http://schemas.microsoft.com/office/drawing/2014/main" id="{A7FB3913-7137-4397-B739-E194B6C71367}"/>
                  </a:ext>
                </a:extLst>
              </p:cNvPr>
              <p:cNvSpPr/>
              <p:nvPr/>
            </p:nvSpPr>
            <p:spPr bwMode="gray">
              <a:xfrm>
                <a:off x="10074839" y="4265203"/>
                <a:ext cx="665536" cy="221764"/>
              </a:xfrm>
              <a:prstGeom prst="roundRect">
                <a:avLst/>
              </a:prstGeom>
              <a:solidFill>
                <a:schemeClr val="accent1">
                  <a:lumMod val="75000"/>
                  <a:lumOff val="25000"/>
                </a:schemeClr>
              </a:solidFill>
              <a:ln w="19050" algn="ctr">
                <a:solidFill>
                  <a:schemeClr val="accent1">
                    <a:lumMod val="75000"/>
                    <a:lumOff val="25000"/>
                  </a:schemeClr>
                </a:solidFill>
                <a:miter lim="800000"/>
                <a:headEnd/>
                <a:tailEnd/>
              </a:ln>
            </p:spPr>
            <p:txBody>
              <a:bodyPr wrap="square" lIns="88900" tIns="4572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ea typeface="+mn-ea"/>
                    <a:cs typeface="+mn-cs"/>
                  </a:rPr>
                  <a:t>3</a:t>
                </a:r>
              </a:p>
            </p:txBody>
          </p:sp>
          <p:sp>
            <p:nvSpPr>
              <p:cNvPr id="24" name="Oval 23">
                <a:extLst>
                  <a:ext uri="{FF2B5EF4-FFF2-40B4-BE49-F238E27FC236}">
                    <a16:creationId xmlns:a16="http://schemas.microsoft.com/office/drawing/2014/main" id="{35B9A09D-B3ED-42FC-B1C5-4834AD498644}"/>
                  </a:ext>
                </a:extLst>
              </p:cNvPr>
              <p:cNvSpPr/>
              <p:nvPr/>
            </p:nvSpPr>
            <p:spPr bwMode="gray">
              <a:xfrm>
                <a:off x="10352009" y="5006572"/>
                <a:ext cx="111196" cy="103705"/>
              </a:xfrm>
              <a:prstGeom prst="ellipse">
                <a:avLst/>
              </a:prstGeom>
              <a:solidFill>
                <a:schemeClr val="accent1">
                  <a:lumMod val="75000"/>
                  <a:lumOff val="2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sp>
            <p:nvSpPr>
              <p:cNvPr id="85" name="Pentagon 130">
                <a:extLst>
                  <a:ext uri="{FF2B5EF4-FFF2-40B4-BE49-F238E27FC236}">
                    <a16:creationId xmlns:a16="http://schemas.microsoft.com/office/drawing/2014/main" id="{7C3BBC81-8388-4CA7-9AE3-B549CCA3739E}"/>
                  </a:ext>
                </a:extLst>
              </p:cNvPr>
              <p:cNvSpPr/>
              <p:nvPr/>
            </p:nvSpPr>
            <p:spPr bwMode="gray">
              <a:xfrm rot="5400000">
                <a:off x="10112999" y="4395475"/>
                <a:ext cx="589217" cy="675579"/>
              </a:xfrm>
              <a:prstGeom prst="homePlate">
                <a:avLst/>
              </a:prstGeom>
              <a:solidFill>
                <a:schemeClr val="bg1">
                  <a:lumMod val="8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grpSp>
        <p:grpSp>
          <p:nvGrpSpPr>
            <p:cNvPr id="87" name="Group 86">
              <a:extLst>
                <a:ext uri="{FF2B5EF4-FFF2-40B4-BE49-F238E27FC236}">
                  <a16:creationId xmlns:a16="http://schemas.microsoft.com/office/drawing/2014/main" id="{6BE77B25-DE09-4085-8DF9-DA3EE3961029}"/>
                </a:ext>
              </a:extLst>
            </p:cNvPr>
            <p:cNvGrpSpPr/>
            <p:nvPr/>
          </p:nvGrpSpPr>
          <p:grpSpPr>
            <a:xfrm>
              <a:off x="8420610" y="4265203"/>
              <a:ext cx="675579" cy="845074"/>
              <a:chOff x="8372444" y="4265203"/>
              <a:chExt cx="675579" cy="845074"/>
            </a:xfrm>
          </p:grpSpPr>
          <p:sp>
            <p:nvSpPr>
              <p:cNvPr id="25" name="Rounded Rectangle 150">
                <a:extLst>
                  <a:ext uri="{FF2B5EF4-FFF2-40B4-BE49-F238E27FC236}">
                    <a16:creationId xmlns:a16="http://schemas.microsoft.com/office/drawing/2014/main" id="{AE72ABEF-AEFF-443A-94AA-315ED67D6777}"/>
                  </a:ext>
                </a:extLst>
              </p:cNvPr>
              <p:cNvSpPr/>
              <p:nvPr/>
            </p:nvSpPr>
            <p:spPr bwMode="gray">
              <a:xfrm>
                <a:off x="8377465" y="4265203"/>
                <a:ext cx="665536" cy="221764"/>
              </a:xfrm>
              <a:prstGeom prst="roundRect">
                <a:avLst/>
              </a:prstGeom>
              <a:solidFill>
                <a:schemeClr val="accent1">
                  <a:lumMod val="75000"/>
                  <a:lumOff val="25000"/>
                </a:schemeClr>
              </a:solidFill>
              <a:ln w="19050" algn="ctr">
                <a:solidFill>
                  <a:schemeClr val="accent1">
                    <a:lumMod val="75000"/>
                    <a:lumOff val="25000"/>
                  </a:schemeClr>
                </a:solidFill>
                <a:miter lim="800000"/>
                <a:headEnd/>
                <a:tailEnd/>
              </a:ln>
            </p:spPr>
            <p:txBody>
              <a:bodyPr wrap="square" lIns="88900" tIns="4572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ea typeface="+mn-ea"/>
                    <a:cs typeface="+mn-cs"/>
                  </a:rPr>
                  <a:t>2</a:t>
                </a:r>
              </a:p>
            </p:txBody>
          </p:sp>
          <p:sp>
            <p:nvSpPr>
              <p:cNvPr id="27" name="Oval 26">
                <a:extLst>
                  <a:ext uri="{FF2B5EF4-FFF2-40B4-BE49-F238E27FC236}">
                    <a16:creationId xmlns:a16="http://schemas.microsoft.com/office/drawing/2014/main" id="{C17C4777-55CD-4A65-83B1-7A960D794303}"/>
                  </a:ext>
                </a:extLst>
              </p:cNvPr>
              <p:cNvSpPr/>
              <p:nvPr/>
            </p:nvSpPr>
            <p:spPr bwMode="gray">
              <a:xfrm>
                <a:off x="8654635" y="5006572"/>
                <a:ext cx="111196" cy="103705"/>
              </a:xfrm>
              <a:prstGeom prst="ellipse">
                <a:avLst/>
              </a:prstGeom>
              <a:solidFill>
                <a:schemeClr val="accent1">
                  <a:lumMod val="75000"/>
                  <a:lumOff val="2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sp>
            <p:nvSpPr>
              <p:cNvPr id="83" name="Pentagon 130">
                <a:extLst>
                  <a:ext uri="{FF2B5EF4-FFF2-40B4-BE49-F238E27FC236}">
                    <a16:creationId xmlns:a16="http://schemas.microsoft.com/office/drawing/2014/main" id="{6BEAC860-8FE5-48E5-83DC-A4DF969951DB}"/>
                  </a:ext>
                </a:extLst>
              </p:cNvPr>
              <p:cNvSpPr/>
              <p:nvPr/>
            </p:nvSpPr>
            <p:spPr bwMode="gray">
              <a:xfrm rot="5400000">
                <a:off x="8415625" y="4395475"/>
                <a:ext cx="589217" cy="675579"/>
              </a:xfrm>
              <a:prstGeom prst="homePlate">
                <a:avLst/>
              </a:prstGeom>
              <a:solidFill>
                <a:schemeClr val="bg1">
                  <a:lumMod val="85000"/>
                </a:schemeClr>
              </a:solidFill>
              <a:ln w="19050" algn="ctr">
                <a:solidFill>
                  <a:schemeClr val="bg1"/>
                </a:solidFill>
                <a:miter lim="800000"/>
                <a:headEnd/>
                <a:tailEnd/>
              </a:ln>
            </p:spPr>
            <p:txBody>
              <a:bodyPr wrap="square" lIns="88900" tIns="88900" rIns="88900" bIns="8890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endParaRPr kumimoji="0" lang="en-US" sz="1100" b="1" i="0" u="none" strike="noStrike" kern="1200" cap="none" spc="0" normalizeH="0" baseline="0" noProof="0" dirty="0">
                  <a:ln>
                    <a:noFill/>
                  </a:ln>
                  <a:solidFill>
                    <a:srgbClr val="FFFFFF"/>
                  </a:solidFill>
                  <a:effectLst/>
                  <a:uLnTx/>
                  <a:uFillTx/>
                  <a:ea typeface="+mn-ea"/>
                  <a:cs typeface="+mn-cs"/>
                </a:endParaRPr>
              </a:p>
            </p:txBody>
          </p:sp>
        </p:grpSp>
        <p:grpSp>
          <p:nvGrpSpPr>
            <p:cNvPr id="76" name="Graphic 1039">
              <a:extLst>
                <a:ext uri="{FF2B5EF4-FFF2-40B4-BE49-F238E27FC236}">
                  <a16:creationId xmlns:a16="http://schemas.microsoft.com/office/drawing/2014/main" id="{73397759-0541-7047-AF8B-5B308FF68954}"/>
                </a:ext>
              </a:extLst>
            </p:cNvPr>
            <p:cNvGrpSpPr/>
            <p:nvPr/>
          </p:nvGrpSpPr>
          <p:grpSpPr>
            <a:xfrm flipH="1">
              <a:off x="2059879" y="4844142"/>
              <a:ext cx="312440" cy="242352"/>
              <a:chOff x="2634959" y="1999290"/>
              <a:chExt cx="225940" cy="175256"/>
            </a:xfrm>
            <a:solidFill>
              <a:srgbClr val="26890D"/>
            </a:solidFill>
          </p:grpSpPr>
          <p:sp>
            <p:nvSpPr>
              <p:cNvPr id="78" name="Graphic 1039">
                <a:extLst>
                  <a:ext uri="{FF2B5EF4-FFF2-40B4-BE49-F238E27FC236}">
                    <a16:creationId xmlns:a16="http://schemas.microsoft.com/office/drawing/2014/main" id="{3BD51850-488C-4E47-9F5F-A2212B32569F}"/>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solidFill>
                <a:srgbClr val="26890D"/>
              </a:solidFill>
              <a:ln w="6390" cap="flat">
                <a:noFill/>
                <a:prstDash val="solid"/>
                <a:miter/>
              </a:ln>
            </p:spPr>
            <p:txBody>
              <a:bodyPr rtlCol="0" anchor="ctr"/>
              <a:lstStyle/>
              <a:p>
                <a:endParaRPr lang="en-US" dirty="0"/>
              </a:p>
            </p:txBody>
          </p:sp>
          <p:sp>
            <p:nvSpPr>
              <p:cNvPr id="79" name="Graphic 1039">
                <a:extLst>
                  <a:ext uri="{FF2B5EF4-FFF2-40B4-BE49-F238E27FC236}">
                    <a16:creationId xmlns:a16="http://schemas.microsoft.com/office/drawing/2014/main" id="{32B00D0E-C104-2E4E-BBF4-15A8F98A2F89}"/>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solidFill>
                <a:srgbClr val="26890D"/>
              </a:solidFill>
              <a:ln w="6390" cap="flat">
                <a:noFill/>
                <a:prstDash val="solid"/>
                <a:miter/>
              </a:ln>
            </p:spPr>
            <p:txBody>
              <a:bodyPr rtlCol="0" anchor="ctr"/>
              <a:lstStyle/>
              <a:p>
                <a:endParaRPr lang="en-US" dirty="0"/>
              </a:p>
            </p:txBody>
          </p:sp>
          <p:sp>
            <p:nvSpPr>
              <p:cNvPr id="80" name="Graphic 1039">
                <a:extLst>
                  <a:ext uri="{FF2B5EF4-FFF2-40B4-BE49-F238E27FC236}">
                    <a16:creationId xmlns:a16="http://schemas.microsoft.com/office/drawing/2014/main" id="{07EC932E-AE16-7B49-9F93-38ED0C019A72}"/>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solidFill>
                <a:srgbClr val="26890D"/>
              </a:solidFill>
              <a:ln w="6390" cap="flat">
                <a:noFill/>
                <a:prstDash val="solid"/>
                <a:miter/>
              </a:ln>
            </p:spPr>
            <p:txBody>
              <a:bodyPr rtlCol="0" anchor="ctr"/>
              <a:lstStyle/>
              <a:p>
                <a:endParaRPr lang="en-US" dirty="0"/>
              </a:p>
            </p:txBody>
          </p:sp>
          <p:sp>
            <p:nvSpPr>
              <p:cNvPr id="81" name="Graphic 1039">
                <a:extLst>
                  <a:ext uri="{FF2B5EF4-FFF2-40B4-BE49-F238E27FC236}">
                    <a16:creationId xmlns:a16="http://schemas.microsoft.com/office/drawing/2014/main" id="{84CAF001-3558-D24C-9320-58C2B3B7D554}"/>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sp>
            <p:nvSpPr>
              <p:cNvPr id="82" name="Graphic 1039">
                <a:extLst>
                  <a:ext uri="{FF2B5EF4-FFF2-40B4-BE49-F238E27FC236}">
                    <a16:creationId xmlns:a16="http://schemas.microsoft.com/office/drawing/2014/main" id="{2CF02695-1503-2A40-B941-C87ED1F13556}"/>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grpSp>
        <p:grpSp>
          <p:nvGrpSpPr>
            <p:cNvPr id="84" name="Graphic 1039">
              <a:extLst>
                <a:ext uri="{FF2B5EF4-FFF2-40B4-BE49-F238E27FC236}">
                  <a16:creationId xmlns:a16="http://schemas.microsoft.com/office/drawing/2014/main" id="{EBB8D9CF-A6C3-6045-883E-06BB1682BA89}"/>
                </a:ext>
              </a:extLst>
            </p:cNvPr>
            <p:cNvGrpSpPr/>
            <p:nvPr/>
          </p:nvGrpSpPr>
          <p:grpSpPr>
            <a:xfrm flipH="1">
              <a:off x="3157159" y="4844142"/>
              <a:ext cx="312440" cy="242352"/>
              <a:chOff x="2634959" y="1999290"/>
              <a:chExt cx="225940" cy="175256"/>
            </a:xfrm>
            <a:solidFill>
              <a:srgbClr val="26890D"/>
            </a:solidFill>
          </p:grpSpPr>
          <p:sp>
            <p:nvSpPr>
              <p:cNvPr id="86" name="Graphic 1039">
                <a:extLst>
                  <a:ext uri="{FF2B5EF4-FFF2-40B4-BE49-F238E27FC236}">
                    <a16:creationId xmlns:a16="http://schemas.microsoft.com/office/drawing/2014/main" id="{638386DD-CC46-1943-94B9-BF148AAEA101}"/>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solidFill>
                <a:srgbClr val="26890D"/>
              </a:solidFill>
              <a:ln w="6390" cap="flat">
                <a:noFill/>
                <a:prstDash val="solid"/>
                <a:miter/>
              </a:ln>
            </p:spPr>
            <p:txBody>
              <a:bodyPr rtlCol="0" anchor="ctr"/>
              <a:lstStyle/>
              <a:p>
                <a:endParaRPr lang="en-US" dirty="0"/>
              </a:p>
            </p:txBody>
          </p:sp>
          <p:sp>
            <p:nvSpPr>
              <p:cNvPr id="90" name="Graphic 1039">
                <a:extLst>
                  <a:ext uri="{FF2B5EF4-FFF2-40B4-BE49-F238E27FC236}">
                    <a16:creationId xmlns:a16="http://schemas.microsoft.com/office/drawing/2014/main" id="{0C1E6E0E-E3FC-AD4D-9143-60D6C90A92CE}"/>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solidFill>
                <a:srgbClr val="26890D"/>
              </a:solidFill>
              <a:ln w="6390" cap="flat">
                <a:noFill/>
                <a:prstDash val="solid"/>
                <a:miter/>
              </a:ln>
            </p:spPr>
            <p:txBody>
              <a:bodyPr rtlCol="0" anchor="ctr"/>
              <a:lstStyle/>
              <a:p>
                <a:endParaRPr lang="en-US" dirty="0"/>
              </a:p>
            </p:txBody>
          </p:sp>
          <p:sp>
            <p:nvSpPr>
              <p:cNvPr id="91" name="Graphic 1039">
                <a:extLst>
                  <a:ext uri="{FF2B5EF4-FFF2-40B4-BE49-F238E27FC236}">
                    <a16:creationId xmlns:a16="http://schemas.microsoft.com/office/drawing/2014/main" id="{B88B0FE1-DA9B-F141-9E54-147106C0756F}"/>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solidFill>
                <a:srgbClr val="26890D"/>
              </a:solidFill>
              <a:ln w="6390" cap="flat">
                <a:noFill/>
                <a:prstDash val="solid"/>
                <a:miter/>
              </a:ln>
            </p:spPr>
            <p:txBody>
              <a:bodyPr rtlCol="0" anchor="ctr"/>
              <a:lstStyle/>
              <a:p>
                <a:endParaRPr lang="en-US" dirty="0"/>
              </a:p>
            </p:txBody>
          </p:sp>
          <p:sp>
            <p:nvSpPr>
              <p:cNvPr id="92" name="Graphic 1039">
                <a:extLst>
                  <a:ext uri="{FF2B5EF4-FFF2-40B4-BE49-F238E27FC236}">
                    <a16:creationId xmlns:a16="http://schemas.microsoft.com/office/drawing/2014/main" id="{5A25110D-7ADB-834D-BE68-312170FA67CF}"/>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sp>
            <p:nvSpPr>
              <p:cNvPr id="93" name="Graphic 1039">
                <a:extLst>
                  <a:ext uri="{FF2B5EF4-FFF2-40B4-BE49-F238E27FC236}">
                    <a16:creationId xmlns:a16="http://schemas.microsoft.com/office/drawing/2014/main" id="{07CE7CF7-9F45-C74B-A52F-5C94579EFC2B}"/>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grpSp>
        <p:grpSp>
          <p:nvGrpSpPr>
            <p:cNvPr id="94" name="Graphic 1039">
              <a:extLst>
                <a:ext uri="{FF2B5EF4-FFF2-40B4-BE49-F238E27FC236}">
                  <a16:creationId xmlns:a16="http://schemas.microsoft.com/office/drawing/2014/main" id="{94515001-BCF5-3445-ACF8-7B3323E63DE8}"/>
                </a:ext>
              </a:extLst>
            </p:cNvPr>
            <p:cNvGrpSpPr/>
            <p:nvPr/>
          </p:nvGrpSpPr>
          <p:grpSpPr>
            <a:xfrm flipH="1">
              <a:off x="4231579" y="4844142"/>
              <a:ext cx="312440" cy="242352"/>
              <a:chOff x="2634959" y="1999290"/>
              <a:chExt cx="225940" cy="175256"/>
            </a:xfrm>
            <a:solidFill>
              <a:srgbClr val="26890D"/>
            </a:solidFill>
          </p:grpSpPr>
          <p:sp>
            <p:nvSpPr>
              <p:cNvPr id="95" name="Graphic 1039">
                <a:extLst>
                  <a:ext uri="{FF2B5EF4-FFF2-40B4-BE49-F238E27FC236}">
                    <a16:creationId xmlns:a16="http://schemas.microsoft.com/office/drawing/2014/main" id="{6F400A28-9353-7949-A2A9-6321782F0674}"/>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solidFill>
                <a:srgbClr val="26890D"/>
              </a:solidFill>
              <a:ln w="6390" cap="flat">
                <a:noFill/>
                <a:prstDash val="solid"/>
                <a:miter/>
              </a:ln>
            </p:spPr>
            <p:txBody>
              <a:bodyPr rtlCol="0" anchor="ctr"/>
              <a:lstStyle/>
              <a:p>
                <a:endParaRPr lang="en-US" dirty="0"/>
              </a:p>
            </p:txBody>
          </p:sp>
          <p:sp>
            <p:nvSpPr>
              <p:cNvPr id="96" name="Graphic 1039">
                <a:extLst>
                  <a:ext uri="{FF2B5EF4-FFF2-40B4-BE49-F238E27FC236}">
                    <a16:creationId xmlns:a16="http://schemas.microsoft.com/office/drawing/2014/main" id="{9301399A-4414-004A-B14D-F10055BBE6CD}"/>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solidFill>
                <a:srgbClr val="26890D"/>
              </a:solidFill>
              <a:ln w="6390" cap="flat">
                <a:noFill/>
                <a:prstDash val="solid"/>
                <a:miter/>
              </a:ln>
            </p:spPr>
            <p:txBody>
              <a:bodyPr rtlCol="0" anchor="ctr"/>
              <a:lstStyle/>
              <a:p>
                <a:endParaRPr lang="en-US" dirty="0"/>
              </a:p>
            </p:txBody>
          </p:sp>
          <p:sp>
            <p:nvSpPr>
              <p:cNvPr id="97" name="Graphic 1039">
                <a:extLst>
                  <a:ext uri="{FF2B5EF4-FFF2-40B4-BE49-F238E27FC236}">
                    <a16:creationId xmlns:a16="http://schemas.microsoft.com/office/drawing/2014/main" id="{76588381-0CA3-2141-8F15-BF19F6EB4688}"/>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solidFill>
                <a:srgbClr val="26890D"/>
              </a:solidFill>
              <a:ln w="6390" cap="flat">
                <a:noFill/>
                <a:prstDash val="solid"/>
                <a:miter/>
              </a:ln>
            </p:spPr>
            <p:txBody>
              <a:bodyPr rtlCol="0" anchor="ctr"/>
              <a:lstStyle/>
              <a:p>
                <a:endParaRPr lang="en-US" dirty="0"/>
              </a:p>
            </p:txBody>
          </p:sp>
          <p:sp>
            <p:nvSpPr>
              <p:cNvPr id="98" name="Graphic 1039">
                <a:extLst>
                  <a:ext uri="{FF2B5EF4-FFF2-40B4-BE49-F238E27FC236}">
                    <a16:creationId xmlns:a16="http://schemas.microsoft.com/office/drawing/2014/main" id="{A15A28F5-1820-7A48-AFD5-24E3CFFE4069}"/>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sp>
            <p:nvSpPr>
              <p:cNvPr id="99" name="Graphic 1039">
                <a:extLst>
                  <a:ext uri="{FF2B5EF4-FFF2-40B4-BE49-F238E27FC236}">
                    <a16:creationId xmlns:a16="http://schemas.microsoft.com/office/drawing/2014/main" id="{DEB4D97B-D496-BF4D-B9CA-09825EF65030}"/>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grpSp>
        <p:grpSp>
          <p:nvGrpSpPr>
            <p:cNvPr id="100" name="Graphic 1039">
              <a:extLst>
                <a:ext uri="{FF2B5EF4-FFF2-40B4-BE49-F238E27FC236}">
                  <a16:creationId xmlns:a16="http://schemas.microsoft.com/office/drawing/2014/main" id="{A94BF983-12E3-9E47-B374-8A09E2DD122D}"/>
                </a:ext>
              </a:extLst>
            </p:cNvPr>
            <p:cNvGrpSpPr/>
            <p:nvPr/>
          </p:nvGrpSpPr>
          <p:grpSpPr>
            <a:xfrm flipH="1">
              <a:off x="5298379" y="4844142"/>
              <a:ext cx="312440" cy="242352"/>
              <a:chOff x="2634959" y="1999290"/>
              <a:chExt cx="225940" cy="175256"/>
            </a:xfrm>
            <a:solidFill>
              <a:srgbClr val="26890D"/>
            </a:solidFill>
          </p:grpSpPr>
          <p:sp>
            <p:nvSpPr>
              <p:cNvPr id="101" name="Graphic 1039">
                <a:extLst>
                  <a:ext uri="{FF2B5EF4-FFF2-40B4-BE49-F238E27FC236}">
                    <a16:creationId xmlns:a16="http://schemas.microsoft.com/office/drawing/2014/main" id="{A1317FA6-A54C-ED41-9AB1-2D252074B204}"/>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solidFill>
                <a:srgbClr val="26890D"/>
              </a:solidFill>
              <a:ln w="6390" cap="flat">
                <a:noFill/>
                <a:prstDash val="solid"/>
                <a:miter/>
              </a:ln>
            </p:spPr>
            <p:txBody>
              <a:bodyPr rtlCol="0" anchor="ctr"/>
              <a:lstStyle/>
              <a:p>
                <a:endParaRPr lang="en-US" dirty="0"/>
              </a:p>
            </p:txBody>
          </p:sp>
          <p:sp>
            <p:nvSpPr>
              <p:cNvPr id="102" name="Graphic 1039">
                <a:extLst>
                  <a:ext uri="{FF2B5EF4-FFF2-40B4-BE49-F238E27FC236}">
                    <a16:creationId xmlns:a16="http://schemas.microsoft.com/office/drawing/2014/main" id="{18B2BF42-1867-8E43-B9D9-C17133BA75AA}"/>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solidFill>
                <a:srgbClr val="26890D"/>
              </a:solidFill>
              <a:ln w="6390" cap="flat">
                <a:noFill/>
                <a:prstDash val="solid"/>
                <a:miter/>
              </a:ln>
            </p:spPr>
            <p:txBody>
              <a:bodyPr rtlCol="0" anchor="ctr"/>
              <a:lstStyle/>
              <a:p>
                <a:endParaRPr lang="en-US" dirty="0"/>
              </a:p>
            </p:txBody>
          </p:sp>
          <p:sp>
            <p:nvSpPr>
              <p:cNvPr id="103" name="Graphic 1039">
                <a:extLst>
                  <a:ext uri="{FF2B5EF4-FFF2-40B4-BE49-F238E27FC236}">
                    <a16:creationId xmlns:a16="http://schemas.microsoft.com/office/drawing/2014/main" id="{99DF4979-4969-424A-9BE3-FC53BB39EA03}"/>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solidFill>
                <a:srgbClr val="26890D"/>
              </a:solidFill>
              <a:ln w="6390" cap="flat">
                <a:noFill/>
                <a:prstDash val="solid"/>
                <a:miter/>
              </a:ln>
            </p:spPr>
            <p:txBody>
              <a:bodyPr rtlCol="0" anchor="ctr"/>
              <a:lstStyle/>
              <a:p>
                <a:endParaRPr lang="en-US" dirty="0"/>
              </a:p>
            </p:txBody>
          </p:sp>
          <p:sp>
            <p:nvSpPr>
              <p:cNvPr id="104" name="Graphic 1039">
                <a:extLst>
                  <a:ext uri="{FF2B5EF4-FFF2-40B4-BE49-F238E27FC236}">
                    <a16:creationId xmlns:a16="http://schemas.microsoft.com/office/drawing/2014/main" id="{C129ADA4-6B9D-274C-A8EC-3F27064DB467}"/>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sp>
            <p:nvSpPr>
              <p:cNvPr id="105" name="Graphic 1039">
                <a:extLst>
                  <a:ext uri="{FF2B5EF4-FFF2-40B4-BE49-F238E27FC236}">
                    <a16:creationId xmlns:a16="http://schemas.microsoft.com/office/drawing/2014/main" id="{021CC46B-F39A-9A4E-8667-0E3B079F3999}"/>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solidFill>
                <a:srgbClr val="26890D"/>
              </a:solidFill>
              <a:ln w="6390" cap="flat">
                <a:noFill/>
                <a:prstDash val="solid"/>
                <a:miter/>
              </a:ln>
            </p:spPr>
            <p:txBody>
              <a:bodyPr rtlCol="0" anchor="ctr"/>
              <a:lstStyle/>
              <a:p>
                <a:endParaRPr lang="en-US" dirty="0"/>
              </a:p>
            </p:txBody>
          </p:sp>
        </p:grpSp>
        <p:grpSp>
          <p:nvGrpSpPr>
            <p:cNvPr id="106" name="Graphic 1039">
              <a:extLst>
                <a:ext uri="{FF2B5EF4-FFF2-40B4-BE49-F238E27FC236}">
                  <a16:creationId xmlns:a16="http://schemas.microsoft.com/office/drawing/2014/main" id="{39C0276E-D0A3-2240-A2E1-8B80C5795CA2}"/>
                </a:ext>
              </a:extLst>
            </p:cNvPr>
            <p:cNvGrpSpPr/>
            <p:nvPr/>
          </p:nvGrpSpPr>
          <p:grpSpPr>
            <a:xfrm flipH="1">
              <a:off x="2075119" y="5537562"/>
              <a:ext cx="312440" cy="242352"/>
              <a:chOff x="2634959" y="1999290"/>
              <a:chExt cx="225940" cy="175256"/>
            </a:xfrm>
            <a:solidFill>
              <a:srgbClr val="2C5234"/>
            </a:solidFill>
          </p:grpSpPr>
          <p:sp>
            <p:nvSpPr>
              <p:cNvPr id="107" name="Graphic 1039">
                <a:extLst>
                  <a:ext uri="{FF2B5EF4-FFF2-40B4-BE49-F238E27FC236}">
                    <a16:creationId xmlns:a16="http://schemas.microsoft.com/office/drawing/2014/main" id="{33472A3B-3D7B-1C40-8BFD-FB29FC3CF38B}"/>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grpFill/>
              <a:ln w="6390" cap="flat">
                <a:noFill/>
                <a:prstDash val="solid"/>
                <a:miter/>
              </a:ln>
            </p:spPr>
            <p:txBody>
              <a:bodyPr rtlCol="0" anchor="ctr"/>
              <a:lstStyle/>
              <a:p>
                <a:endParaRPr lang="en-US" dirty="0"/>
              </a:p>
            </p:txBody>
          </p:sp>
          <p:sp>
            <p:nvSpPr>
              <p:cNvPr id="108" name="Graphic 1039">
                <a:extLst>
                  <a:ext uri="{FF2B5EF4-FFF2-40B4-BE49-F238E27FC236}">
                    <a16:creationId xmlns:a16="http://schemas.microsoft.com/office/drawing/2014/main" id="{2FD0FAB4-7CD8-FC45-9E85-8BFB1F0B3021}"/>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grpFill/>
              <a:ln w="6390" cap="flat">
                <a:noFill/>
                <a:prstDash val="solid"/>
                <a:miter/>
              </a:ln>
            </p:spPr>
            <p:txBody>
              <a:bodyPr rtlCol="0" anchor="ctr"/>
              <a:lstStyle/>
              <a:p>
                <a:endParaRPr lang="en-US" dirty="0"/>
              </a:p>
            </p:txBody>
          </p:sp>
          <p:sp>
            <p:nvSpPr>
              <p:cNvPr id="109" name="Graphic 1039">
                <a:extLst>
                  <a:ext uri="{FF2B5EF4-FFF2-40B4-BE49-F238E27FC236}">
                    <a16:creationId xmlns:a16="http://schemas.microsoft.com/office/drawing/2014/main" id="{3D38B427-CF3B-9F42-852F-AA8BED76E47D}"/>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grpFill/>
              <a:ln w="6390" cap="flat">
                <a:noFill/>
                <a:prstDash val="solid"/>
                <a:miter/>
              </a:ln>
            </p:spPr>
            <p:txBody>
              <a:bodyPr rtlCol="0" anchor="ctr"/>
              <a:lstStyle/>
              <a:p>
                <a:endParaRPr lang="en-US" dirty="0"/>
              </a:p>
            </p:txBody>
          </p:sp>
          <p:sp>
            <p:nvSpPr>
              <p:cNvPr id="110" name="Graphic 1039">
                <a:extLst>
                  <a:ext uri="{FF2B5EF4-FFF2-40B4-BE49-F238E27FC236}">
                    <a16:creationId xmlns:a16="http://schemas.microsoft.com/office/drawing/2014/main" id="{0B98214D-9CCA-4541-AF46-0C0962B23288}"/>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sp>
            <p:nvSpPr>
              <p:cNvPr id="111" name="Graphic 1039">
                <a:extLst>
                  <a:ext uri="{FF2B5EF4-FFF2-40B4-BE49-F238E27FC236}">
                    <a16:creationId xmlns:a16="http://schemas.microsoft.com/office/drawing/2014/main" id="{D06623E3-2ED8-724C-AE18-5277498AFCDF}"/>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grpSp>
        <p:grpSp>
          <p:nvGrpSpPr>
            <p:cNvPr id="112" name="Graphic 1039">
              <a:extLst>
                <a:ext uri="{FF2B5EF4-FFF2-40B4-BE49-F238E27FC236}">
                  <a16:creationId xmlns:a16="http://schemas.microsoft.com/office/drawing/2014/main" id="{0893B093-3FF1-2D4E-B30D-00F17F03AD8A}"/>
                </a:ext>
              </a:extLst>
            </p:cNvPr>
            <p:cNvGrpSpPr/>
            <p:nvPr/>
          </p:nvGrpSpPr>
          <p:grpSpPr>
            <a:xfrm flipH="1">
              <a:off x="3172399" y="5537562"/>
              <a:ext cx="312440" cy="242352"/>
              <a:chOff x="2634959" y="1999290"/>
              <a:chExt cx="225940" cy="175256"/>
            </a:xfrm>
            <a:solidFill>
              <a:srgbClr val="2C5234"/>
            </a:solidFill>
          </p:grpSpPr>
          <p:sp>
            <p:nvSpPr>
              <p:cNvPr id="113" name="Graphic 1039">
                <a:extLst>
                  <a:ext uri="{FF2B5EF4-FFF2-40B4-BE49-F238E27FC236}">
                    <a16:creationId xmlns:a16="http://schemas.microsoft.com/office/drawing/2014/main" id="{0351068D-F9A6-7C44-B005-4807DE9A84E3}"/>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grpFill/>
              <a:ln w="6390" cap="flat">
                <a:noFill/>
                <a:prstDash val="solid"/>
                <a:miter/>
              </a:ln>
            </p:spPr>
            <p:txBody>
              <a:bodyPr rtlCol="0" anchor="ctr"/>
              <a:lstStyle/>
              <a:p>
                <a:endParaRPr lang="en-US" dirty="0"/>
              </a:p>
            </p:txBody>
          </p:sp>
          <p:sp>
            <p:nvSpPr>
              <p:cNvPr id="114" name="Graphic 1039">
                <a:extLst>
                  <a:ext uri="{FF2B5EF4-FFF2-40B4-BE49-F238E27FC236}">
                    <a16:creationId xmlns:a16="http://schemas.microsoft.com/office/drawing/2014/main" id="{1E02E175-12A1-7D4B-B8A9-077F93CE45DB}"/>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grpFill/>
              <a:ln w="6390" cap="flat">
                <a:noFill/>
                <a:prstDash val="solid"/>
                <a:miter/>
              </a:ln>
            </p:spPr>
            <p:txBody>
              <a:bodyPr rtlCol="0" anchor="ctr"/>
              <a:lstStyle/>
              <a:p>
                <a:endParaRPr lang="en-US" dirty="0"/>
              </a:p>
            </p:txBody>
          </p:sp>
          <p:sp>
            <p:nvSpPr>
              <p:cNvPr id="115" name="Graphic 1039">
                <a:extLst>
                  <a:ext uri="{FF2B5EF4-FFF2-40B4-BE49-F238E27FC236}">
                    <a16:creationId xmlns:a16="http://schemas.microsoft.com/office/drawing/2014/main" id="{DA6D8A5A-26BF-7D4E-86AE-0D7C0D0351CB}"/>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grpFill/>
              <a:ln w="6390" cap="flat">
                <a:noFill/>
                <a:prstDash val="solid"/>
                <a:miter/>
              </a:ln>
            </p:spPr>
            <p:txBody>
              <a:bodyPr rtlCol="0" anchor="ctr"/>
              <a:lstStyle/>
              <a:p>
                <a:endParaRPr lang="en-US" dirty="0"/>
              </a:p>
            </p:txBody>
          </p:sp>
          <p:sp>
            <p:nvSpPr>
              <p:cNvPr id="116" name="Graphic 1039">
                <a:extLst>
                  <a:ext uri="{FF2B5EF4-FFF2-40B4-BE49-F238E27FC236}">
                    <a16:creationId xmlns:a16="http://schemas.microsoft.com/office/drawing/2014/main" id="{99102F78-683F-0544-BD3F-51F1CA24573E}"/>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sp>
            <p:nvSpPr>
              <p:cNvPr id="117" name="Graphic 1039">
                <a:extLst>
                  <a:ext uri="{FF2B5EF4-FFF2-40B4-BE49-F238E27FC236}">
                    <a16:creationId xmlns:a16="http://schemas.microsoft.com/office/drawing/2014/main" id="{12CEA1C5-8BFA-A448-B1A9-1650594479F8}"/>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grpSp>
        <p:grpSp>
          <p:nvGrpSpPr>
            <p:cNvPr id="118" name="Graphic 1039">
              <a:extLst>
                <a:ext uri="{FF2B5EF4-FFF2-40B4-BE49-F238E27FC236}">
                  <a16:creationId xmlns:a16="http://schemas.microsoft.com/office/drawing/2014/main" id="{0ADC955E-D1AE-9143-84AF-2FFB2C7AD9E8}"/>
                </a:ext>
              </a:extLst>
            </p:cNvPr>
            <p:cNvGrpSpPr/>
            <p:nvPr/>
          </p:nvGrpSpPr>
          <p:grpSpPr>
            <a:xfrm flipH="1">
              <a:off x="4246819" y="5537562"/>
              <a:ext cx="312440" cy="242352"/>
              <a:chOff x="2634959" y="1999290"/>
              <a:chExt cx="225940" cy="175256"/>
            </a:xfrm>
            <a:solidFill>
              <a:srgbClr val="2C5234"/>
            </a:solidFill>
          </p:grpSpPr>
          <p:sp>
            <p:nvSpPr>
              <p:cNvPr id="119" name="Graphic 1039">
                <a:extLst>
                  <a:ext uri="{FF2B5EF4-FFF2-40B4-BE49-F238E27FC236}">
                    <a16:creationId xmlns:a16="http://schemas.microsoft.com/office/drawing/2014/main" id="{D507BBA3-D6F1-B84B-83F8-81B8DF8AC5DE}"/>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grpFill/>
              <a:ln w="6390" cap="flat">
                <a:noFill/>
                <a:prstDash val="solid"/>
                <a:miter/>
              </a:ln>
            </p:spPr>
            <p:txBody>
              <a:bodyPr rtlCol="0" anchor="ctr"/>
              <a:lstStyle/>
              <a:p>
                <a:endParaRPr lang="en-US" dirty="0"/>
              </a:p>
            </p:txBody>
          </p:sp>
          <p:sp>
            <p:nvSpPr>
              <p:cNvPr id="120" name="Graphic 1039">
                <a:extLst>
                  <a:ext uri="{FF2B5EF4-FFF2-40B4-BE49-F238E27FC236}">
                    <a16:creationId xmlns:a16="http://schemas.microsoft.com/office/drawing/2014/main" id="{8C6293F5-7171-0643-A7E3-E35E2CDDF094}"/>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grpFill/>
              <a:ln w="6390" cap="flat">
                <a:noFill/>
                <a:prstDash val="solid"/>
                <a:miter/>
              </a:ln>
            </p:spPr>
            <p:txBody>
              <a:bodyPr rtlCol="0" anchor="ctr"/>
              <a:lstStyle/>
              <a:p>
                <a:endParaRPr lang="en-US" dirty="0"/>
              </a:p>
            </p:txBody>
          </p:sp>
          <p:sp>
            <p:nvSpPr>
              <p:cNvPr id="121" name="Graphic 1039">
                <a:extLst>
                  <a:ext uri="{FF2B5EF4-FFF2-40B4-BE49-F238E27FC236}">
                    <a16:creationId xmlns:a16="http://schemas.microsoft.com/office/drawing/2014/main" id="{3B2C6942-A5DA-414F-B080-14C0FCA95A73}"/>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grpFill/>
              <a:ln w="6390" cap="flat">
                <a:noFill/>
                <a:prstDash val="solid"/>
                <a:miter/>
              </a:ln>
            </p:spPr>
            <p:txBody>
              <a:bodyPr rtlCol="0" anchor="ctr"/>
              <a:lstStyle/>
              <a:p>
                <a:endParaRPr lang="en-US" dirty="0"/>
              </a:p>
            </p:txBody>
          </p:sp>
          <p:sp>
            <p:nvSpPr>
              <p:cNvPr id="122" name="Graphic 1039">
                <a:extLst>
                  <a:ext uri="{FF2B5EF4-FFF2-40B4-BE49-F238E27FC236}">
                    <a16:creationId xmlns:a16="http://schemas.microsoft.com/office/drawing/2014/main" id="{A79ACAC8-184A-B749-9F57-21D20F334B4A}"/>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sp>
            <p:nvSpPr>
              <p:cNvPr id="123" name="Graphic 1039">
                <a:extLst>
                  <a:ext uri="{FF2B5EF4-FFF2-40B4-BE49-F238E27FC236}">
                    <a16:creationId xmlns:a16="http://schemas.microsoft.com/office/drawing/2014/main" id="{1406C2FC-CBB1-C547-B7D5-E8E951010CB5}"/>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grpSp>
        <p:grpSp>
          <p:nvGrpSpPr>
            <p:cNvPr id="124" name="Graphic 1039">
              <a:extLst>
                <a:ext uri="{FF2B5EF4-FFF2-40B4-BE49-F238E27FC236}">
                  <a16:creationId xmlns:a16="http://schemas.microsoft.com/office/drawing/2014/main" id="{EEB04ADA-FD60-A047-B117-9D3023FED2A8}"/>
                </a:ext>
              </a:extLst>
            </p:cNvPr>
            <p:cNvGrpSpPr/>
            <p:nvPr/>
          </p:nvGrpSpPr>
          <p:grpSpPr>
            <a:xfrm flipH="1">
              <a:off x="5313619" y="5537562"/>
              <a:ext cx="312440" cy="242352"/>
              <a:chOff x="2634959" y="1999290"/>
              <a:chExt cx="225940" cy="175256"/>
            </a:xfrm>
            <a:solidFill>
              <a:srgbClr val="2C5234"/>
            </a:solidFill>
          </p:grpSpPr>
          <p:sp>
            <p:nvSpPr>
              <p:cNvPr id="125" name="Graphic 1039">
                <a:extLst>
                  <a:ext uri="{FF2B5EF4-FFF2-40B4-BE49-F238E27FC236}">
                    <a16:creationId xmlns:a16="http://schemas.microsoft.com/office/drawing/2014/main" id="{595EB381-934E-1046-A7E0-9625B1E7086F}"/>
                  </a:ext>
                </a:extLst>
              </p:cNvPr>
              <p:cNvSpPr/>
              <p:nvPr/>
            </p:nvSpPr>
            <p:spPr>
              <a:xfrm>
                <a:off x="2666520" y="1999290"/>
                <a:ext cx="194379" cy="134399"/>
              </a:xfrm>
              <a:custGeom>
                <a:avLst/>
                <a:gdLst>
                  <a:gd name="connsiteX0" fmla="*/ 194254 w 194379"/>
                  <a:gd name="connsiteY0" fmla="*/ 4804 h 134399"/>
                  <a:gd name="connsiteX1" fmla="*/ 186586 w 194379"/>
                  <a:gd name="connsiteY1" fmla="*/ 336 h 134399"/>
                  <a:gd name="connsiteX2" fmla="*/ 156553 w 194379"/>
                  <a:gd name="connsiteY2" fmla="*/ 7996 h 134399"/>
                  <a:gd name="connsiteX3" fmla="*/ 156553 w 194379"/>
                  <a:gd name="connsiteY3" fmla="*/ 7996 h 134399"/>
                  <a:gd name="connsiteX4" fmla="*/ 156553 w 194379"/>
                  <a:gd name="connsiteY4" fmla="*/ 7996 h 134399"/>
                  <a:gd name="connsiteX5" fmla="*/ 155915 w 194379"/>
                  <a:gd name="connsiteY5" fmla="*/ 7996 h 134399"/>
                  <a:gd name="connsiteX6" fmla="*/ 154637 w 194379"/>
                  <a:gd name="connsiteY6" fmla="*/ 8635 h 134399"/>
                  <a:gd name="connsiteX7" fmla="*/ 153998 w 194379"/>
                  <a:gd name="connsiteY7" fmla="*/ 9273 h 134399"/>
                  <a:gd name="connsiteX8" fmla="*/ 153358 w 194379"/>
                  <a:gd name="connsiteY8" fmla="*/ 10550 h 134399"/>
                  <a:gd name="connsiteX9" fmla="*/ 152720 w 194379"/>
                  <a:gd name="connsiteY9" fmla="*/ 11827 h 134399"/>
                  <a:gd name="connsiteX10" fmla="*/ 152081 w 194379"/>
                  <a:gd name="connsiteY10" fmla="*/ 12465 h 134399"/>
                  <a:gd name="connsiteX11" fmla="*/ 130355 w 194379"/>
                  <a:gd name="connsiteY11" fmla="*/ 121631 h 134399"/>
                  <a:gd name="connsiteX12" fmla="*/ 6390 w 194379"/>
                  <a:gd name="connsiteY12" fmla="*/ 121631 h 134399"/>
                  <a:gd name="connsiteX13" fmla="*/ 0 w 194379"/>
                  <a:gd name="connsiteY13" fmla="*/ 128015 h 134399"/>
                  <a:gd name="connsiteX14" fmla="*/ 6390 w 194379"/>
                  <a:gd name="connsiteY14" fmla="*/ 134399 h 134399"/>
                  <a:gd name="connsiteX15" fmla="*/ 136106 w 194379"/>
                  <a:gd name="connsiteY15" fmla="*/ 134399 h 134399"/>
                  <a:gd name="connsiteX16" fmla="*/ 136106 w 194379"/>
                  <a:gd name="connsiteY16" fmla="*/ 134399 h 134399"/>
                  <a:gd name="connsiteX17" fmla="*/ 136106 w 194379"/>
                  <a:gd name="connsiteY17" fmla="*/ 134399 h 134399"/>
                  <a:gd name="connsiteX18" fmla="*/ 138662 w 194379"/>
                  <a:gd name="connsiteY18" fmla="*/ 133761 h 134399"/>
                  <a:gd name="connsiteX19" fmla="*/ 139301 w 194379"/>
                  <a:gd name="connsiteY19" fmla="*/ 133123 h 134399"/>
                  <a:gd name="connsiteX20" fmla="*/ 140579 w 194379"/>
                  <a:gd name="connsiteY20" fmla="*/ 132484 h 134399"/>
                  <a:gd name="connsiteX21" fmla="*/ 141218 w 194379"/>
                  <a:gd name="connsiteY21" fmla="*/ 131846 h 134399"/>
                  <a:gd name="connsiteX22" fmla="*/ 141857 w 194379"/>
                  <a:gd name="connsiteY22" fmla="*/ 130569 h 134399"/>
                  <a:gd name="connsiteX23" fmla="*/ 142496 w 194379"/>
                  <a:gd name="connsiteY23" fmla="*/ 129931 h 134399"/>
                  <a:gd name="connsiteX24" fmla="*/ 142496 w 194379"/>
                  <a:gd name="connsiteY24" fmla="*/ 129292 h 134399"/>
                  <a:gd name="connsiteX25" fmla="*/ 164221 w 194379"/>
                  <a:gd name="connsiteY25" fmla="*/ 19488 h 134399"/>
                  <a:gd name="connsiteX26" fmla="*/ 191059 w 194379"/>
                  <a:gd name="connsiteY26" fmla="*/ 13104 h 134399"/>
                  <a:gd name="connsiteX27" fmla="*/ 194254 w 194379"/>
                  <a:gd name="connsiteY27" fmla="*/ 4804 h 13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94379" h="134399">
                    <a:moveTo>
                      <a:pt x="194254" y="4804"/>
                    </a:moveTo>
                    <a:cubicBezTo>
                      <a:pt x="193615" y="1612"/>
                      <a:pt x="189781" y="-941"/>
                      <a:pt x="186586" y="336"/>
                    </a:cubicBezTo>
                    <a:lnTo>
                      <a:pt x="156553" y="7996"/>
                    </a:lnTo>
                    <a:cubicBezTo>
                      <a:pt x="156553" y="7996"/>
                      <a:pt x="156553" y="7996"/>
                      <a:pt x="156553" y="7996"/>
                    </a:cubicBezTo>
                    <a:lnTo>
                      <a:pt x="156553" y="7996"/>
                    </a:lnTo>
                    <a:cubicBezTo>
                      <a:pt x="156553" y="7996"/>
                      <a:pt x="155915" y="7996"/>
                      <a:pt x="155915" y="7996"/>
                    </a:cubicBezTo>
                    <a:cubicBezTo>
                      <a:pt x="155276" y="7996"/>
                      <a:pt x="154637" y="8635"/>
                      <a:pt x="154637" y="8635"/>
                    </a:cubicBezTo>
                    <a:cubicBezTo>
                      <a:pt x="154637" y="8635"/>
                      <a:pt x="153998" y="9273"/>
                      <a:pt x="153998" y="9273"/>
                    </a:cubicBezTo>
                    <a:cubicBezTo>
                      <a:pt x="153358" y="9912"/>
                      <a:pt x="153358" y="9912"/>
                      <a:pt x="153358" y="10550"/>
                    </a:cubicBezTo>
                    <a:cubicBezTo>
                      <a:pt x="153358" y="11188"/>
                      <a:pt x="152720" y="11188"/>
                      <a:pt x="152720" y="11827"/>
                    </a:cubicBezTo>
                    <a:cubicBezTo>
                      <a:pt x="152720" y="11827"/>
                      <a:pt x="152720" y="12465"/>
                      <a:pt x="152081" y="12465"/>
                    </a:cubicBezTo>
                    <a:lnTo>
                      <a:pt x="130355" y="121631"/>
                    </a:lnTo>
                    <a:lnTo>
                      <a:pt x="6390" y="121631"/>
                    </a:lnTo>
                    <a:cubicBezTo>
                      <a:pt x="2556" y="121631"/>
                      <a:pt x="0" y="124185"/>
                      <a:pt x="0" y="128015"/>
                    </a:cubicBezTo>
                    <a:cubicBezTo>
                      <a:pt x="0" y="131846"/>
                      <a:pt x="2556" y="134399"/>
                      <a:pt x="6390" y="134399"/>
                    </a:cubicBezTo>
                    <a:lnTo>
                      <a:pt x="136106" y="134399"/>
                    </a:lnTo>
                    <a:lnTo>
                      <a:pt x="136106" y="134399"/>
                    </a:lnTo>
                    <a:cubicBezTo>
                      <a:pt x="136106" y="134399"/>
                      <a:pt x="136106" y="134399"/>
                      <a:pt x="136106" y="134399"/>
                    </a:cubicBezTo>
                    <a:cubicBezTo>
                      <a:pt x="136745" y="134399"/>
                      <a:pt x="137384" y="134399"/>
                      <a:pt x="138662" y="133761"/>
                    </a:cubicBezTo>
                    <a:cubicBezTo>
                      <a:pt x="138662" y="133761"/>
                      <a:pt x="139301" y="133761"/>
                      <a:pt x="139301" y="133123"/>
                    </a:cubicBezTo>
                    <a:cubicBezTo>
                      <a:pt x="139940" y="133123"/>
                      <a:pt x="139940" y="132484"/>
                      <a:pt x="140579" y="132484"/>
                    </a:cubicBezTo>
                    <a:cubicBezTo>
                      <a:pt x="140579" y="132484"/>
                      <a:pt x="141218" y="131846"/>
                      <a:pt x="141218" y="131846"/>
                    </a:cubicBezTo>
                    <a:cubicBezTo>
                      <a:pt x="141218" y="131207"/>
                      <a:pt x="141857" y="131207"/>
                      <a:pt x="141857" y="130569"/>
                    </a:cubicBezTo>
                    <a:cubicBezTo>
                      <a:pt x="141857" y="130569"/>
                      <a:pt x="141857" y="129931"/>
                      <a:pt x="142496" y="129931"/>
                    </a:cubicBezTo>
                    <a:cubicBezTo>
                      <a:pt x="142496" y="129931"/>
                      <a:pt x="142496" y="129292"/>
                      <a:pt x="142496" y="129292"/>
                    </a:cubicBezTo>
                    <a:lnTo>
                      <a:pt x="164221" y="19488"/>
                    </a:lnTo>
                    <a:lnTo>
                      <a:pt x="191059" y="13104"/>
                    </a:lnTo>
                    <a:cubicBezTo>
                      <a:pt x="192976" y="11827"/>
                      <a:pt x="194893" y="7996"/>
                      <a:pt x="194254" y="4804"/>
                    </a:cubicBezTo>
                    <a:close/>
                  </a:path>
                </a:pathLst>
              </a:custGeom>
              <a:grpFill/>
              <a:ln w="6390" cap="flat">
                <a:noFill/>
                <a:prstDash val="solid"/>
                <a:miter/>
              </a:ln>
            </p:spPr>
            <p:txBody>
              <a:bodyPr rtlCol="0" anchor="ctr"/>
              <a:lstStyle/>
              <a:p>
                <a:endParaRPr lang="en-US" dirty="0"/>
              </a:p>
            </p:txBody>
          </p:sp>
          <p:sp>
            <p:nvSpPr>
              <p:cNvPr id="126" name="Graphic 1039">
                <a:extLst>
                  <a:ext uri="{FF2B5EF4-FFF2-40B4-BE49-F238E27FC236}">
                    <a16:creationId xmlns:a16="http://schemas.microsoft.com/office/drawing/2014/main" id="{0AB169DF-1F62-BD47-BCD1-42203DF92D46}"/>
                  </a:ext>
                </a:extLst>
              </p:cNvPr>
              <p:cNvSpPr/>
              <p:nvPr/>
            </p:nvSpPr>
            <p:spPr>
              <a:xfrm>
                <a:off x="2634959" y="2029630"/>
                <a:ext cx="157443" cy="74054"/>
              </a:xfrm>
              <a:custGeom>
                <a:avLst/>
                <a:gdLst>
                  <a:gd name="connsiteX0" fmla="*/ 142107 w 157443"/>
                  <a:gd name="connsiteY0" fmla="*/ 67032 h 74054"/>
                  <a:gd name="connsiteX1" fmla="*/ 135717 w 157443"/>
                  <a:gd name="connsiteY1" fmla="*/ 60648 h 74054"/>
                  <a:gd name="connsiteX2" fmla="*/ 26449 w 157443"/>
                  <a:gd name="connsiteY2" fmla="*/ 60648 h 74054"/>
                  <a:gd name="connsiteX3" fmla="*/ 14309 w 157443"/>
                  <a:gd name="connsiteY3" fmla="*/ 12768 h 74054"/>
                  <a:gd name="connsiteX4" fmla="*/ 151053 w 157443"/>
                  <a:gd name="connsiteY4" fmla="*/ 12768 h 74054"/>
                  <a:gd name="connsiteX5" fmla="*/ 157443 w 157443"/>
                  <a:gd name="connsiteY5" fmla="*/ 6384 h 74054"/>
                  <a:gd name="connsiteX6" fmla="*/ 151053 w 157443"/>
                  <a:gd name="connsiteY6" fmla="*/ 0 h 74054"/>
                  <a:gd name="connsiteX7" fmla="*/ 6641 w 157443"/>
                  <a:gd name="connsiteY7" fmla="*/ 0 h 74054"/>
                  <a:gd name="connsiteX8" fmla="*/ 1529 w 157443"/>
                  <a:gd name="connsiteY8" fmla="*/ 2554 h 74054"/>
                  <a:gd name="connsiteX9" fmla="*/ 251 w 157443"/>
                  <a:gd name="connsiteY9" fmla="*/ 8299 h 74054"/>
                  <a:gd name="connsiteX10" fmla="*/ 15587 w 157443"/>
                  <a:gd name="connsiteY10" fmla="*/ 68947 h 74054"/>
                  <a:gd name="connsiteX11" fmla="*/ 21976 w 157443"/>
                  <a:gd name="connsiteY11" fmla="*/ 74054 h 74054"/>
                  <a:gd name="connsiteX12" fmla="*/ 136356 w 157443"/>
                  <a:gd name="connsiteY12" fmla="*/ 74054 h 74054"/>
                  <a:gd name="connsiteX13" fmla="*/ 142107 w 157443"/>
                  <a:gd name="connsiteY13" fmla="*/ 67032 h 7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7443" h="74054">
                    <a:moveTo>
                      <a:pt x="142107" y="67032"/>
                    </a:moveTo>
                    <a:cubicBezTo>
                      <a:pt x="142107" y="63202"/>
                      <a:pt x="139551" y="60648"/>
                      <a:pt x="135717" y="60648"/>
                    </a:cubicBezTo>
                    <a:lnTo>
                      <a:pt x="26449" y="60648"/>
                    </a:lnTo>
                    <a:lnTo>
                      <a:pt x="14309" y="12768"/>
                    </a:lnTo>
                    <a:lnTo>
                      <a:pt x="151053" y="12768"/>
                    </a:lnTo>
                    <a:cubicBezTo>
                      <a:pt x="154887" y="12768"/>
                      <a:pt x="157443" y="10214"/>
                      <a:pt x="157443" y="6384"/>
                    </a:cubicBezTo>
                    <a:cubicBezTo>
                      <a:pt x="157443" y="2554"/>
                      <a:pt x="154887" y="0"/>
                      <a:pt x="151053" y="0"/>
                    </a:cubicBezTo>
                    <a:lnTo>
                      <a:pt x="6641" y="0"/>
                    </a:lnTo>
                    <a:cubicBezTo>
                      <a:pt x="4724" y="0"/>
                      <a:pt x="2807" y="638"/>
                      <a:pt x="1529" y="2554"/>
                    </a:cubicBezTo>
                    <a:cubicBezTo>
                      <a:pt x="251" y="3830"/>
                      <a:pt x="-388" y="6384"/>
                      <a:pt x="251" y="8299"/>
                    </a:cubicBezTo>
                    <a:lnTo>
                      <a:pt x="15587" y="68947"/>
                    </a:lnTo>
                    <a:cubicBezTo>
                      <a:pt x="16226" y="71501"/>
                      <a:pt x="18781" y="74054"/>
                      <a:pt x="21976" y="74054"/>
                    </a:cubicBezTo>
                    <a:lnTo>
                      <a:pt x="136356" y="74054"/>
                    </a:lnTo>
                    <a:cubicBezTo>
                      <a:pt x="139551" y="73416"/>
                      <a:pt x="142107" y="70862"/>
                      <a:pt x="142107" y="67032"/>
                    </a:cubicBezTo>
                    <a:close/>
                  </a:path>
                </a:pathLst>
              </a:custGeom>
              <a:grpFill/>
              <a:ln w="6390" cap="flat">
                <a:noFill/>
                <a:prstDash val="solid"/>
                <a:miter/>
              </a:ln>
            </p:spPr>
            <p:txBody>
              <a:bodyPr rtlCol="0" anchor="ctr"/>
              <a:lstStyle/>
              <a:p>
                <a:endParaRPr lang="en-US" dirty="0"/>
              </a:p>
            </p:txBody>
          </p:sp>
          <p:sp>
            <p:nvSpPr>
              <p:cNvPr id="127" name="Graphic 1039">
                <a:extLst>
                  <a:ext uri="{FF2B5EF4-FFF2-40B4-BE49-F238E27FC236}">
                    <a16:creationId xmlns:a16="http://schemas.microsoft.com/office/drawing/2014/main" id="{D7DCEDAF-ABBF-DE42-81C7-8F90F5FD90A0}"/>
                  </a:ext>
                </a:extLst>
              </p:cNvPr>
              <p:cNvSpPr/>
              <p:nvPr/>
            </p:nvSpPr>
            <p:spPr>
              <a:xfrm>
                <a:off x="2672910" y="2060273"/>
                <a:ext cx="111823" cy="12767"/>
              </a:xfrm>
              <a:custGeom>
                <a:avLst/>
                <a:gdLst>
                  <a:gd name="connsiteX0" fmla="*/ 6390 w 111823"/>
                  <a:gd name="connsiteY0" fmla="*/ 0 h 12767"/>
                  <a:gd name="connsiteX1" fmla="*/ 0 w 111823"/>
                  <a:gd name="connsiteY1" fmla="*/ 6384 h 12767"/>
                  <a:gd name="connsiteX2" fmla="*/ 6390 w 111823"/>
                  <a:gd name="connsiteY2" fmla="*/ 12768 h 12767"/>
                  <a:gd name="connsiteX3" fmla="*/ 105434 w 111823"/>
                  <a:gd name="connsiteY3" fmla="*/ 12768 h 12767"/>
                  <a:gd name="connsiteX4" fmla="*/ 111824 w 111823"/>
                  <a:gd name="connsiteY4" fmla="*/ 6384 h 12767"/>
                  <a:gd name="connsiteX5" fmla="*/ 105434 w 111823"/>
                  <a:gd name="connsiteY5" fmla="*/ 0 h 12767"/>
                  <a:gd name="connsiteX6" fmla="*/ 6390 w 11182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23" h="12767">
                    <a:moveTo>
                      <a:pt x="6390" y="0"/>
                    </a:moveTo>
                    <a:cubicBezTo>
                      <a:pt x="2556" y="0"/>
                      <a:pt x="0" y="2554"/>
                      <a:pt x="0" y="6384"/>
                    </a:cubicBezTo>
                    <a:cubicBezTo>
                      <a:pt x="0" y="10214"/>
                      <a:pt x="2556" y="12768"/>
                      <a:pt x="6390" y="12768"/>
                    </a:cubicBezTo>
                    <a:lnTo>
                      <a:pt x="105434" y="12768"/>
                    </a:lnTo>
                    <a:cubicBezTo>
                      <a:pt x="109268" y="12768"/>
                      <a:pt x="111824" y="10214"/>
                      <a:pt x="111824" y="6384"/>
                    </a:cubicBezTo>
                    <a:cubicBezTo>
                      <a:pt x="111824" y="2554"/>
                      <a:pt x="109268" y="0"/>
                      <a:pt x="105434" y="0"/>
                    </a:cubicBezTo>
                    <a:lnTo>
                      <a:pt x="6390" y="0"/>
                    </a:lnTo>
                    <a:close/>
                  </a:path>
                </a:pathLst>
              </a:custGeom>
              <a:grpFill/>
              <a:ln w="6390" cap="flat">
                <a:noFill/>
                <a:prstDash val="solid"/>
                <a:miter/>
              </a:ln>
            </p:spPr>
            <p:txBody>
              <a:bodyPr rtlCol="0" anchor="ctr"/>
              <a:lstStyle/>
              <a:p>
                <a:endParaRPr lang="en-US" dirty="0"/>
              </a:p>
            </p:txBody>
          </p:sp>
          <p:sp>
            <p:nvSpPr>
              <p:cNvPr id="128" name="Graphic 1039">
                <a:extLst>
                  <a:ext uri="{FF2B5EF4-FFF2-40B4-BE49-F238E27FC236}">
                    <a16:creationId xmlns:a16="http://schemas.microsoft.com/office/drawing/2014/main" id="{8659AE6D-9087-EB48-982C-36C9269FC5F1}"/>
                  </a:ext>
                </a:extLst>
              </p:cNvPr>
              <p:cNvSpPr/>
              <p:nvPr/>
            </p:nvSpPr>
            <p:spPr>
              <a:xfrm>
                <a:off x="2675466"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sp>
            <p:nvSpPr>
              <p:cNvPr id="129" name="Graphic 1039">
                <a:extLst>
                  <a:ext uri="{FF2B5EF4-FFF2-40B4-BE49-F238E27FC236}">
                    <a16:creationId xmlns:a16="http://schemas.microsoft.com/office/drawing/2014/main" id="{2BE299AB-C999-4340-A40A-8949CDB6A64F}"/>
                  </a:ext>
                </a:extLst>
              </p:cNvPr>
              <p:cNvSpPr/>
              <p:nvPr/>
            </p:nvSpPr>
            <p:spPr>
              <a:xfrm>
                <a:off x="2765564" y="2143903"/>
                <a:ext cx="30671" cy="30643"/>
              </a:xfrm>
              <a:custGeom>
                <a:avLst/>
                <a:gdLst>
                  <a:gd name="connsiteX0" fmla="*/ 15336 w 30671"/>
                  <a:gd name="connsiteY0" fmla="*/ 0 h 30643"/>
                  <a:gd name="connsiteX1" fmla="*/ 0 w 30671"/>
                  <a:gd name="connsiteY1" fmla="*/ 15322 h 30643"/>
                  <a:gd name="connsiteX2" fmla="*/ 15336 w 30671"/>
                  <a:gd name="connsiteY2" fmla="*/ 30643 h 30643"/>
                  <a:gd name="connsiteX3" fmla="*/ 30672 w 30671"/>
                  <a:gd name="connsiteY3" fmla="*/ 15322 h 30643"/>
                  <a:gd name="connsiteX4" fmla="*/ 15336 w 30671"/>
                  <a:gd name="connsiteY4" fmla="*/ 0 h 30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71" h="30643">
                    <a:moveTo>
                      <a:pt x="15336" y="0"/>
                    </a:moveTo>
                    <a:cubicBezTo>
                      <a:pt x="7029" y="0"/>
                      <a:pt x="0" y="7022"/>
                      <a:pt x="0" y="15322"/>
                    </a:cubicBezTo>
                    <a:cubicBezTo>
                      <a:pt x="0" y="23621"/>
                      <a:pt x="7029" y="30643"/>
                      <a:pt x="15336" y="30643"/>
                    </a:cubicBezTo>
                    <a:cubicBezTo>
                      <a:pt x="23643" y="30643"/>
                      <a:pt x="30672" y="23621"/>
                      <a:pt x="30672" y="15322"/>
                    </a:cubicBezTo>
                    <a:cubicBezTo>
                      <a:pt x="30672" y="7022"/>
                      <a:pt x="23643" y="0"/>
                      <a:pt x="15336" y="0"/>
                    </a:cubicBezTo>
                    <a:close/>
                  </a:path>
                </a:pathLst>
              </a:custGeom>
              <a:grpFill/>
              <a:ln w="6390" cap="flat">
                <a:noFill/>
                <a:prstDash val="solid"/>
                <a:miter/>
              </a:ln>
            </p:spPr>
            <p:txBody>
              <a:bodyPr rtlCol="0" anchor="ctr"/>
              <a:lstStyle/>
              <a:p>
                <a:endParaRPr lang="en-US" dirty="0"/>
              </a:p>
            </p:txBody>
          </p:sp>
        </p:grpSp>
        <p:grpSp>
          <p:nvGrpSpPr>
            <p:cNvPr id="130" name="Graphic 4">
              <a:extLst>
                <a:ext uri="{FF2B5EF4-FFF2-40B4-BE49-F238E27FC236}">
                  <a16:creationId xmlns:a16="http://schemas.microsoft.com/office/drawing/2014/main" id="{EE086DEA-90FA-CF43-BB30-67D5B7F629D7}"/>
                </a:ext>
              </a:extLst>
            </p:cNvPr>
            <p:cNvGrpSpPr/>
            <p:nvPr/>
          </p:nvGrpSpPr>
          <p:grpSpPr>
            <a:xfrm>
              <a:off x="6947235" y="4511040"/>
              <a:ext cx="267884" cy="335280"/>
              <a:chOff x="561675" y="2927218"/>
              <a:chExt cx="174444" cy="218332"/>
            </a:xfrm>
            <a:solidFill>
              <a:schemeClr val="accent1"/>
            </a:solidFill>
          </p:grpSpPr>
          <p:sp>
            <p:nvSpPr>
              <p:cNvPr id="132" name="Graphic 4">
                <a:extLst>
                  <a:ext uri="{FF2B5EF4-FFF2-40B4-BE49-F238E27FC236}">
                    <a16:creationId xmlns:a16="http://schemas.microsoft.com/office/drawing/2014/main" id="{7174B254-786E-0D49-AF1C-CCF9C1716CD5}"/>
                  </a:ext>
                </a:extLst>
              </p:cNvPr>
              <p:cNvSpPr/>
              <p:nvPr/>
            </p:nvSpPr>
            <p:spPr>
              <a:xfrm>
                <a:off x="561675" y="2985951"/>
                <a:ext cx="115657" cy="159599"/>
              </a:xfrm>
              <a:custGeom>
                <a:avLst/>
                <a:gdLst>
                  <a:gd name="connsiteX0" fmla="*/ 108629 w 115657"/>
                  <a:gd name="connsiteY0" fmla="*/ 0 h 159599"/>
                  <a:gd name="connsiteX1" fmla="*/ 6390 w 115657"/>
                  <a:gd name="connsiteY1" fmla="*/ 0 h 159599"/>
                  <a:gd name="connsiteX2" fmla="*/ 0 w 115657"/>
                  <a:gd name="connsiteY2" fmla="*/ 6384 h 159599"/>
                  <a:gd name="connsiteX3" fmla="*/ 0 w 115657"/>
                  <a:gd name="connsiteY3" fmla="*/ 153216 h 159599"/>
                  <a:gd name="connsiteX4" fmla="*/ 6390 w 115657"/>
                  <a:gd name="connsiteY4" fmla="*/ 159600 h 159599"/>
                  <a:gd name="connsiteX5" fmla="*/ 109268 w 115657"/>
                  <a:gd name="connsiteY5" fmla="*/ 159600 h 159599"/>
                  <a:gd name="connsiteX6" fmla="*/ 115658 w 115657"/>
                  <a:gd name="connsiteY6" fmla="*/ 153216 h 159599"/>
                  <a:gd name="connsiteX7" fmla="*/ 115658 w 115657"/>
                  <a:gd name="connsiteY7" fmla="*/ 6384 h 159599"/>
                  <a:gd name="connsiteX8" fmla="*/ 108629 w 115657"/>
                  <a:gd name="connsiteY8" fmla="*/ 0 h 159599"/>
                  <a:gd name="connsiteX9" fmla="*/ 102239 w 115657"/>
                  <a:gd name="connsiteY9" fmla="*/ 146832 h 159599"/>
                  <a:gd name="connsiteX10" fmla="*/ 12780 w 115657"/>
                  <a:gd name="connsiteY10" fmla="*/ 146832 h 159599"/>
                  <a:gd name="connsiteX11" fmla="*/ 12780 w 115657"/>
                  <a:gd name="connsiteY11" fmla="*/ 12768 h 159599"/>
                  <a:gd name="connsiteX12" fmla="*/ 102878 w 115657"/>
                  <a:gd name="connsiteY12" fmla="*/ 12768 h 159599"/>
                  <a:gd name="connsiteX13" fmla="*/ 102878 w 115657"/>
                  <a:gd name="connsiteY13" fmla="*/ 146832 h 15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657" h="159599">
                    <a:moveTo>
                      <a:pt x="108629" y="0"/>
                    </a:moveTo>
                    <a:lnTo>
                      <a:pt x="6390" y="0"/>
                    </a:lnTo>
                    <a:cubicBezTo>
                      <a:pt x="2556" y="0"/>
                      <a:pt x="0" y="2554"/>
                      <a:pt x="0" y="6384"/>
                    </a:cubicBezTo>
                    <a:lnTo>
                      <a:pt x="0" y="153216"/>
                    </a:lnTo>
                    <a:cubicBezTo>
                      <a:pt x="0" y="157046"/>
                      <a:pt x="2556" y="159600"/>
                      <a:pt x="6390" y="159600"/>
                    </a:cubicBezTo>
                    <a:lnTo>
                      <a:pt x="109268" y="159600"/>
                    </a:lnTo>
                    <a:cubicBezTo>
                      <a:pt x="113102" y="159600"/>
                      <a:pt x="115658" y="157046"/>
                      <a:pt x="115658" y="153216"/>
                    </a:cubicBezTo>
                    <a:lnTo>
                      <a:pt x="115658" y="6384"/>
                    </a:lnTo>
                    <a:cubicBezTo>
                      <a:pt x="115019" y="3192"/>
                      <a:pt x="112463" y="0"/>
                      <a:pt x="108629" y="0"/>
                    </a:cubicBezTo>
                    <a:close/>
                    <a:moveTo>
                      <a:pt x="102239" y="146832"/>
                    </a:moveTo>
                    <a:lnTo>
                      <a:pt x="12780" y="146832"/>
                    </a:lnTo>
                    <a:lnTo>
                      <a:pt x="12780" y="12768"/>
                    </a:lnTo>
                    <a:lnTo>
                      <a:pt x="102878" y="12768"/>
                    </a:lnTo>
                    <a:lnTo>
                      <a:pt x="102878" y="146832"/>
                    </a:lnTo>
                    <a:close/>
                  </a:path>
                </a:pathLst>
              </a:custGeom>
              <a:grpFill/>
              <a:ln w="6390" cap="flat">
                <a:noFill/>
                <a:prstDash val="solid"/>
                <a:miter/>
              </a:ln>
            </p:spPr>
            <p:txBody>
              <a:bodyPr rtlCol="0" anchor="ctr"/>
              <a:lstStyle/>
              <a:p>
                <a:endParaRPr lang="en-US" dirty="0"/>
              </a:p>
            </p:txBody>
          </p:sp>
          <p:sp>
            <p:nvSpPr>
              <p:cNvPr id="133" name="Graphic 4">
                <a:extLst>
                  <a:ext uri="{FF2B5EF4-FFF2-40B4-BE49-F238E27FC236}">
                    <a16:creationId xmlns:a16="http://schemas.microsoft.com/office/drawing/2014/main" id="{1FB44ED2-5DF6-6E45-8E00-18380A3951B8}"/>
                  </a:ext>
                </a:extLst>
              </p:cNvPr>
              <p:cNvSpPr/>
              <p:nvPr/>
            </p:nvSpPr>
            <p:spPr>
              <a:xfrm>
                <a:off x="591069" y="2956584"/>
                <a:ext cx="115657" cy="159599"/>
              </a:xfrm>
              <a:custGeom>
                <a:avLst/>
                <a:gdLst>
                  <a:gd name="connsiteX0" fmla="*/ 108629 w 115657"/>
                  <a:gd name="connsiteY0" fmla="*/ 0 h 159599"/>
                  <a:gd name="connsiteX1" fmla="*/ 6390 w 115657"/>
                  <a:gd name="connsiteY1" fmla="*/ 0 h 159599"/>
                  <a:gd name="connsiteX2" fmla="*/ 0 w 115657"/>
                  <a:gd name="connsiteY2" fmla="*/ 6384 h 159599"/>
                  <a:gd name="connsiteX3" fmla="*/ 6390 w 115657"/>
                  <a:gd name="connsiteY3" fmla="*/ 12768 h 159599"/>
                  <a:gd name="connsiteX4" fmla="*/ 102878 w 115657"/>
                  <a:gd name="connsiteY4" fmla="*/ 12768 h 159599"/>
                  <a:gd name="connsiteX5" fmla="*/ 102878 w 115657"/>
                  <a:gd name="connsiteY5" fmla="*/ 153216 h 159599"/>
                  <a:gd name="connsiteX6" fmla="*/ 109268 w 115657"/>
                  <a:gd name="connsiteY6" fmla="*/ 159600 h 159599"/>
                  <a:gd name="connsiteX7" fmla="*/ 115658 w 115657"/>
                  <a:gd name="connsiteY7" fmla="*/ 153216 h 159599"/>
                  <a:gd name="connsiteX8" fmla="*/ 115658 w 115657"/>
                  <a:gd name="connsiteY8" fmla="*/ 6384 h 159599"/>
                  <a:gd name="connsiteX9" fmla="*/ 108629 w 115657"/>
                  <a:gd name="connsiteY9" fmla="*/ 0 h 15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657" h="159599">
                    <a:moveTo>
                      <a:pt x="108629" y="0"/>
                    </a:moveTo>
                    <a:lnTo>
                      <a:pt x="6390" y="0"/>
                    </a:lnTo>
                    <a:cubicBezTo>
                      <a:pt x="2556" y="0"/>
                      <a:pt x="0" y="2554"/>
                      <a:pt x="0" y="6384"/>
                    </a:cubicBezTo>
                    <a:cubicBezTo>
                      <a:pt x="0" y="10214"/>
                      <a:pt x="2556" y="12768"/>
                      <a:pt x="6390" y="12768"/>
                    </a:cubicBezTo>
                    <a:lnTo>
                      <a:pt x="102878" y="12768"/>
                    </a:lnTo>
                    <a:lnTo>
                      <a:pt x="102878" y="153216"/>
                    </a:lnTo>
                    <a:cubicBezTo>
                      <a:pt x="102878" y="157046"/>
                      <a:pt x="105434" y="159600"/>
                      <a:pt x="109268" y="159600"/>
                    </a:cubicBezTo>
                    <a:cubicBezTo>
                      <a:pt x="113102" y="159600"/>
                      <a:pt x="115658" y="157046"/>
                      <a:pt x="115658" y="153216"/>
                    </a:cubicBezTo>
                    <a:lnTo>
                      <a:pt x="115658" y="6384"/>
                    </a:lnTo>
                    <a:cubicBezTo>
                      <a:pt x="115019" y="3192"/>
                      <a:pt x="112463" y="0"/>
                      <a:pt x="108629" y="0"/>
                    </a:cubicBezTo>
                    <a:close/>
                  </a:path>
                </a:pathLst>
              </a:custGeom>
              <a:grpFill/>
              <a:ln w="6390" cap="flat">
                <a:noFill/>
                <a:prstDash val="solid"/>
                <a:miter/>
              </a:ln>
            </p:spPr>
            <p:txBody>
              <a:bodyPr rtlCol="0" anchor="ctr"/>
              <a:lstStyle/>
              <a:p>
                <a:endParaRPr lang="en-US" dirty="0"/>
              </a:p>
            </p:txBody>
          </p:sp>
          <p:sp>
            <p:nvSpPr>
              <p:cNvPr id="134" name="Graphic 4">
                <a:extLst>
                  <a:ext uri="{FF2B5EF4-FFF2-40B4-BE49-F238E27FC236}">
                    <a16:creationId xmlns:a16="http://schemas.microsoft.com/office/drawing/2014/main" id="{DBC2FD93-7608-3B40-9384-DA56AE942106}"/>
                  </a:ext>
                </a:extLst>
              </p:cNvPr>
              <p:cNvSpPr/>
              <p:nvPr/>
            </p:nvSpPr>
            <p:spPr>
              <a:xfrm>
                <a:off x="620462" y="2927218"/>
                <a:ext cx="115657" cy="159599"/>
              </a:xfrm>
              <a:custGeom>
                <a:avLst/>
                <a:gdLst>
                  <a:gd name="connsiteX0" fmla="*/ 108629 w 115657"/>
                  <a:gd name="connsiteY0" fmla="*/ 0 h 159599"/>
                  <a:gd name="connsiteX1" fmla="*/ 6390 w 115657"/>
                  <a:gd name="connsiteY1" fmla="*/ 0 h 159599"/>
                  <a:gd name="connsiteX2" fmla="*/ 0 w 115657"/>
                  <a:gd name="connsiteY2" fmla="*/ 6384 h 159599"/>
                  <a:gd name="connsiteX3" fmla="*/ 6390 w 115657"/>
                  <a:gd name="connsiteY3" fmla="*/ 12768 h 159599"/>
                  <a:gd name="connsiteX4" fmla="*/ 102878 w 115657"/>
                  <a:gd name="connsiteY4" fmla="*/ 12768 h 159599"/>
                  <a:gd name="connsiteX5" fmla="*/ 102878 w 115657"/>
                  <a:gd name="connsiteY5" fmla="*/ 153216 h 159599"/>
                  <a:gd name="connsiteX6" fmla="*/ 109268 w 115657"/>
                  <a:gd name="connsiteY6" fmla="*/ 159600 h 159599"/>
                  <a:gd name="connsiteX7" fmla="*/ 115658 w 115657"/>
                  <a:gd name="connsiteY7" fmla="*/ 153216 h 159599"/>
                  <a:gd name="connsiteX8" fmla="*/ 115658 w 115657"/>
                  <a:gd name="connsiteY8" fmla="*/ 6384 h 159599"/>
                  <a:gd name="connsiteX9" fmla="*/ 108629 w 115657"/>
                  <a:gd name="connsiteY9" fmla="*/ 0 h 15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657" h="159599">
                    <a:moveTo>
                      <a:pt x="108629" y="0"/>
                    </a:moveTo>
                    <a:lnTo>
                      <a:pt x="6390" y="0"/>
                    </a:lnTo>
                    <a:cubicBezTo>
                      <a:pt x="2556" y="0"/>
                      <a:pt x="0" y="2554"/>
                      <a:pt x="0" y="6384"/>
                    </a:cubicBezTo>
                    <a:cubicBezTo>
                      <a:pt x="0" y="10214"/>
                      <a:pt x="2556" y="12768"/>
                      <a:pt x="6390" y="12768"/>
                    </a:cubicBezTo>
                    <a:lnTo>
                      <a:pt x="102878" y="12768"/>
                    </a:lnTo>
                    <a:lnTo>
                      <a:pt x="102878" y="153216"/>
                    </a:lnTo>
                    <a:cubicBezTo>
                      <a:pt x="102878" y="157046"/>
                      <a:pt x="105434" y="159600"/>
                      <a:pt x="109268" y="159600"/>
                    </a:cubicBezTo>
                    <a:cubicBezTo>
                      <a:pt x="113102" y="159600"/>
                      <a:pt x="115658" y="157046"/>
                      <a:pt x="115658" y="153216"/>
                    </a:cubicBezTo>
                    <a:lnTo>
                      <a:pt x="115658" y="6384"/>
                    </a:lnTo>
                    <a:cubicBezTo>
                      <a:pt x="115019" y="3192"/>
                      <a:pt x="112463" y="0"/>
                      <a:pt x="108629" y="0"/>
                    </a:cubicBezTo>
                    <a:close/>
                  </a:path>
                </a:pathLst>
              </a:custGeom>
              <a:grpFill/>
              <a:ln w="6390" cap="flat">
                <a:noFill/>
                <a:prstDash val="solid"/>
                <a:miter/>
              </a:ln>
            </p:spPr>
            <p:txBody>
              <a:bodyPr rtlCol="0" anchor="ctr"/>
              <a:lstStyle/>
              <a:p>
                <a:endParaRPr lang="en-US" dirty="0"/>
              </a:p>
            </p:txBody>
          </p:sp>
          <p:sp>
            <p:nvSpPr>
              <p:cNvPr id="135" name="Graphic 4">
                <a:extLst>
                  <a:ext uri="{FF2B5EF4-FFF2-40B4-BE49-F238E27FC236}">
                    <a16:creationId xmlns:a16="http://schemas.microsoft.com/office/drawing/2014/main" id="{9738C407-4849-A44B-9AA9-63766CC1C577}"/>
                  </a:ext>
                </a:extLst>
              </p:cNvPr>
              <p:cNvSpPr/>
              <p:nvPr/>
            </p:nvSpPr>
            <p:spPr>
              <a:xfrm>
                <a:off x="583401" y="3103416"/>
                <a:ext cx="71567" cy="12767"/>
              </a:xfrm>
              <a:custGeom>
                <a:avLst/>
                <a:gdLst>
                  <a:gd name="connsiteX0" fmla="*/ 6390 w 71567"/>
                  <a:gd name="connsiteY0" fmla="*/ 12768 h 12767"/>
                  <a:gd name="connsiteX1" fmla="*/ 65177 w 71567"/>
                  <a:gd name="connsiteY1" fmla="*/ 12768 h 12767"/>
                  <a:gd name="connsiteX2" fmla="*/ 71567 w 71567"/>
                  <a:gd name="connsiteY2" fmla="*/ 6384 h 12767"/>
                  <a:gd name="connsiteX3" fmla="*/ 65177 w 71567"/>
                  <a:gd name="connsiteY3" fmla="*/ 0 h 12767"/>
                  <a:gd name="connsiteX4" fmla="*/ 6390 w 71567"/>
                  <a:gd name="connsiteY4" fmla="*/ 0 h 12767"/>
                  <a:gd name="connsiteX5" fmla="*/ 0 w 71567"/>
                  <a:gd name="connsiteY5" fmla="*/ 6384 h 12767"/>
                  <a:gd name="connsiteX6" fmla="*/ 6390 w 71567"/>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567" h="12767">
                    <a:moveTo>
                      <a:pt x="6390" y="12768"/>
                    </a:moveTo>
                    <a:lnTo>
                      <a:pt x="65177" y="12768"/>
                    </a:lnTo>
                    <a:cubicBezTo>
                      <a:pt x="69011" y="12768"/>
                      <a:pt x="71567" y="10214"/>
                      <a:pt x="71567" y="6384"/>
                    </a:cubicBezTo>
                    <a:cubicBezTo>
                      <a:pt x="71567" y="2554"/>
                      <a:pt x="69011" y="0"/>
                      <a:pt x="65177" y="0"/>
                    </a:cubicBezTo>
                    <a:lnTo>
                      <a:pt x="6390" y="0"/>
                    </a:lnTo>
                    <a:cubicBezTo>
                      <a:pt x="2556" y="0"/>
                      <a:pt x="0" y="2554"/>
                      <a:pt x="0" y="6384"/>
                    </a:cubicBezTo>
                    <a:cubicBezTo>
                      <a:pt x="0" y="10214"/>
                      <a:pt x="3195" y="12768"/>
                      <a:pt x="6390" y="12768"/>
                    </a:cubicBezTo>
                    <a:close/>
                  </a:path>
                </a:pathLst>
              </a:custGeom>
              <a:grpFill/>
              <a:ln w="6390" cap="flat">
                <a:noFill/>
                <a:prstDash val="solid"/>
                <a:miter/>
              </a:ln>
            </p:spPr>
            <p:txBody>
              <a:bodyPr rtlCol="0" anchor="ctr"/>
              <a:lstStyle/>
              <a:p>
                <a:endParaRPr lang="en-US" dirty="0"/>
              </a:p>
            </p:txBody>
          </p:sp>
          <p:sp>
            <p:nvSpPr>
              <p:cNvPr id="136" name="Graphic 4">
                <a:extLst>
                  <a:ext uri="{FF2B5EF4-FFF2-40B4-BE49-F238E27FC236}">
                    <a16:creationId xmlns:a16="http://schemas.microsoft.com/office/drawing/2014/main" id="{D961A555-B610-3B4B-8165-6CA5E0441AEC}"/>
                  </a:ext>
                </a:extLst>
              </p:cNvPr>
              <p:cNvSpPr/>
              <p:nvPr/>
            </p:nvSpPr>
            <p:spPr>
              <a:xfrm>
                <a:off x="583401" y="3074050"/>
                <a:ext cx="71567" cy="12767"/>
              </a:xfrm>
              <a:custGeom>
                <a:avLst/>
                <a:gdLst>
                  <a:gd name="connsiteX0" fmla="*/ 6390 w 71567"/>
                  <a:gd name="connsiteY0" fmla="*/ 12768 h 12767"/>
                  <a:gd name="connsiteX1" fmla="*/ 65177 w 71567"/>
                  <a:gd name="connsiteY1" fmla="*/ 12768 h 12767"/>
                  <a:gd name="connsiteX2" fmla="*/ 71567 w 71567"/>
                  <a:gd name="connsiteY2" fmla="*/ 6384 h 12767"/>
                  <a:gd name="connsiteX3" fmla="*/ 65177 w 71567"/>
                  <a:gd name="connsiteY3" fmla="*/ 0 h 12767"/>
                  <a:gd name="connsiteX4" fmla="*/ 6390 w 71567"/>
                  <a:gd name="connsiteY4" fmla="*/ 0 h 12767"/>
                  <a:gd name="connsiteX5" fmla="*/ 0 w 71567"/>
                  <a:gd name="connsiteY5" fmla="*/ 6384 h 12767"/>
                  <a:gd name="connsiteX6" fmla="*/ 6390 w 71567"/>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567" h="12767">
                    <a:moveTo>
                      <a:pt x="6390" y="12768"/>
                    </a:moveTo>
                    <a:lnTo>
                      <a:pt x="65177" y="12768"/>
                    </a:lnTo>
                    <a:cubicBezTo>
                      <a:pt x="69011" y="12768"/>
                      <a:pt x="71567" y="10214"/>
                      <a:pt x="71567" y="6384"/>
                    </a:cubicBezTo>
                    <a:cubicBezTo>
                      <a:pt x="71567" y="2554"/>
                      <a:pt x="69011" y="0"/>
                      <a:pt x="65177" y="0"/>
                    </a:cubicBezTo>
                    <a:lnTo>
                      <a:pt x="6390" y="0"/>
                    </a:lnTo>
                    <a:cubicBezTo>
                      <a:pt x="2556" y="0"/>
                      <a:pt x="0" y="2554"/>
                      <a:pt x="0" y="6384"/>
                    </a:cubicBezTo>
                    <a:cubicBezTo>
                      <a:pt x="0" y="10214"/>
                      <a:pt x="3195" y="12768"/>
                      <a:pt x="6390" y="12768"/>
                    </a:cubicBezTo>
                    <a:close/>
                  </a:path>
                </a:pathLst>
              </a:custGeom>
              <a:grpFill/>
              <a:ln w="6390" cap="flat">
                <a:noFill/>
                <a:prstDash val="solid"/>
                <a:miter/>
              </a:ln>
            </p:spPr>
            <p:txBody>
              <a:bodyPr rtlCol="0" anchor="ctr"/>
              <a:lstStyle/>
              <a:p>
                <a:endParaRPr lang="en-US" dirty="0"/>
              </a:p>
            </p:txBody>
          </p:sp>
          <p:sp>
            <p:nvSpPr>
              <p:cNvPr id="137" name="Graphic 4">
                <a:extLst>
                  <a:ext uri="{FF2B5EF4-FFF2-40B4-BE49-F238E27FC236}">
                    <a16:creationId xmlns:a16="http://schemas.microsoft.com/office/drawing/2014/main" id="{AFAF79A2-FA29-3446-909B-905C63DBF5FB}"/>
                  </a:ext>
                </a:extLst>
              </p:cNvPr>
              <p:cNvSpPr/>
              <p:nvPr/>
            </p:nvSpPr>
            <p:spPr>
              <a:xfrm>
                <a:off x="583401" y="3044683"/>
                <a:ext cx="71567" cy="12767"/>
              </a:xfrm>
              <a:custGeom>
                <a:avLst/>
                <a:gdLst>
                  <a:gd name="connsiteX0" fmla="*/ 6390 w 71567"/>
                  <a:gd name="connsiteY0" fmla="*/ 12768 h 12767"/>
                  <a:gd name="connsiteX1" fmla="*/ 65177 w 71567"/>
                  <a:gd name="connsiteY1" fmla="*/ 12768 h 12767"/>
                  <a:gd name="connsiteX2" fmla="*/ 71567 w 71567"/>
                  <a:gd name="connsiteY2" fmla="*/ 6384 h 12767"/>
                  <a:gd name="connsiteX3" fmla="*/ 65177 w 71567"/>
                  <a:gd name="connsiteY3" fmla="*/ 0 h 12767"/>
                  <a:gd name="connsiteX4" fmla="*/ 6390 w 71567"/>
                  <a:gd name="connsiteY4" fmla="*/ 0 h 12767"/>
                  <a:gd name="connsiteX5" fmla="*/ 0 w 71567"/>
                  <a:gd name="connsiteY5" fmla="*/ 6384 h 12767"/>
                  <a:gd name="connsiteX6" fmla="*/ 6390 w 71567"/>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567" h="12767">
                    <a:moveTo>
                      <a:pt x="6390" y="12768"/>
                    </a:moveTo>
                    <a:lnTo>
                      <a:pt x="65177" y="12768"/>
                    </a:lnTo>
                    <a:cubicBezTo>
                      <a:pt x="69011" y="12768"/>
                      <a:pt x="71567" y="10214"/>
                      <a:pt x="71567" y="6384"/>
                    </a:cubicBezTo>
                    <a:cubicBezTo>
                      <a:pt x="71567" y="2554"/>
                      <a:pt x="69011" y="0"/>
                      <a:pt x="65177" y="0"/>
                    </a:cubicBezTo>
                    <a:lnTo>
                      <a:pt x="6390" y="0"/>
                    </a:lnTo>
                    <a:cubicBezTo>
                      <a:pt x="2556" y="0"/>
                      <a:pt x="0" y="2554"/>
                      <a:pt x="0" y="6384"/>
                    </a:cubicBezTo>
                    <a:cubicBezTo>
                      <a:pt x="0" y="10214"/>
                      <a:pt x="3195" y="12768"/>
                      <a:pt x="6390" y="12768"/>
                    </a:cubicBezTo>
                    <a:close/>
                  </a:path>
                </a:pathLst>
              </a:custGeom>
              <a:grpFill/>
              <a:ln w="6390" cap="flat">
                <a:noFill/>
                <a:prstDash val="solid"/>
                <a:miter/>
              </a:ln>
            </p:spPr>
            <p:txBody>
              <a:bodyPr rtlCol="0" anchor="ctr"/>
              <a:lstStyle/>
              <a:p>
                <a:endParaRPr lang="en-US" dirty="0"/>
              </a:p>
            </p:txBody>
          </p:sp>
          <p:sp>
            <p:nvSpPr>
              <p:cNvPr id="138" name="Graphic 4">
                <a:extLst>
                  <a:ext uri="{FF2B5EF4-FFF2-40B4-BE49-F238E27FC236}">
                    <a16:creationId xmlns:a16="http://schemas.microsoft.com/office/drawing/2014/main" id="{2ED65AA3-D0D9-E142-B303-C95AF0E904FC}"/>
                  </a:ext>
                </a:extLst>
              </p:cNvPr>
              <p:cNvSpPr/>
              <p:nvPr/>
            </p:nvSpPr>
            <p:spPr>
              <a:xfrm>
                <a:off x="583401" y="3015317"/>
                <a:ext cx="71567" cy="12767"/>
              </a:xfrm>
              <a:custGeom>
                <a:avLst/>
                <a:gdLst>
                  <a:gd name="connsiteX0" fmla="*/ 6390 w 71567"/>
                  <a:gd name="connsiteY0" fmla="*/ 12768 h 12767"/>
                  <a:gd name="connsiteX1" fmla="*/ 65177 w 71567"/>
                  <a:gd name="connsiteY1" fmla="*/ 12768 h 12767"/>
                  <a:gd name="connsiteX2" fmla="*/ 71567 w 71567"/>
                  <a:gd name="connsiteY2" fmla="*/ 6384 h 12767"/>
                  <a:gd name="connsiteX3" fmla="*/ 65177 w 71567"/>
                  <a:gd name="connsiteY3" fmla="*/ 0 h 12767"/>
                  <a:gd name="connsiteX4" fmla="*/ 6390 w 71567"/>
                  <a:gd name="connsiteY4" fmla="*/ 0 h 12767"/>
                  <a:gd name="connsiteX5" fmla="*/ 0 w 71567"/>
                  <a:gd name="connsiteY5" fmla="*/ 6384 h 12767"/>
                  <a:gd name="connsiteX6" fmla="*/ 6390 w 71567"/>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567" h="12767">
                    <a:moveTo>
                      <a:pt x="6390" y="12768"/>
                    </a:moveTo>
                    <a:lnTo>
                      <a:pt x="65177" y="12768"/>
                    </a:lnTo>
                    <a:cubicBezTo>
                      <a:pt x="69011" y="12768"/>
                      <a:pt x="71567" y="10214"/>
                      <a:pt x="71567" y="6384"/>
                    </a:cubicBezTo>
                    <a:cubicBezTo>
                      <a:pt x="71567" y="2554"/>
                      <a:pt x="69011" y="0"/>
                      <a:pt x="65177" y="0"/>
                    </a:cubicBezTo>
                    <a:lnTo>
                      <a:pt x="6390" y="0"/>
                    </a:lnTo>
                    <a:cubicBezTo>
                      <a:pt x="2556" y="0"/>
                      <a:pt x="0" y="2554"/>
                      <a:pt x="0" y="6384"/>
                    </a:cubicBezTo>
                    <a:cubicBezTo>
                      <a:pt x="0" y="10214"/>
                      <a:pt x="3195" y="12768"/>
                      <a:pt x="6390" y="12768"/>
                    </a:cubicBezTo>
                    <a:close/>
                  </a:path>
                </a:pathLst>
              </a:custGeom>
              <a:grpFill/>
              <a:ln w="6390" cap="flat">
                <a:noFill/>
                <a:prstDash val="solid"/>
                <a:miter/>
              </a:ln>
            </p:spPr>
            <p:txBody>
              <a:bodyPr rtlCol="0" anchor="ctr"/>
              <a:lstStyle/>
              <a:p>
                <a:endParaRPr lang="en-US" dirty="0"/>
              </a:p>
            </p:txBody>
          </p:sp>
        </p:grpSp>
        <p:grpSp>
          <p:nvGrpSpPr>
            <p:cNvPr id="139" name="Graphic 4">
              <a:extLst>
                <a:ext uri="{FF2B5EF4-FFF2-40B4-BE49-F238E27FC236}">
                  <a16:creationId xmlns:a16="http://schemas.microsoft.com/office/drawing/2014/main" id="{B20A5A5A-1531-6549-A3AE-74B2DCCF8988}"/>
                </a:ext>
              </a:extLst>
            </p:cNvPr>
            <p:cNvGrpSpPr/>
            <p:nvPr/>
          </p:nvGrpSpPr>
          <p:grpSpPr>
            <a:xfrm>
              <a:off x="8621199" y="4529946"/>
              <a:ext cx="293271" cy="331614"/>
              <a:chOff x="5786559" y="3402186"/>
              <a:chExt cx="208479" cy="235736"/>
            </a:xfrm>
            <a:solidFill>
              <a:schemeClr val="accent1"/>
            </a:solidFill>
          </p:grpSpPr>
          <p:sp>
            <p:nvSpPr>
              <p:cNvPr id="141" name="Graphic 4">
                <a:extLst>
                  <a:ext uri="{FF2B5EF4-FFF2-40B4-BE49-F238E27FC236}">
                    <a16:creationId xmlns:a16="http://schemas.microsoft.com/office/drawing/2014/main" id="{0870D8C2-5A30-9346-ACEA-8190149B7D84}"/>
                  </a:ext>
                </a:extLst>
              </p:cNvPr>
              <p:cNvSpPr/>
              <p:nvPr/>
            </p:nvSpPr>
            <p:spPr>
              <a:xfrm>
                <a:off x="5881298" y="3474325"/>
                <a:ext cx="12779" cy="68947"/>
              </a:xfrm>
              <a:custGeom>
                <a:avLst/>
                <a:gdLst>
                  <a:gd name="connsiteX0" fmla="*/ 6390 w 12779"/>
                  <a:gd name="connsiteY0" fmla="*/ 0 h 68947"/>
                  <a:gd name="connsiteX1" fmla="*/ 0 w 12779"/>
                  <a:gd name="connsiteY1" fmla="*/ 6384 h 68947"/>
                  <a:gd name="connsiteX2" fmla="*/ 0 w 12779"/>
                  <a:gd name="connsiteY2" fmla="*/ 62563 h 68947"/>
                  <a:gd name="connsiteX3" fmla="*/ 6390 w 12779"/>
                  <a:gd name="connsiteY3" fmla="*/ 68947 h 68947"/>
                  <a:gd name="connsiteX4" fmla="*/ 12780 w 12779"/>
                  <a:gd name="connsiteY4" fmla="*/ 62563 h 68947"/>
                  <a:gd name="connsiteX5" fmla="*/ 12780 w 12779"/>
                  <a:gd name="connsiteY5" fmla="*/ 6384 h 68947"/>
                  <a:gd name="connsiteX6" fmla="*/ 6390 w 12779"/>
                  <a:gd name="connsiteY6" fmla="*/ 0 h 68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68947">
                    <a:moveTo>
                      <a:pt x="6390" y="0"/>
                    </a:moveTo>
                    <a:cubicBezTo>
                      <a:pt x="2556" y="0"/>
                      <a:pt x="0" y="2554"/>
                      <a:pt x="0" y="6384"/>
                    </a:cubicBezTo>
                    <a:lnTo>
                      <a:pt x="0" y="62563"/>
                    </a:lnTo>
                    <a:cubicBezTo>
                      <a:pt x="0" y="66394"/>
                      <a:pt x="2556" y="68947"/>
                      <a:pt x="6390" y="68947"/>
                    </a:cubicBezTo>
                    <a:cubicBezTo>
                      <a:pt x="10224" y="68947"/>
                      <a:pt x="12780" y="66394"/>
                      <a:pt x="12780" y="62563"/>
                    </a:cubicBezTo>
                    <a:lnTo>
                      <a:pt x="12780" y="6384"/>
                    </a:lnTo>
                    <a:cubicBezTo>
                      <a:pt x="12780" y="3192"/>
                      <a:pt x="9585" y="0"/>
                      <a:pt x="6390" y="0"/>
                    </a:cubicBezTo>
                    <a:close/>
                  </a:path>
                </a:pathLst>
              </a:custGeom>
              <a:grpFill/>
              <a:ln w="6390" cap="flat">
                <a:noFill/>
                <a:prstDash val="solid"/>
                <a:miter/>
              </a:ln>
            </p:spPr>
            <p:txBody>
              <a:bodyPr rtlCol="0" anchor="ctr"/>
              <a:lstStyle/>
              <a:p>
                <a:endParaRPr lang="en-US" dirty="0"/>
              </a:p>
            </p:txBody>
          </p:sp>
          <p:sp>
            <p:nvSpPr>
              <p:cNvPr id="142" name="Graphic 4">
                <a:extLst>
                  <a:ext uri="{FF2B5EF4-FFF2-40B4-BE49-F238E27FC236}">
                    <a16:creationId xmlns:a16="http://schemas.microsoft.com/office/drawing/2014/main" id="{DCD16F28-DB73-CE41-94C7-AFA017F07967}"/>
                  </a:ext>
                </a:extLst>
              </p:cNvPr>
              <p:cNvSpPr/>
              <p:nvPr/>
            </p:nvSpPr>
            <p:spPr>
              <a:xfrm>
                <a:off x="5786559" y="3402186"/>
                <a:ext cx="208479" cy="235736"/>
              </a:xfrm>
              <a:custGeom>
                <a:avLst/>
                <a:gdLst>
                  <a:gd name="connsiteX0" fmla="*/ 172057 w 208479"/>
                  <a:gd name="connsiteY0" fmla="*/ 14045 h 235736"/>
                  <a:gd name="connsiteX1" fmla="*/ 163111 w 208479"/>
                  <a:gd name="connsiteY1" fmla="*/ 14045 h 235736"/>
                  <a:gd name="connsiteX2" fmla="*/ 163111 w 208479"/>
                  <a:gd name="connsiteY2" fmla="*/ 14045 h 235736"/>
                  <a:gd name="connsiteX3" fmla="*/ 163111 w 208479"/>
                  <a:gd name="connsiteY3" fmla="*/ 22983 h 235736"/>
                  <a:gd name="connsiteX4" fmla="*/ 175891 w 208479"/>
                  <a:gd name="connsiteY4" fmla="*/ 35112 h 235736"/>
                  <a:gd name="connsiteX5" fmla="*/ 160555 w 208479"/>
                  <a:gd name="connsiteY5" fmla="*/ 50434 h 235736"/>
                  <a:gd name="connsiteX6" fmla="*/ 108158 w 208479"/>
                  <a:gd name="connsiteY6" fmla="*/ 31920 h 235736"/>
                  <a:gd name="connsiteX7" fmla="*/ 108158 w 208479"/>
                  <a:gd name="connsiteY7" fmla="*/ 12768 h 235736"/>
                  <a:gd name="connsiteX8" fmla="*/ 126050 w 208479"/>
                  <a:gd name="connsiteY8" fmla="*/ 12768 h 235736"/>
                  <a:gd name="connsiteX9" fmla="*/ 132440 w 208479"/>
                  <a:gd name="connsiteY9" fmla="*/ 6384 h 235736"/>
                  <a:gd name="connsiteX10" fmla="*/ 126050 w 208479"/>
                  <a:gd name="connsiteY10" fmla="*/ 0 h 235736"/>
                  <a:gd name="connsiteX11" fmla="*/ 78125 w 208479"/>
                  <a:gd name="connsiteY11" fmla="*/ 0 h 235736"/>
                  <a:gd name="connsiteX12" fmla="*/ 71735 w 208479"/>
                  <a:gd name="connsiteY12" fmla="*/ 6384 h 235736"/>
                  <a:gd name="connsiteX13" fmla="*/ 78125 w 208479"/>
                  <a:gd name="connsiteY13" fmla="*/ 12768 h 235736"/>
                  <a:gd name="connsiteX14" fmla="*/ 96017 w 208479"/>
                  <a:gd name="connsiteY14" fmla="*/ 12768 h 235736"/>
                  <a:gd name="connsiteX15" fmla="*/ 96017 w 208479"/>
                  <a:gd name="connsiteY15" fmla="*/ 31920 h 235736"/>
                  <a:gd name="connsiteX16" fmla="*/ 168 w 208479"/>
                  <a:gd name="connsiteY16" fmla="*/ 139809 h 235736"/>
                  <a:gd name="connsiteX17" fmla="*/ 108158 w 208479"/>
                  <a:gd name="connsiteY17" fmla="*/ 235569 h 235736"/>
                  <a:gd name="connsiteX18" fmla="*/ 204007 w 208479"/>
                  <a:gd name="connsiteY18" fmla="*/ 127680 h 235736"/>
                  <a:gd name="connsiteX19" fmla="*/ 170779 w 208479"/>
                  <a:gd name="connsiteY19" fmla="*/ 58094 h 235736"/>
                  <a:gd name="connsiteX20" fmla="*/ 185476 w 208479"/>
                  <a:gd name="connsiteY20" fmla="*/ 43411 h 235736"/>
                  <a:gd name="connsiteX21" fmla="*/ 197617 w 208479"/>
                  <a:gd name="connsiteY21" fmla="*/ 55541 h 235736"/>
                  <a:gd name="connsiteX22" fmla="*/ 202090 w 208479"/>
                  <a:gd name="connsiteY22" fmla="*/ 57456 h 235736"/>
                  <a:gd name="connsiteX23" fmla="*/ 206563 w 208479"/>
                  <a:gd name="connsiteY23" fmla="*/ 55541 h 235736"/>
                  <a:gd name="connsiteX24" fmla="*/ 206563 w 208479"/>
                  <a:gd name="connsiteY24" fmla="*/ 46603 h 235736"/>
                  <a:gd name="connsiteX25" fmla="*/ 172057 w 208479"/>
                  <a:gd name="connsiteY25" fmla="*/ 14045 h 235736"/>
                  <a:gd name="connsiteX26" fmla="*/ 190588 w 208479"/>
                  <a:gd name="connsiteY26" fmla="*/ 134702 h 235736"/>
                  <a:gd name="connsiteX27" fmla="*/ 101129 w 208479"/>
                  <a:gd name="connsiteY27" fmla="*/ 224078 h 235736"/>
                  <a:gd name="connsiteX28" fmla="*/ 11670 w 208479"/>
                  <a:gd name="connsiteY28" fmla="*/ 134702 h 235736"/>
                  <a:gd name="connsiteX29" fmla="*/ 101129 w 208479"/>
                  <a:gd name="connsiteY29" fmla="*/ 45327 h 235736"/>
                  <a:gd name="connsiteX30" fmla="*/ 190588 w 208479"/>
                  <a:gd name="connsiteY30" fmla="*/ 134702 h 23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8479" h="235736">
                    <a:moveTo>
                      <a:pt x="172057" y="14045"/>
                    </a:moveTo>
                    <a:cubicBezTo>
                      <a:pt x="169501" y="11491"/>
                      <a:pt x="165667" y="11491"/>
                      <a:pt x="163111" y="14045"/>
                    </a:cubicBezTo>
                    <a:cubicBezTo>
                      <a:pt x="163111" y="14045"/>
                      <a:pt x="163111" y="14045"/>
                      <a:pt x="163111" y="14045"/>
                    </a:cubicBezTo>
                    <a:cubicBezTo>
                      <a:pt x="160555" y="16599"/>
                      <a:pt x="160555" y="20429"/>
                      <a:pt x="163111" y="22983"/>
                    </a:cubicBezTo>
                    <a:lnTo>
                      <a:pt x="175891" y="35112"/>
                    </a:lnTo>
                    <a:lnTo>
                      <a:pt x="160555" y="50434"/>
                    </a:lnTo>
                    <a:cubicBezTo>
                      <a:pt x="145219" y="39581"/>
                      <a:pt x="127328" y="33197"/>
                      <a:pt x="108158" y="31920"/>
                    </a:cubicBezTo>
                    <a:lnTo>
                      <a:pt x="108158" y="12768"/>
                    </a:lnTo>
                    <a:lnTo>
                      <a:pt x="126050" y="12768"/>
                    </a:lnTo>
                    <a:cubicBezTo>
                      <a:pt x="129884" y="12768"/>
                      <a:pt x="132440" y="10215"/>
                      <a:pt x="132440" y="6384"/>
                    </a:cubicBezTo>
                    <a:cubicBezTo>
                      <a:pt x="132440" y="2554"/>
                      <a:pt x="129884" y="0"/>
                      <a:pt x="126050" y="0"/>
                    </a:cubicBezTo>
                    <a:lnTo>
                      <a:pt x="78125" y="0"/>
                    </a:lnTo>
                    <a:cubicBezTo>
                      <a:pt x="74291" y="0"/>
                      <a:pt x="71735" y="2554"/>
                      <a:pt x="71735" y="6384"/>
                    </a:cubicBezTo>
                    <a:cubicBezTo>
                      <a:pt x="71735" y="10215"/>
                      <a:pt x="74291" y="12768"/>
                      <a:pt x="78125" y="12768"/>
                    </a:cubicBezTo>
                    <a:lnTo>
                      <a:pt x="96017" y="12768"/>
                    </a:lnTo>
                    <a:lnTo>
                      <a:pt x="96017" y="31920"/>
                    </a:lnTo>
                    <a:cubicBezTo>
                      <a:pt x="39785" y="35112"/>
                      <a:pt x="-3027" y="83630"/>
                      <a:pt x="168" y="139809"/>
                    </a:cubicBezTo>
                    <a:cubicBezTo>
                      <a:pt x="3363" y="195988"/>
                      <a:pt x="51927" y="238761"/>
                      <a:pt x="108158" y="235569"/>
                    </a:cubicBezTo>
                    <a:cubicBezTo>
                      <a:pt x="164389" y="232377"/>
                      <a:pt x="207202" y="183859"/>
                      <a:pt x="204007" y="127680"/>
                    </a:cubicBezTo>
                    <a:cubicBezTo>
                      <a:pt x="202090" y="100867"/>
                      <a:pt x="190588" y="75970"/>
                      <a:pt x="170779" y="58094"/>
                    </a:cubicBezTo>
                    <a:lnTo>
                      <a:pt x="185476" y="43411"/>
                    </a:lnTo>
                    <a:lnTo>
                      <a:pt x="197617" y="55541"/>
                    </a:lnTo>
                    <a:cubicBezTo>
                      <a:pt x="198895" y="56818"/>
                      <a:pt x="200173" y="57456"/>
                      <a:pt x="202090" y="57456"/>
                    </a:cubicBezTo>
                    <a:cubicBezTo>
                      <a:pt x="204007" y="57456"/>
                      <a:pt x="205285" y="56818"/>
                      <a:pt x="206563" y="55541"/>
                    </a:cubicBezTo>
                    <a:cubicBezTo>
                      <a:pt x="209119" y="52987"/>
                      <a:pt x="209119" y="49157"/>
                      <a:pt x="206563" y="46603"/>
                    </a:cubicBezTo>
                    <a:lnTo>
                      <a:pt x="172057" y="14045"/>
                    </a:lnTo>
                    <a:close/>
                    <a:moveTo>
                      <a:pt x="190588" y="134702"/>
                    </a:moveTo>
                    <a:cubicBezTo>
                      <a:pt x="190588" y="183859"/>
                      <a:pt x="150331" y="224078"/>
                      <a:pt x="101129" y="224078"/>
                    </a:cubicBezTo>
                    <a:cubicBezTo>
                      <a:pt x="51927" y="224078"/>
                      <a:pt x="11670" y="183859"/>
                      <a:pt x="11670" y="134702"/>
                    </a:cubicBezTo>
                    <a:cubicBezTo>
                      <a:pt x="11670" y="85546"/>
                      <a:pt x="51927" y="45327"/>
                      <a:pt x="101129" y="45327"/>
                    </a:cubicBezTo>
                    <a:cubicBezTo>
                      <a:pt x="150331" y="45327"/>
                      <a:pt x="190588" y="84907"/>
                      <a:pt x="190588" y="134702"/>
                    </a:cubicBezTo>
                    <a:close/>
                  </a:path>
                </a:pathLst>
              </a:custGeom>
              <a:grpFill/>
              <a:ln w="6390" cap="flat">
                <a:noFill/>
                <a:prstDash val="solid"/>
                <a:miter/>
              </a:ln>
            </p:spPr>
            <p:txBody>
              <a:bodyPr rtlCol="0" anchor="ctr"/>
              <a:lstStyle/>
              <a:p>
                <a:endParaRPr lang="en-US" dirty="0"/>
              </a:p>
            </p:txBody>
          </p:sp>
        </p:grpSp>
        <p:sp>
          <p:nvSpPr>
            <p:cNvPr id="145" name="Graphic 4">
              <a:extLst>
                <a:ext uri="{FF2B5EF4-FFF2-40B4-BE49-F238E27FC236}">
                  <a16:creationId xmlns:a16="http://schemas.microsoft.com/office/drawing/2014/main" id="{F9900471-1ED4-6A49-9D26-F38DA879FEE9}"/>
                </a:ext>
              </a:extLst>
            </p:cNvPr>
            <p:cNvSpPr/>
            <p:nvPr/>
          </p:nvSpPr>
          <p:spPr>
            <a:xfrm>
              <a:off x="10294405" y="4536840"/>
              <a:ext cx="301778" cy="324719"/>
            </a:xfrm>
            <a:custGeom>
              <a:avLst/>
              <a:gdLst>
                <a:gd name="connsiteX0" fmla="*/ 174916 w 203738"/>
                <a:gd name="connsiteY0" fmla="*/ 64096 h 219226"/>
                <a:gd name="connsiteX1" fmla="*/ 201754 w 203738"/>
                <a:gd name="connsiteY1" fmla="*/ 37283 h 219226"/>
                <a:gd name="connsiteX2" fmla="*/ 174916 w 203738"/>
                <a:gd name="connsiteY2" fmla="*/ 10470 h 219226"/>
                <a:gd name="connsiteX3" fmla="*/ 148078 w 203738"/>
                <a:gd name="connsiteY3" fmla="*/ 37283 h 219226"/>
                <a:gd name="connsiteX4" fmla="*/ 153190 w 203738"/>
                <a:gd name="connsiteY4" fmla="*/ 53243 h 219226"/>
                <a:gd name="connsiteX5" fmla="*/ 121879 w 203738"/>
                <a:gd name="connsiteY5" fmla="*/ 83248 h 219226"/>
                <a:gd name="connsiteX6" fmla="*/ 88652 w 203738"/>
                <a:gd name="connsiteY6" fmla="*/ 81332 h 219226"/>
                <a:gd name="connsiteX7" fmla="*/ 66287 w 203738"/>
                <a:gd name="connsiteY7" fmla="*/ 45582 h 219226"/>
                <a:gd name="connsiteX8" fmla="*/ 65009 w 203738"/>
                <a:gd name="connsiteY8" fmla="*/ 7278 h 219226"/>
                <a:gd name="connsiteX9" fmla="*/ 26669 w 203738"/>
                <a:gd name="connsiteY9" fmla="*/ 8555 h 219226"/>
                <a:gd name="connsiteX10" fmla="*/ 27947 w 203738"/>
                <a:gd name="connsiteY10" fmla="*/ 46859 h 219226"/>
                <a:gd name="connsiteX11" fmla="*/ 56063 w 203738"/>
                <a:gd name="connsiteY11" fmla="*/ 52604 h 219226"/>
                <a:gd name="connsiteX12" fmla="*/ 79067 w 203738"/>
                <a:gd name="connsiteY12" fmla="*/ 88355 h 219226"/>
                <a:gd name="connsiteX13" fmla="*/ 68204 w 203738"/>
                <a:gd name="connsiteY13" fmla="*/ 110699 h 219226"/>
                <a:gd name="connsiteX14" fmla="*/ 52229 w 203738"/>
                <a:gd name="connsiteY14" fmla="*/ 111975 h 219226"/>
                <a:gd name="connsiteX15" fmla="*/ 17084 w 203738"/>
                <a:gd name="connsiteY15" fmla="*/ 96654 h 219226"/>
                <a:gd name="connsiteX16" fmla="*/ 1749 w 203738"/>
                <a:gd name="connsiteY16" fmla="*/ 131766 h 219226"/>
                <a:gd name="connsiteX17" fmla="*/ 36893 w 203738"/>
                <a:gd name="connsiteY17" fmla="*/ 147087 h 219226"/>
                <a:gd name="connsiteX18" fmla="*/ 54146 w 203738"/>
                <a:gd name="connsiteY18" fmla="*/ 124743 h 219226"/>
                <a:gd name="connsiteX19" fmla="*/ 69482 w 203738"/>
                <a:gd name="connsiteY19" fmla="*/ 123467 h 219226"/>
                <a:gd name="connsiteX20" fmla="*/ 90569 w 203738"/>
                <a:gd name="connsiteY20" fmla="*/ 148364 h 219226"/>
                <a:gd name="connsiteX21" fmla="*/ 85457 w 203738"/>
                <a:gd name="connsiteY21" fmla="*/ 164962 h 219226"/>
                <a:gd name="connsiteX22" fmla="*/ 83540 w 203738"/>
                <a:gd name="connsiteY22" fmla="*/ 164962 h 219226"/>
                <a:gd name="connsiteX23" fmla="*/ 56063 w 203738"/>
                <a:gd name="connsiteY23" fmla="*/ 191775 h 219226"/>
                <a:gd name="connsiteX24" fmla="*/ 82901 w 203738"/>
                <a:gd name="connsiteY24" fmla="*/ 219226 h 219226"/>
                <a:gd name="connsiteX25" fmla="*/ 110378 w 203738"/>
                <a:gd name="connsiteY25" fmla="*/ 192414 h 219226"/>
                <a:gd name="connsiteX26" fmla="*/ 97598 w 203738"/>
                <a:gd name="connsiteY26" fmla="*/ 168793 h 219226"/>
                <a:gd name="connsiteX27" fmla="*/ 103349 w 203738"/>
                <a:gd name="connsiteY27" fmla="*/ 150918 h 219226"/>
                <a:gd name="connsiteX28" fmla="*/ 105266 w 203738"/>
                <a:gd name="connsiteY28" fmla="*/ 150918 h 219226"/>
                <a:gd name="connsiteX29" fmla="*/ 135937 w 203738"/>
                <a:gd name="connsiteY29" fmla="*/ 134319 h 219226"/>
                <a:gd name="connsiteX30" fmla="*/ 153190 w 203738"/>
                <a:gd name="connsiteY30" fmla="*/ 145172 h 219226"/>
                <a:gd name="connsiteX31" fmla="*/ 165331 w 203738"/>
                <a:gd name="connsiteY31" fmla="*/ 180922 h 219226"/>
                <a:gd name="connsiteX32" fmla="*/ 201115 w 203738"/>
                <a:gd name="connsiteY32" fmla="*/ 168793 h 219226"/>
                <a:gd name="connsiteX33" fmla="*/ 188974 w 203738"/>
                <a:gd name="connsiteY33" fmla="*/ 133043 h 219226"/>
                <a:gd name="connsiteX34" fmla="*/ 177472 w 203738"/>
                <a:gd name="connsiteY34" fmla="*/ 130489 h 219226"/>
                <a:gd name="connsiteX35" fmla="*/ 161497 w 203738"/>
                <a:gd name="connsiteY35" fmla="*/ 135596 h 219226"/>
                <a:gd name="connsiteX36" fmla="*/ 141049 w 203738"/>
                <a:gd name="connsiteY36" fmla="*/ 122828 h 219226"/>
                <a:gd name="connsiteX37" fmla="*/ 142327 w 203738"/>
                <a:gd name="connsiteY37" fmla="*/ 114529 h 219226"/>
                <a:gd name="connsiteX38" fmla="*/ 134020 w 203738"/>
                <a:gd name="connsiteY38" fmla="*/ 91547 h 219226"/>
                <a:gd name="connsiteX39" fmla="*/ 165331 w 203738"/>
                <a:gd name="connsiteY39" fmla="*/ 60904 h 219226"/>
                <a:gd name="connsiteX40" fmla="*/ 174916 w 203738"/>
                <a:gd name="connsiteY40" fmla="*/ 64096 h 219226"/>
                <a:gd name="connsiteX41" fmla="*/ 31781 w 203738"/>
                <a:gd name="connsiteY41" fmla="*/ 27068 h 219226"/>
                <a:gd name="connsiteX42" fmla="*/ 45839 w 203738"/>
                <a:gd name="connsiteY42" fmla="*/ 13024 h 219226"/>
                <a:gd name="connsiteX43" fmla="*/ 59897 w 203738"/>
                <a:gd name="connsiteY43" fmla="*/ 27068 h 219226"/>
                <a:gd name="connsiteX44" fmla="*/ 45839 w 203738"/>
                <a:gd name="connsiteY44" fmla="*/ 41113 h 219226"/>
                <a:gd name="connsiteX45" fmla="*/ 31781 w 203738"/>
                <a:gd name="connsiteY45" fmla="*/ 27068 h 219226"/>
                <a:gd name="connsiteX46" fmla="*/ 80984 w 203738"/>
                <a:gd name="connsiteY46" fmla="*/ 205181 h 219226"/>
                <a:gd name="connsiteX47" fmla="*/ 66926 w 203738"/>
                <a:gd name="connsiteY47" fmla="*/ 191137 h 219226"/>
                <a:gd name="connsiteX48" fmla="*/ 80984 w 203738"/>
                <a:gd name="connsiteY48" fmla="*/ 177092 h 219226"/>
                <a:gd name="connsiteX49" fmla="*/ 95042 w 203738"/>
                <a:gd name="connsiteY49" fmla="*/ 191137 h 219226"/>
                <a:gd name="connsiteX50" fmla="*/ 80984 w 203738"/>
                <a:gd name="connsiteY50" fmla="*/ 205181 h 219226"/>
                <a:gd name="connsiteX51" fmla="*/ 80984 w 203738"/>
                <a:gd name="connsiteY51" fmla="*/ 205181 h 219226"/>
                <a:gd name="connsiteX52" fmla="*/ 188974 w 203738"/>
                <a:gd name="connsiteY52" fmla="*/ 157302 h 219226"/>
                <a:gd name="connsiteX53" fmla="*/ 174916 w 203738"/>
                <a:gd name="connsiteY53" fmla="*/ 171346 h 219226"/>
                <a:gd name="connsiteX54" fmla="*/ 160858 w 203738"/>
                <a:gd name="connsiteY54" fmla="*/ 157302 h 219226"/>
                <a:gd name="connsiteX55" fmla="*/ 174916 w 203738"/>
                <a:gd name="connsiteY55" fmla="*/ 143257 h 219226"/>
                <a:gd name="connsiteX56" fmla="*/ 188974 w 203738"/>
                <a:gd name="connsiteY56" fmla="*/ 157302 h 219226"/>
                <a:gd name="connsiteX57" fmla="*/ 188974 w 203738"/>
                <a:gd name="connsiteY57" fmla="*/ 157302 h 219226"/>
                <a:gd name="connsiteX58" fmla="*/ 174916 w 203738"/>
                <a:gd name="connsiteY58" fmla="*/ 23238 h 219226"/>
                <a:gd name="connsiteX59" fmla="*/ 188974 w 203738"/>
                <a:gd name="connsiteY59" fmla="*/ 37283 h 219226"/>
                <a:gd name="connsiteX60" fmla="*/ 174916 w 203738"/>
                <a:gd name="connsiteY60" fmla="*/ 51328 h 219226"/>
                <a:gd name="connsiteX61" fmla="*/ 160858 w 203738"/>
                <a:gd name="connsiteY61" fmla="*/ 37283 h 219226"/>
                <a:gd name="connsiteX62" fmla="*/ 174916 w 203738"/>
                <a:gd name="connsiteY62" fmla="*/ 23238 h 219226"/>
                <a:gd name="connsiteX63" fmla="*/ 174916 w 203738"/>
                <a:gd name="connsiteY63" fmla="*/ 23238 h 219226"/>
                <a:gd name="connsiteX64" fmla="*/ 25391 w 203738"/>
                <a:gd name="connsiteY64" fmla="*/ 135596 h 219226"/>
                <a:gd name="connsiteX65" fmla="*/ 11333 w 203738"/>
                <a:gd name="connsiteY65" fmla="*/ 121551 h 219226"/>
                <a:gd name="connsiteX66" fmla="*/ 25391 w 203738"/>
                <a:gd name="connsiteY66" fmla="*/ 107507 h 219226"/>
                <a:gd name="connsiteX67" fmla="*/ 39449 w 203738"/>
                <a:gd name="connsiteY67" fmla="*/ 121551 h 219226"/>
                <a:gd name="connsiteX68" fmla="*/ 25391 w 203738"/>
                <a:gd name="connsiteY68" fmla="*/ 135596 h 219226"/>
                <a:gd name="connsiteX69" fmla="*/ 103349 w 203738"/>
                <a:gd name="connsiteY69" fmla="*/ 138150 h 219226"/>
                <a:gd name="connsiteX70" fmla="*/ 79706 w 203738"/>
                <a:gd name="connsiteY70" fmla="*/ 114529 h 219226"/>
                <a:gd name="connsiteX71" fmla="*/ 103349 w 203738"/>
                <a:gd name="connsiteY71" fmla="*/ 90270 h 219226"/>
                <a:gd name="connsiteX72" fmla="*/ 126991 w 203738"/>
                <a:gd name="connsiteY72" fmla="*/ 113891 h 219226"/>
                <a:gd name="connsiteX73" fmla="*/ 126991 w 203738"/>
                <a:gd name="connsiteY73" fmla="*/ 113891 h 219226"/>
                <a:gd name="connsiteX74" fmla="*/ 103349 w 203738"/>
                <a:gd name="connsiteY74" fmla="*/ 138150 h 219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203738" h="219226">
                  <a:moveTo>
                    <a:pt x="174916" y="64096"/>
                  </a:moveTo>
                  <a:cubicBezTo>
                    <a:pt x="189613" y="64096"/>
                    <a:pt x="201754" y="51966"/>
                    <a:pt x="201754" y="37283"/>
                  </a:cubicBezTo>
                  <a:cubicBezTo>
                    <a:pt x="201754" y="22600"/>
                    <a:pt x="189613" y="10470"/>
                    <a:pt x="174916" y="10470"/>
                  </a:cubicBezTo>
                  <a:cubicBezTo>
                    <a:pt x="160219" y="10470"/>
                    <a:pt x="148078" y="22600"/>
                    <a:pt x="148078" y="37283"/>
                  </a:cubicBezTo>
                  <a:cubicBezTo>
                    <a:pt x="148078" y="43028"/>
                    <a:pt x="149995" y="48136"/>
                    <a:pt x="153190" y="53243"/>
                  </a:cubicBezTo>
                  <a:lnTo>
                    <a:pt x="121879" y="83248"/>
                  </a:lnTo>
                  <a:cubicBezTo>
                    <a:pt x="111656" y="76864"/>
                    <a:pt x="98876" y="76225"/>
                    <a:pt x="88652" y="81332"/>
                  </a:cubicBezTo>
                  <a:lnTo>
                    <a:pt x="66287" y="45582"/>
                  </a:lnTo>
                  <a:cubicBezTo>
                    <a:pt x="76511" y="34729"/>
                    <a:pt x="75872" y="17492"/>
                    <a:pt x="65009" y="7278"/>
                  </a:cubicBezTo>
                  <a:cubicBezTo>
                    <a:pt x="54146" y="-2936"/>
                    <a:pt x="36893" y="-2298"/>
                    <a:pt x="26669" y="8555"/>
                  </a:cubicBezTo>
                  <a:cubicBezTo>
                    <a:pt x="16445" y="19408"/>
                    <a:pt x="17084" y="36644"/>
                    <a:pt x="27947" y="46859"/>
                  </a:cubicBezTo>
                  <a:cubicBezTo>
                    <a:pt x="35615" y="53881"/>
                    <a:pt x="46478" y="55796"/>
                    <a:pt x="56063" y="52604"/>
                  </a:cubicBezTo>
                  <a:lnTo>
                    <a:pt x="79067" y="88355"/>
                  </a:lnTo>
                  <a:cubicBezTo>
                    <a:pt x="72677" y="94100"/>
                    <a:pt x="68843" y="102400"/>
                    <a:pt x="68204" y="110699"/>
                  </a:cubicBezTo>
                  <a:lnTo>
                    <a:pt x="52229" y="111975"/>
                  </a:lnTo>
                  <a:cubicBezTo>
                    <a:pt x="47117" y="97931"/>
                    <a:pt x="31142" y="91547"/>
                    <a:pt x="17084" y="96654"/>
                  </a:cubicBezTo>
                  <a:cubicBezTo>
                    <a:pt x="3027" y="101761"/>
                    <a:pt x="-3363" y="117721"/>
                    <a:pt x="1749" y="131766"/>
                  </a:cubicBezTo>
                  <a:cubicBezTo>
                    <a:pt x="6861" y="145811"/>
                    <a:pt x="22835" y="152195"/>
                    <a:pt x="36893" y="147087"/>
                  </a:cubicBezTo>
                  <a:cubicBezTo>
                    <a:pt x="46478" y="143257"/>
                    <a:pt x="52868" y="134958"/>
                    <a:pt x="54146" y="124743"/>
                  </a:cubicBezTo>
                  <a:lnTo>
                    <a:pt x="69482" y="123467"/>
                  </a:lnTo>
                  <a:cubicBezTo>
                    <a:pt x="72038" y="134319"/>
                    <a:pt x="79706" y="143895"/>
                    <a:pt x="90569" y="148364"/>
                  </a:cubicBezTo>
                  <a:lnTo>
                    <a:pt x="85457" y="164962"/>
                  </a:lnTo>
                  <a:lnTo>
                    <a:pt x="83540" y="164962"/>
                  </a:lnTo>
                  <a:cubicBezTo>
                    <a:pt x="68843" y="164962"/>
                    <a:pt x="56063" y="177092"/>
                    <a:pt x="56063" y="191775"/>
                  </a:cubicBezTo>
                  <a:cubicBezTo>
                    <a:pt x="56063" y="206458"/>
                    <a:pt x="68204" y="219226"/>
                    <a:pt x="82901" y="219226"/>
                  </a:cubicBezTo>
                  <a:cubicBezTo>
                    <a:pt x="97598" y="219226"/>
                    <a:pt x="110378" y="207097"/>
                    <a:pt x="110378" y="192414"/>
                  </a:cubicBezTo>
                  <a:cubicBezTo>
                    <a:pt x="110378" y="182838"/>
                    <a:pt x="105266" y="173900"/>
                    <a:pt x="97598" y="168793"/>
                  </a:cubicBezTo>
                  <a:lnTo>
                    <a:pt x="103349" y="150918"/>
                  </a:lnTo>
                  <a:lnTo>
                    <a:pt x="105266" y="150918"/>
                  </a:lnTo>
                  <a:cubicBezTo>
                    <a:pt x="117406" y="150918"/>
                    <a:pt x="128908" y="144534"/>
                    <a:pt x="135937" y="134319"/>
                  </a:cubicBezTo>
                  <a:lnTo>
                    <a:pt x="153190" y="145172"/>
                  </a:lnTo>
                  <a:cubicBezTo>
                    <a:pt x="146800" y="158578"/>
                    <a:pt x="152551" y="174538"/>
                    <a:pt x="165331" y="180922"/>
                  </a:cubicBezTo>
                  <a:cubicBezTo>
                    <a:pt x="178111" y="187306"/>
                    <a:pt x="194725" y="181561"/>
                    <a:pt x="201115" y="168793"/>
                  </a:cubicBezTo>
                  <a:cubicBezTo>
                    <a:pt x="207505" y="155387"/>
                    <a:pt x="201754" y="139427"/>
                    <a:pt x="188974" y="133043"/>
                  </a:cubicBezTo>
                  <a:cubicBezTo>
                    <a:pt x="185140" y="131127"/>
                    <a:pt x="181306" y="130489"/>
                    <a:pt x="177472" y="130489"/>
                  </a:cubicBezTo>
                  <a:cubicBezTo>
                    <a:pt x="171721" y="130489"/>
                    <a:pt x="166609" y="132404"/>
                    <a:pt x="161497" y="135596"/>
                  </a:cubicBezTo>
                  <a:lnTo>
                    <a:pt x="141049" y="122828"/>
                  </a:lnTo>
                  <a:cubicBezTo>
                    <a:pt x="141688" y="120275"/>
                    <a:pt x="142327" y="117083"/>
                    <a:pt x="142327" y="114529"/>
                  </a:cubicBezTo>
                  <a:cubicBezTo>
                    <a:pt x="142327" y="106230"/>
                    <a:pt x="139132" y="97931"/>
                    <a:pt x="134020" y="91547"/>
                  </a:cubicBezTo>
                  <a:lnTo>
                    <a:pt x="165331" y="60904"/>
                  </a:lnTo>
                  <a:cubicBezTo>
                    <a:pt x="166609" y="62819"/>
                    <a:pt x="170443" y="64096"/>
                    <a:pt x="174916" y="64096"/>
                  </a:cubicBezTo>
                  <a:close/>
                  <a:moveTo>
                    <a:pt x="31781" y="27068"/>
                  </a:moveTo>
                  <a:cubicBezTo>
                    <a:pt x="31781" y="19408"/>
                    <a:pt x="38171" y="13024"/>
                    <a:pt x="45839" y="13024"/>
                  </a:cubicBezTo>
                  <a:cubicBezTo>
                    <a:pt x="53507" y="13024"/>
                    <a:pt x="59897" y="19408"/>
                    <a:pt x="59897" y="27068"/>
                  </a:cubicBezTo>
                  <a:cubicBezTo>
                    <a:pt x="59897" y="34729"/>
                    <a:pt x="53507" y="41113"/>
                    <a:pt x="45839" y="41113"/>
                  </a:cubicBezTo>
                  <a:cubicBezTo>
                    <a:pt x="38171" y="41113"/>
                    <a:pt x="31781" y="35368"/>
                    <a:pt x="31781" y="27068"/>
                  </a:cubicBezTo>
                  <a:close/>
                  <a:moveTo>
                    <a:pt x="80984" y="205181"/>
                  </a:moveTo>
                  <a:cubicBezTo>
                    <a:pt x="73316" y="205181"/>
                    <a:pt x="66926" y="198798"/>
                    <a:pt x="66926" y="191137"/>
                  </a:cubicBezTo>
                  <a:cubicBezTo>
                    <a:pt x="66926" y="183476"/>
                    <a:pt x="73316" y="177092"/>
                    <a:pt x="80984" y="177092"/>
                  </a:cubicBezTo>
                  <a:cubicBezTo>
                    <a:pt x="88652" y="177092"/>
                    <a:pt x="95042" y="183476"/>
                    <a:pt x="95042" y="191137"/>
                  </a:cubicBezTo>
                  <a:cubicBezTo>
                    <a:pt x="95042" y="198798"/>
                    <a:pt x="89291" y="205181"/>
                    <a:pt x="80984" y="205181"/>
                  </a:cubicBezTo>
                  <a:cubicBezTo>
                    <a:pt x="80984" y="205181"/>
                    <a:pt x="80984" y="205181"/>
                    <a:pt x="80984" y="205181"/>
                  </a:cubicBezTo>
                  <a:close/>
                  <a:moveTo>
                    <a:pt x="188974" y="157302"/>
                  </a:moveTo>
                  <a:cubicBezTo>
                    <a:pt x="188974" y="164962"/>
                    <a:pt x="182584" y="171346"/>
                    <a:pt x="174916" y="171346"/>
                  </a:cubicBezTo>
                  <a:cubicBezTo>
                    <a:pt x="167248" y="171346"/>
                    <a:pt x="160858" y="164962"/>
                    <a:pt x="160858" y="157302"/>
                  </a:cubicBezTo>
                  <a:cubicBezTo>
                    <a:pt x="160858" y="149641"/>
                    <a:pt x="167248" y="143257"/>
                    <a:pt x="174916" y="143257"/>
                  </a:cubicBezTo>
                  <a:cubicBezTo>
                    <a:pt x="182584" y="143257"/>
                    <a:pt x="188974" y="149641"/>
                    <a:pt x="188974" y="157302"/>
                  </a:cubicBezTo>
                  <a:lnTo>
                    <a:pt x="188974" y="157302"/>
                  </a:lnTo>
                  <a:close/>
                  <a:moveTo>
                    <a:pt x="174916" y="23238"/>
                  </a:moveTo>
                  <a:cubicBezTo>
                    <a:pt x="182584" y="23238"/>
                    <a:pt x="188974" y="29622"/>
                    <a:pt x="188974" y="37283"/>
                  </a:cubicBezTo>
                  <a:cubicBezTo>
                    <a:pt x="188974" y="44944"/>
                    <a:pt x="182584" y="51328"/>
                    <a:pt x="174916" y="51328"/>
                  </a:cubicBezTo>
                  <a:cubicBezTo>
                    <a:pt x="167248" y="51328"/>
                    <a:pt x="160858" y="44944"/>
                    <a:pt x="160858" y="37283"/>
                  </a:cubicBezTo>
                  <a:cubicBezTo>
                    <a:pt x="160858" y="29622"/>
                    <a:pt x="166609" y="23238"/>
                    <a:pt x="174916" y="23238"/>
                  </a:cubicBezTo>
                  <a:cubicBezTo>
                    <a:pt x="174277" y="23238"/>
                    <a:pt x="174916" y="23238"/>
                    <a:pt x="174916" y="23238"/>
                  </a:cubicBezTo>
                  <a:close/>
                  <a:moveTo>
                    <a:pt x="25391" y="135596"/>
                  </a:moveTo>
                  <a:cubicBezTo>
                    <a:pt x="17723" y="135596"/>
                    <a:pt x="11333" y="129212"/>
                    <a:pt x="11333" y="121551"/>
                  </a:cubicBezTo>
                  <a:cubicBezTo>
                    <a:pt x="11333" y="113891"/>
                    <a:pt x="17723" y="107507"/>
                    <a:pt x="25391" y="107507"/>
                  </a:cubicBezTo>
                  <a:cubicBezTo>
                    <a:pt x="33059" y="107507"/>
                    <a:pt x="39449" y="113891"/>
                    <a:pt x="39449" y="121551"/>
                  </a:cubicBezTo>
                  <a:cubicBezTo>
                    <a:pt x="39449" y="129212"/>
                    <a:pt x="33059" y="135596"/>
                    <a:pt x="25391" y="135596"/>
                  </a:cubicBezTo>
                  <a:close/>
                  <a:moveTo>
                    <a:pt x="103349" y="138150"/>
                  </a:moveTo>
                  <a:cubicBezTo>
                    <a:pt x="89930" y="138150"/>
                    <a:pt x="79706" y="127297"/>
                    <a:pt x="79706" y="114529"/>
                  </a:cubicBezTo>
                  <a:cubicBezTo>
                    <a:pt x="79706" y="101123"/>
                    <a:pt x="90569" y="90908"/>
                    <a:pt x="103349" y="90270"/>
                  </a:cubicBezTo>
                  <a:cubicBezTo>
                    <a:pt x="116767" y="90270"/>
                    <a:pt x="126991" y="101123"/>
                    <a:pt x="126991" y="113891"/>
                  </a:cubicBezTo>
                  <a:cubicBezTo>
                    <a:pt x="126991" y="113891"/>
                    <a:pt x="126991" y="113891"/>
                    <a:pt x="126991" y="113891"/>
                  </a:cubicBezTo>
                  <a:cubicBezTo>
                    <a:pt x="126991" y="127297"/>
                    <a:pt x="116767" y="138150"/>
                    <a:pt x="103349" y="138150"/>
                  </a:cubicBezTo>
                  <a:close/>
                </a:path>
              </a:pathLst>
            </a:custGeom>
            <a:solidFill>
              <a:schemeClr val="accent1"/>
            </a:solidFill>
            <a:ln w="6390" cap="flat">
              <a:noFill/>
              <a:prstDash val="solid"/>
              <a:miter/>
            </a:ln>
          </p:spPr>
          <p:txBody>
            <a:bodyPr rtlCol="0" anchor="ctr"/>
            <a:lstStyle/>
            <a:p>
              <a:endParaRPr lang="en-US" dirty="0"/>
            </a:p>
          </p:txBody>
        </p:sp>
        <p:sp>
          <p:nvSpPr>
            <p:cNvPr id="148" name="Graphic 1039">
              <a:extLst>
                <a:ext uri="{FF2B5EF4-FFF2-40B4-BE49-F238E27FC236}">
                  <a16:creationId xmlns:a16="http://schemas.microsoft.com/office/drawing/2014/main" id="{E0579242-9D61-8142-BE61-C881DAC65818}"/>
                </a:ext>
              </a:extLst>
            </p:cNvPr>
            <p:cNvSpPr/>
            <p:nvPr/>
          </p:nvSpPr>
          <p:spPr>
            <a:xfrm>
              <a:off x="9946388" y="2144056"/>
              <a:ext cx="535044" cy="742304"/>
            </a:xfrm>
            <a:custGeom>
              <a:avLst/>
              <a:gdLst>
                <a:gd name="connsiteX0" fmla="*/ 151441 w 157831"/>
                <a:gd name="connsiteY0" fmla="*/ 51710 h 218970"/>
                <a:gd name="connsiteX1" fmla="*/ 115019 w 157831"/>
                <a:gd name="connsiteY1" fmla="*/ 51710 h 218970"/>
                <a:gd name="connsiteX2" fmla="*/ 115019 w 157831"/>
                <a:gd name="connsiteY2" fmla="*/ 42773 h 218970"/>
                <a:gd name="connsiteX3" fmla="*/ 104795 w 157831"/>
                <a:gd name="connsiteY3" fmla="*/ 10214 h 218970"/>
                <a:gd name="connsiteX4" fmla="*/ 79235 w 157831"/>
                <a:gd name="connsiteY4" fmla="*/ 0 h 218970"/>
                <a:gd name="connsiteX5" fmla="*/ 53036 w 157831"/>
                <a:gd name="connsiteY5" fmla="*/ 10214 h 218970"/>
                <a:gd name="connsiteX6" fmla="*/ 42812 w 157831"/>
                <a:gd name="connsiteY6" fmla="*/ 40219 h 218970"/>
                <a:gd name="connsiteX7" fmla="*/ 42812 w 157831"/>
                <a:gd name="connsiteY7" fmla="*/ 51072 h 218970"/>
                <a:gd name="connsiteX8" fmla="*/ 6390 w 157831"/>
                <a:gd name="connsiteY8" fmla="*/ 51072 h 218970"/>
                <a:gd name="connsiteX9" fmla="*/ 0 w 157831"/>
                <a:gd name="connsiteY9" fmla="*/ 57456 h 218970"/>
                <a:gd name="connsiteX10" fmla="*/ 0 w 157831"/>
                <a:gd name="connsiteY10" fmla="*/ 212587 h 218970"/>
                <a:gd name="connsiteX11" fmla="*/ 6390 w 157831"/>
                <a:gd name="connsiteY11" fmla="*/ 218971 h 218970"/>
                <a:gd name="connsiteX12" fmla="*/ 151441 w 157831"/>
                <a:gd name="connsiteY12" fmla="*/ 218971 h 218970"/>
                <a:gd name="connsiteX13" fmla="*/ 157831 w 157831"/>
                <a:gd name="connsiteY13" fmla="*/ 212587 h 218970"/>
                <a:gd name="connsiteX14" fmla="*/ 157831 w 157831"/>
                <a:gd name="connsiteY14" fmla="*/ 58094 h 218970"/>
                <a:gd name="connsiteX15" fmla="*/ 151441 w 157831"/>
                <a:gd name="connsiteY15" fmla="*/ 51710 h 218970"/>
                <a:gd name="connsiteX16" fmla="*/ 55592 w 157831"/>
                <a:gd name="connsiteY16" fmla="*/ 40219 h 218970"/>
                <a:gd name="connsiteX17" fmla="*/ 61982 w 157831"/>
                <a:gd name="connsiteY17" fmla="*/ 19152 h 218970"/>
                <a:gd name="connsiteX18" fmla="*/ 79235 w 157831"/>
                <a:gd name="connsiteY18" fmla="*/ 12768 h 218970"/>
                <a:gd name="connsiteX19" fmla="*/ 95849 w 157831"/>
                <a:gd name="connsiteY19" fmla="*/ 19152 h 218970"/>
                <a:gd name="connsiteX20" fmla="*/ 102878 w 157831"/>
                <a:gd name="connsiteY20" fmla="*/ 42773 h 218970"/>
                <a:gd name="connsiteX21" fmla="*/ 102878 w 157831"/>
                <a:gd name="connsiteY21" fmla="*/ 51710 h 218970"/>
                <a:gd name="connsiteX22" fmla="*/ 55592 w 157831"/>
                <a:gd name="connsiteY22" fmla="*/ 51710 h 218970"/>
                <a:gd name="connsiteX23" fmla="*/ 55592 w 157831"/>
                <a:gd name="connsiteY23" fmla="*/ 40219 h 218970"/>
                <a:gd name="connsiteX24" fmla="*/ 145051 w 157831"/>
                <a:gd name="connsiteY24" fmla="*/ 206841 h 218970"/>
                <a:gd name="connsiteX25" fmla="*/ 12780 w 157831"/>
                <a:gd name="connsiteY25" fmla="*/ 206841 h 218970"/>
                <a:gd name="connsiteX26" fmla="*/ 12780 w 157831"/>
                <a:gd name="connsiteY26" fmla="*/ 64478 h 218970"/>
                <a:gd name="connsiteX27" fmla="*/ 42812 w 157831"/>
                <a:gd name="connsiteY27" fmla="*/ 64478 h 218970"/>
                <a:gd name="connsiteX28" fmla="*/ 42812 w 157831"/>
                <a:gd name="connsiteY28" fmla="*/ 78523 h 218970"/>
                <a:gd name="connsiteX29" fmla="*/ 49202 w 157831"/>
                <a:gd name="connsiteY29" fmla="*/ 84907 h 218970"/>
                <a:gd name="connsiteX30" fmla="*/ 55592 w 157831"/>
                <a:gd name="connsiteY30" fmla="*/ 78523 h 218970"/>
                <a:gd name="connsiteX31" fmla="*/ 55592 w 157831"/>
                <a:gd name="connsiteY31" fmla="*/ 64478 h 218970"/>
                <a:gd name="connsiteX32" fmla="*/ 102878 w 157831"/>
                <a:gd name="connsiteY32" fmla="*/ 64478 h 218970"/>
                <a:gd name="connsiteX33" fmla="*/ 102878 w 157831"/>
                <a:gd name="connsiteY33" fmla="*/ 78523 h 218970"/>
                <a:gd name="connsiteX34" fmla="*/ 109268 w 157831"/>
                <a:gd name="connsiteY34" fmla="*/ 84907 h 218970"/>
                <a:gd name="connsiteX35" fmla="*/ 115658 w 157831"/>
                <a:gd name="connsiteY35" fmla="*/ 78523 h 218970"/>
                <a:gd name="connsiteX36" fmla="*/ 115658 w 157831"/>
                <a:gd name="connsiteY36" fmla="*/ 64478 h 218970"/>
                <a:gd name="connsiteX37" fmla="*/ 145690 w 157831"/>
                <a:gd name="connsiteY37" fmla="*/ 64478 h 218970"/>
                <a:gd name="connsiteX38" fmla="*/ 145690 w 157831"/>
                <a:gd name="connsiteY38" fmla="*/ 206841 h 218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57831" h="218970">
                  <a:moveTo>
                    <a:pt x="151441" y="51710"/>
                  </a:moveTo>
                  <a:lnTo>
                    <a:pt x="115019" y="51710"/>
                  </a:lnTo>
                  <a:lnTo>
                    <a:pt x="115019" y="42773"/>
                  </a:lnTo>
                  <a:cubicBezTo>
                    <a:pt x="115019" y="42134"/>
                    <a:pt x="116297" y="22982"/>
                    <a:pt x="104795" y="10214"/>
                  </a:cubicBezTo>
                  <a:cubicBezTo>
                    <a:pt x="98405" y="3192"/>
                    <a:pt x="89459" y="0"/>
                    <a:pt x="79235" y="0"/>
                  </a:cubicBezTo>
                  <a:cubicBezTo>
                    <a:pt x="68372" y="0"/>
                    <a:pt x="59426" y="3192"/>
                    <a:pt x="53036" y="10214"/>
                  </a:cubicBezTo>
                  <a:cubicBezTo>
                    <a:pt x="42173" y="22344"/>
                    <a:pt x="42812" y="40219"/>
                    <a:pt x="42812" y="40219"/>
                  </a:cubicBezTo>
                  <a:lnTo>
                    <a:pt x="42812" y="51072"/>
                  </a:lnTo>
                  <a:lnTo>
                    <a:pt x="6390" y="51072"/>
                  </a:lnTo>
                  <a:cubicBezTo>
                    <a:pt x="2556" y="51072"/>
                    <a:pt x="0" y="53625"/>
                    <a:pt x="0" y="57456"/>
                  </a:cubicBezTo>
                  <a:lnTo>
                    <a:pt x="0" y="212587"/>
                  </a:lnTo>
                  <a:cubicBezTo>
                    <a:pt x="0" y="216417"/>
                    <a:pt x="2556" y="218971"/>
                    <a:pt x="6390" y="218971"/>
                  </a:cubicBezTo>
                  <a:lnTo>
                    <a:pt x="151441" y="218971"/>
                  </a:lnTo>
                  <a:cubicBezTo>
                    <a:pt x="155275" y="218971"/>
                    <a:pt x="157831" y="216417"/>
                    <a:pt x="157831" y="212587"/>
                  </a:cubicBezTo>
                  <a:lnTo>
                    <a:pt x="157831" y="58094"/>
                  </a:lnTo>
                  <a:cubicBezTo>
                    <a:pt x="157831" y="54902"/>
                    <a:pt x="155275" y="51710"/>
                    <a:pt x="151441" y="51710"/>
                  </a:cubicBezTo>
                  <a:close/>
                  <a:moveTo>
                    <a:pt x="55592" y="40219"/>
                  </a:moveTo>
                  <a:cubicBezTo>
                    <a:pt x="55592" y="40219"/>
                    <a:pt x="54953" y="26813"/>
                    <a:pt x="61982" y="19152"/>
                  </a:cubicBezTo>
                  <a:cubicBezTo>
                    <a:pt x="65816" y="14683"/>
                    <a:pt x="71567" y="12768"/>
                    <a:pt x="79235" y="12768"/>
                  </a:cubicBezTo>
                  <a:cubicBezTo>
                    <a:pt x="86264" y="12768"/>
                    <a:pt x="92015" y="14683"/>
                    <a:pt x="95849" y="19152"/>
                  </a:cubicBezTo>
                  <a:cubicBezTo>
                    <a:pt x="103517" y="27451"/>
                    <a:pt x="102878" y="42134"/>
                    <a:pt x="102878" y="42773"/>
                  </a:cubicBezTo>
                  <a:lnTo>
                    <a:pt x="102878" y="51710"/>
                  </a:lnTo>
                  <a:lnTo>
                    <a:pt x="55592" y="51710"/>
                  </a:lnTo>
                  <a:lnTo>
                    <a:pt x="55592" y="40219"/>
                  </a:lnTo>
                  <a:close/>
                  <a:moveTo>
                    <a:pt x="145051" y="206841"/>
                  </a:moveTo>
                  <a:lnTo>
                    <a:pt x="12780" y="206841"/>
                  </a:lnTo>
                  <a:lnTo>
                    <a:pt x="12780" y="64478"/>
                  </a:lnTo>
                  <a:lnTo>
                    <a:pt x="42812" y="64478"/>
                  </a:lnTo>
                  <a:lnTo>
                    <a:pt x="42812" y="78523"/>
                  </a:lnTo>
                  <a:cubicBezTo>
                    <a:pt x="42812" y="82353"/>
                    <a:pt x="45368" y="84907"/>
                    <a:pt x="49202" y="84907"/>
                  </a:cubicBezTo>
                  <a:cubicBezTo>
                    <a:pt x="53036" y="84907"/>
                    <a:pt x="55592" y="82353"/>
                    <a:pt x="55592" y="78523"/>
                  </a:cubicBezTo>
                  <a:lnTo>
                    <a:pt x="55592" y="64478"/>
                  </a:lnTo>
                  <a:lnTo>
                    <a:pt x="102878" y="64478"/>
                  </a:lnTo>
                  <a:lnTo>
                    <a:pt x="102878" y="78523"/>
                  </a:lnTo>
                  <a:cubicBezTo>
                    <a:pt x="102878" y="82353"/>
                    <a:pt x="105434" y="84907"/>
                    <a:pt x="109268" y="84907"/>
                  </a:cubicBezTo>
                  <a:cubicBezTo>
                    <a:pt x="113102" y="84907"/>
                    <a:pt x="115658" y="82353"/>
                    <a:pt x="115658" y="78523"/>
                  </a:cubicBezTo>
                  <a:lnTo>
                    <a:pt x="115658" y="64478"/>
                  </a:lnTo>
                  <a:lnTo>
                    <a:pt x="145690" y="64478"/>
                  </a:lnTo>
                  <a:lnTo>
                    <a:pt x="145690" y="206841"/>
                  </a:lnTo>
                  <a:close/>
                </a:path>
              </a:pathLst>
            </a:custGeom>
            <a:solidFill>
              <a:schemeClr val="accent3"/>
            </a:solidFill>
            <a:ln w="6390" cap="flat">
              <a:noFill/>
              <a:prstDash val="solid"/>
              <a:miter/>
            </a:ln>
          </p:spPr>
          <p:txBody>
            <a:bodyPr rtlCol="0" anchor="ctr"/>
            <a:lstStyle/>
            <a:p>
              <a:endParaRPr lang="en-US" dirty="0"/>
            </a:p>
          </p:txBody>
        </p:sp>
        <p:grpSp>
          <p:nvGrpSpPr>
            <p:cNvPr id="149" name="Graphic 4">
              <a:extLst>
                <a:ext uri="{FF2B5EF4-FFF2-40B4-BE49-F238E27FC236}">
                  <a16:creationId xmlns:a16="http://schemas.microsoft.com/office/drawing/2014/main" id="{A3F39550-10DE-8F40-99EF-27E56F614277}"/>
                </a:ext>
              </a:extLst>
            </p:cNvPr>
            <p:cNvGrpSpPr/>
            <p:nvPr/>
          </p:nvGrpSpPr>
          <p:grpSpPr>
            <a:xfrm flipH="1">
              <a:off x="7368540" y="2250496"/>
              <a:ext cx="817532" cy="735334"/>
              <a:chOff x="539310" y="1485076"/>
              <a:chExt cx="217896" cy="195988"/>
            </a:xfrm>
            <a:solidFill>
              <a:schemeClr val="accent3"/>
            </a:solidFill>
          </p:grpSpPr>
          <p:sp>
            <p:nvSpPr>
              <p:cNvPr id="151" name="Graphic 4">
                <a:extLst>
                  <a:ext uri="{FF2B5EF4-FFF2-40B4-BE49-F238E27FC236}">
                    <a16:creationId xmlns:a16="http://schemas.microsoft.com/office/drawing/2014/main" id="{5C263DE3-73F6-6C4E-8AAF-863CC09E43F0}"/>
                  </a:ext>
                </a:extLst>
              </p:cNvPr>
              <p:cNvSpPr/>
              <p:nvPr/>
            </p:nvSpPr>
            <p:spPr>
              <a:xfrm>
                <a:off x="539310" y="1485076"/>
                <a:ext cx="217896" cy="195988"/>
              </a:xfrm>
              <a:custGeom>
                <a:avLst/>
                <a:gdLst>
                  <a:gd name="connsiteX0" fmla="*/ 211507 w 217896"/>
                  <a:gd name="connsiteY0" fmla="*/ 66393 h 195988"/>
                  <a:gd name="connsiteX1" fmla="*/ 200644 w 217896"/>
                  <a:gd name="connsiteY1" fmla="*/ 66393 h 195988"/>
                  <a:gd name="connsiteX2" fmla="*/ 174445 w 217896"/>
                  <a:gd name="connsiteY2" fmla="*/ 33197 h 195988"/>
                  <a:gd name="connsiteX3" fmla="*/ 180835 w 217896"/>
                  <a:gd name="connsiteY3" fmla="*/ 8299 h 195988"/>
                  <a:gd name="connsiteX4" fmla="*/ 179557 w 217896"/>
                  <a:gd name="connsiteY4" fmla="*/ 2554 h 195988"/>
                  <a:gd name="connsiteX5" fmla="*/ 174445 w 217896"/>
                  <a:gd name="connsiteY5" fmla="*/ 0 h 195988"/>
                  <a:gd name="connsiteX6" fmla="*/ 135467 w 217896"/>
                  <a:gd name="connsiteY6" fmla="*/ 20429 h 195988"/>
                  <a:gd name="connsiteX7" fmla="*/ 94571 w 217896"/>
                  <a:gd name="connsiteY7" fmla="*/ 14683 h 195988"/>
                  <a:gd name="connsiteX8" fmla="*/ 0 w 217896"/>
                  <a:gd name="connsiteY8" fmla="*/ 109166 h 195988"/>
                  <a:gd name="connsiteX9" fmla="*/ 12780 w 217896"/>
                  <a:gd name="connsiteY9" fmla="*/ 156408 h 195988"/>
                  <a:gd name="connsiteX10" fmla="*/ 17892 w 217896"/>
                  <a:gd name="connsiteY10" fmla="*/ 159600 h 195988"/>
                  <a:gd name="connsiteX11" fmla="*/ 44091 w 217896"/>
                  <a:gd name="connsiteY11" fmla="*/ 189604 h 195988"/>
                  <a:gd name="connsiteX12" fmla="*/ 50481 w 217896"/>
                  <a:gd name="connsiteY12" fmla="*/ 195988 h 195988"/>
                  <a:gd name="connsiteX13" fmla="*/ 86903 w 217896"/>
                  <a:gd name="connsiteY13" fmla="*/ 195988 h 195988"/>
                  <a:gd name="connsiteX14" fmla="*/ 93293 w 217896"/>
                  <a:gd name="connsiteY14" fmla="*/ 189604 h 195988"/>
                  <a:gd name="connsiteX15" fmla="*/ 93293 w 217896"/>
                  <a:gd name="connsiteY15" fmla="*/ 181305 h 195988"/>
                  <a:gd name="connsiteX16" fmla="*/ 109907 w 217896"/>
                  <a:gd name="connsiteY16" fmla="*/ 181305 h 195988"/>
                  <a:gd name="connsiteX17" fmla="*/ 109907 w 217896"/>
                  <a:gd name="connsiteY17" fmla="*/ 189604 h 195988"/>
                  <a:gd name="connsiteX18" fmla="*/ 116297 w 217896"/>
                  <a:gd name="connsiteY18" fmla="*/ 195988 h 195988"/>
                  <a:gd name="connsiteX19" fmla="*/ 152720 w 217896"/>
                  <a:gd name="connsiteY19" fmla="*/ 195988 h 195988"/>
                  <a:gd name="connsiteX20" fmla="*/ 159109 w 217896"/>
                  <a:gd name="connsiteY20" fmla="*/ 189604 h 195988"/>
                  <a:gd name="connsiteX21" fmla="*/ 159109 w 217896"/>
                  <a:gd name="connsiteY21" fmla="*/ 176836 h 195988"/>
                  <a:gd name="connsiteX22" fmla="*/ 187225 w 217896"/>
                  <a:gd name="connsiteY22" fmla="*/ 122572 h 195988"/>
                  <a:gd name="connsiteX23" fmla="*/ 211507 w 217896"/>
                  <a:gd name="connsiteY23" fmla="*/ 122572 h 195988"/>
                  <a:gd name="connsiteX24" fmla="*/ 217897 w 217896"/>
                  <a:gd name="connsiteY24" fmla="*/ 116188 h 195988"/>
                  <a:gd name="connsiteX25" fmla="*/ 217897 w 217896"/>
                  <a:gd name="connsiteY25" fmla="*/ 72139 h 195988"/>
                  <a:gd name="connsiteX26" fmla="*/ 211507 w 217896"/>
                  <a:gd name="connsiteY26" fmla="*/ 66393 h 195988"/>
                  <a:gd name="connsiteX27" fmla="*/ 205117 w 217896"/>
                  <a:gd name="connsiteY27" fmla="*/ 110443 h 195988"/>
                  <a:gd name="connsiteX28" fmla="*/ 182113 w 217896"/>
                  <a:gd name="connsiteY28" fmla="*/ 110443 h 195988"/>
                  <a:gd name="connsiteX29" fmla="*/ 175723 w 217896"/>
                  <a:gd name="connsiteY29" fmla="*/ 116188 h 195988"/>
                  <a:gd name="connsiteX30" fmla="*/ 148247 w 217896"/>
                  <a:gd name="connsiteY30" fmla="*/ 169814 h 195988"/>
                  <a:gd name="connsiteX31" fmla="*/ 146330 w 217896"/>
                  <a:gd name="connsiteY31" fmla="*/ 174283 h 195988"/>
                  <a:gd name="connsiteX32" fmla="*/ 146330 w 217896"/>
                  <a:gd name="connsiteY32" fmla="*/ 183220 h 195988"/>
                  <a:gd name="connsiteX33" fmla="*/ 122687 w 217896"/>
                  <a:gd name="connsiteY33" fmla="*/ 183220 h 195988"/>
                  <a:gd name="connsiteX34" fmla="*/ 122687 w 217896"/>
                  <a:gd name="connsiteY34" fmla="*/ 174921 h 195988"/>
                  <a:gd name="connsiteX35" fmla="*/ 116297 w 217896"/>
                  <a:gd name="connsiteY35" fmla="*/ 168537 h 195988"/>
                  <a:gd name="connsiteX36" fmla="*/ 86903 w 217896"/>
                  <a:gd name="connsiteY36" fmla="*/ 168537 h 195988"/>
                  <a:gd name="connsiteX37" fmla="*/ 80513 w 217896"/>
                  <a:gd name="connsiteY37" fmla="*/ 174921 h 195988"/>
                  <a:gd name="connsiteX38" fmla="*/ 80513 w 217896"/>
                  <a:gd name="connsiteY38" fmla="*/ 183220 h 195988"/>
                  <a:gd name="connsiteX39" fmla="*/ 56231 w 217896"/>
                  <a:gd name="connsiteY39" fmla="*/ 183220 h 195988"/>
                  <a:gd name="connsiteX40" fmla="*/ 21726 w 217896"/>
                  <a:gd name="connsiteY40" fmla="*/ 146832 h 195988"/>
                  <a:gd name="connsiteX41" fmla="*/ 12141 w 217896"/>
                  <a:gd name="connsiteY41" fmla="*/ 109166 h 195988"/>
                  <a:gd name="connsiteX42" fmla="*/ 93932 w 217896"/>
                  <a:gd name="connsiteY42" fmla="*/ 27451 h 195988"/>
                  <a:gd name="connsiteX43" fmla="*/ 135467 w 217896"/>
                  <a:gd name="connsiteY43" fmla="*/ 34473 h 195988"/>
                  <a:gd name="connsiteX44" fmla="*/ 143135 w 217896"/>
                  <a:gd name="connsiteY44" fmla="*/ 31281 h 195988"/>
                  <a:gd name="connsiteX45" fmla="*/ 165499 w 217896"/>
                  <a:gd name="connsiteY45" fmla="*/ 14683 h 195988"/>
                  <a:gd name="connsiteX46" fmla="*/ 160387 w 217896"/>
                  <a:gd name="connsiteY46" fmla="*/ 34473 h 195988"/>
                  <a:gd name="connsiteX47" fmla="*/ 163582 w 217896"/>
                  <a:gd name="connsiteY47" fmla="*/ 41496 h 195988"/>
                  <a:gd name="connsiteX48" fmla="*/ 190420 w 217896"/>
                  <a:gd name="connsiteY48" fmla="*/ 75331 h 195988"/>
                  <a:gd name="connsiteX49" fmla="*/ 196171 w 217896"/>
                  <a:gd name="connsiteY49" fmla="*/ 79161 h 195988"/>
                  <a:gd name="connsiteX50" fmla="*/ 204478 w 217896"/>
                  <a:gd name="connsiteY50" fmla="*/ 79161 h 195988"/>
                  <a:gd name="connsiteX51" fmla="*/ 204478 w 217896"/>
                  <a:gd name="connsiteY51" fmla="*/ 110443 h 195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17896" h="195988">
                    <a:moveTo>
                      <a:pt x="211507" y="66393"/>
                    </a:moveTo>
                    <a:lnTo>
                      <a:pt x="200644" y="66393"/>
                    </a:lnTo>
                    <a:cubicBezTo>
                      <a:pt x="196810" y="59371"/>
                      <a:pt x="187225" y="42773"/>
                      <a:pt x="174445" y="33197"/>
                    </a:cubicBezTo>
                    <a:lnTo>
                      <a:pt x="180835" y="8299"/>
                    </a:lnTo>
                    <a:cubicBezTo>
                      <a:pt x="181474" y="6384"/>
                      <a:pt x="180835" y="4469"/>
                      <a:pt x="179557" y="2554"/>
                    </a:cubicBezTo>
                    <a:cubicBezTo>
                      <a:pt x="178279" y="1277"/>
                      <a:pt x="176362" y="0"/>
                      <a:pt x="174445" y="0"/>
                    </a:cubicBezTo>
                    <a:cubicBezTo>
                      <a:pt x="173167" y="0"/>
                      <a:pt x="148247" y="1277"/>
                      <a:pt x="135467" y="20429"/>
                    </a:cubicBezTo>
                    <a:cubicBezTo>
                      <a:pt x="122687" y="16598"/>
                      <a:pt x="109907" y="14683"/>
                      <a:pt x="94571" y="14683"/>
                    </a:cubicBezTo>
                    <a:cubicBezTo>
                      <a:pt x="42813" y="14683"/>
                      <a:pt x="0" y="56817"/>
                      <a:pt x="0" y="109166"/>
                    </a:cubicBezTo>
                    <a:cubicBezTo>
                      <a:pt x="0" y="125764"/>
                      <a:pt x="4473" y="141724"/>
                      <a:pt x="12780" y="156408"/>
                    </a:cubicBezTo>
                    <a:cubicBezTo>
                      <a:pt x="14058" y="158323"/>
                      <a:pt x="15975" y="159600"/>
                      <a:pt x="17892" y="159600"/>
                    </a:cubicBezTo>
                    <a:cubicBezTo>
                      <a:pt x="19170" y="159600"/>
                      <a:pt x="44091" y="160876"/>
                      <a:pt x="44091" y="189604"/>
                    </a:cubicBezTo>
                    <a:cubicBezTo>
                      <a:pt x="44091" y="193435"/>
                      <a:pt x="46647" y="195988"/>
                      <a:pt x="50481" y="195988"/>
                    </a:cubicBezTo>
                    <a:lnTo>
                      <a:pt x="86903" y="195988"/>
                    </a:lnTo>
                    <a:cubicBezTo>
                      <a:pt x="90737" y="195988"/>
                      <a:pt x="93293" y="193435"/>
                      <a:pt x="93293" y="189604"/>
                    </a:cubicBezTo>
                    <a:lnTo>
                      <a:pt x="93293" y="181305"/>
                    </a:lnTo>
                    <a:lnTo>
                      <a:pt x="109907" y="181305"/>
                    </a:lnTo>
                    <a:lnTo>
                      <a:pt x="109907" y="189604"/>
                    </a:lnTo>
                    <a:cubicBezTo>
                      <a:pt x="109907" y="193435"/>
                      <a:pt x="112463" y="195988"/>
                      <a:pt x="116297" y="195988"/>
                    </a:cubicBezTo>
                    <a:lnTo>
                      <a:pt x="152720" y="195988"/>
                    </a:lnTo>
                    <a:cubicBezTo>
                      <a:pt x="156553" y="195988"/>
                      <a:pt x="159109" y="193435"/>
                      <a:pt x="159109" y="189604"/>
                    </a:cubicBezTo>
                    <a:lnTo>
                      <a:pt x="159109" y="176836"/>
                    </a:lnTo>
                    <a:cubicBezTo>
                      <a:pt x="168694" y="166622"/>
                      <a:pt x="183391" y="147470"/>
                      <a:pt x="187225" y="122572"/>
                    </a:cubicBezTo>
                    <a:lnTo>
                      <a:pt x="211507" y="122572"/>
                    </a:lnTo>
                    <a:cubicBezTo>
                      <a:pt x="215341" y="122572"/>
                      <a:pt x="217897" y="120019"/>
                      <a:pt x="217897" y="116188"/>
                    </a:cubicBezTo>
                    <a:lnTo>
                      <a:pt x="217897" y="72139"/>
                    </a:lnTo>
                    <a:cubicBezTo>
                      <a:pt x="217897" y="68947"/>
                      <a:pt x="215341" y="66393"/>
                      <a:pt x="211507" y="66393"/>
                    </a:cubicBezTo>
                    <a:close/>
                    <a:moveTo>
                      <a:pt x="205117" y="110443"/>
                    </a:moveTo>
                    <a:lnTo>
                      <a:pt x="182113" y="110443"/>
                    </a:lnTo>
                    <a:cubicBezTo>
                      <a:pt x="178918" y="110443"/>
                      <a:pt x="175723" y="112996"/>
                      <a:pt x="175723" y="116188"/>
                    </a:cubicBezTo>
                    <a:cubicBezTo>
                      <a:pt x="174445" y="134702"/>
                      <a:pt x="164221" y="154492"/>
                      <a:pt x="148247" y="169814"/>
                    </a:cubicBezTo>
                    <a:cubicBezTo>
                      <a:pt x="146969" y="171091"/>
                      <a:pt x="146330" y="172368"/>
                      <a:pt x="146330" y="174283"/>
                    </a:cubicBezTo>
                    <a:lnTo>
                      <a:pt x="146330" y="183220"/>
                    </a:lnTo>
                    <a:lnTo>
                      <a:pt x="122687" y="183220"/>
                    </a:lnTo>
                    <a:lnTo>
                      <a:pt x="122687" y="174921"/>
                    </a:lnTo>
                    <a:cubicBezTo>
                      <a:pt x="122687" y="171091"/>
                      <a:pt x="120131" y="168537"/>
                      <a:pt x="116297" y="168537"/>
                    </a:cubicBezTo>
                    <a:lnTo>
                      <a:pt x="86903" y="168537"/>
                    </a:lnTo>
                    <a:cubicBezTo>
                      <a:pt x="83069" y="168537"/>
                      <a:pt x="80513" y="171091"/>
                      <a:pt x="80513" y="174921"/>
                    </a:cubicBezTo>
                    <a:lnTo>
                      <a:pt x="80513" y="183220"/>
                    </a:lnTo>
                    <a:lnTo>
                      <a:pt x="56231" y="183220"/>
                    </a:lnTo>
                    <a:cubicBezTo>
                      <a:pt x="53675" y="158323"/>
                      <a:pt x="34506" y="148747"/>
                      <a:pt x="21726" y="146832"/>
                    </a:cubicBezTo>
                    <a:cubicBezTo>
                      <a:pt x="15336" y="135340"/>
                      <a:pt x="12141" y="121934"/>
                      <a:pt x="12141" y="109166"/>
                    </a:cubicBezTo>
                    <a:cubicBezTo>
                      <a:pt x="12141" y="64478"/>
                      <a:pt x="48564" y="27451"/>
                      <a:pt x="93932" y="27451"/>
                    </a:cubicBezTo>
                    <a:cubicBezTo>
                      <a:pt x="109907" y="27451"/>
                      <a:pt x="122687" y="29366"/>
                      <a:pt x="135467" y="34473"/>
                    </a:cubicBezTo>
                    <a:cubicBezTo>
                      <a:pt x="138662" y="35750"/>
                      <a:pt x="141857" y="34473"/>
                      <a:pt x="143135" y="31281"/>
                    </a:cubicBezTo>
                    <a:cubicBezTo>
                      <a:pt x="148247" y="21067"/>
                      <a:pt x="157831" y="16598"/>
                      <a:pt x="165499" y="14683"/>
                    </a:cubicBezTo>
                    <a:lnTo>
                      <a:pt x="160387" y="34473"/>
                    </a:lnTo>
                    <a:cubicBezTo>
                      <a:pt x="159748" y="37027"/>
                      <a:pt x="161026" y="40219"/>
                      <a:pt x="163582" y="41496"/>
                    </a:cubicBezTo>
                    <a:cubicBezTo>
                      <a:pt x="178918" y="50433"/>
                      <a:pt x="190420" y="75331"/>
                      <a:pt x="190420" y="75331"/>
                    </a:cubicBezTo>
                    <a:cubicBezTo>
                      <a:pt x="191698" y="77885"/>
                      <a:pt x="193615" y="79161"/>
                      <a:pt x="196171" y="79161"/>
                    </a:cubicBezTo>
                    <a:lnTo>
                      <a:pt x="204478" y="79161"/>
                    </a:lnTo>
                    <a:lnTo>
                      <a:pt x="204478" y="110443"/>
                    </a:lnTo>
                    <a:close/>
                  </a:path>
                </a:pathLst>
              </a:custGeom>
              <a:grpFill/>
              <a:ln w="6390" cap="flat">
                <a:noFill/>
                <a:prstDash val="solid"/>
                <a:miter/>
              </a:ln>
            </p:spPr>
            <p:txBody>
              <a:bodyPr rtlCol="0" anchor="ctr"/>
              <a:lstStyle/>
              <a:p>
                <a:endParaRPr lang="en-US" dirty="0"/>
              </a:p>
            </p:txBody>
          </p:sp>
          <p:sp>
            <p:nvSpPr>
              <p:cNvPr id="152" name="Graphic 4">
                <a:extLst>
                  <a:ext uri="{FF2B5EF4-FFF2-40B4-BE49-F238E27FC236}">
                    <a16:creationId xmlns:a16="http://schemas.microsoft.com/office/drawing/2014/main" id="{2BD84B0A-4E33-394E-BCC5-0C92F210A944}"/>
                  </a:ext>
                </a:extLst>
              </p:cNvPr>
              <p:cNvSpPr/>
              <p:nvPr/>
            </p:nvSpPr>
            <p:spPr>
              <a:xfrm>
                <a:off x="583691" y="1524535"/>
                <a:ext cx="49887" cy="31403"/>
              </a:xfrm>
              <a:custGeom>
                <a:avLst/>
                <a:gdLst>
                  <a:gd name="connsiteX0" fmla="*/ 41245 w 49887"/>
                  <a:gd name="connsiteY0" fmla="*/ 122 h 31403"/>
                  <a:gd name="connsiteX1" fmla="*/ 2266 w 49887"/>
                  <a:gd name="connsiteY1" fmla="*/ 20551 h 31403"/>
                  <a:gd name="connsiteX2" fmla="*/ 1627 w 49887"/>
                  <a:gd name="connsiteY2" fmla="*/ 29489 h 31403"/>
                  <a:gd name="connsiteX3" fmla="*/ 6739 w 49887"/>
                  <a:gd name="connsiteY3" fmla="*/ 31404 h 31403"/>
                  <a:gd name="connsiteX4" fmla="*/ 11212 w 49887"/>
                  <a:gd name="connsiteY4" fmla="*/ 30127 h 31403"/>
                  <a:gd name="connsiteX5" fmla="*/ 45079 w 49887"/>
                  <a:gd name="connsiteY5" fmla="*/ 12252 h 31403"/>
                  <a:gd name="connsiteX6" fmla="*/ 49552 w 49887"/>
                  <a:gd name="connsiteY6" fmla="*/ 4591 h 31403"/>
                  <a:gd name="connsiteX7" fmla="*/ 41245 w 49887"/>
                  <a:gd name="connsiteY7" fmla="*/ 122 h 31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87" h="31403">
                    <a:moveTo>
                      <a:pt x="41245" y="122"/>
                    </a:moveTo>
                    <a:cubicBezTo>
                      <a:pt x="27187" y="3953"/>
                      <a:pt x="13768" y="10975"/>
                      <a:pt x="2266" y="20551"/>
                    </a:cubicBezTo>
                    <a:cubicBezTo>
                      <a:pt x="-290" y="23105"/>
                      <a:pt x="-929" y="26935"/>
                      <a:pt x="1627" y="29489"/>
                    </a:cubicBezTo>
                    <a:cubicBezTo>
                      <a:pt x="2905" y="30765"/>
                      <a:pt x="4822" y="31404"/>
                      <a:pt x="6739" y="31404"/>
                    </a:cubicBezTo>
                    <a:cubicBezTo>
                      <a:pt x="8017" y="31404"/>
                      <a:pt x="9934" y="30765"/>
                      <a:pt x="11212" y="30127"/>
                    </a:cubicBezTo>
                    <a:cubicBezTo>
                      <a:pt x="20797" y="21828"/>
                      <a:pt x="32299" y="15444"/>
                      <a:pt x="45079" y="12252"/>
                    </a:cubicBezTo>
                    <a:cubicBezTo>
                      <a:pt x="48274" y="11613"/>
                      <a:pt x="50830" y="7783"/>
                      <a:pt x="49552" y="4591"/>
                    </a:cubicBezTo>
                    <a:cubicBezTo>
                      <a:pt x="48274" y="1399"/>
                      <a:pt x="44440" y="-516"/>
                      <a:pt x="41245" y="122"/>
                    </a:cubicBezTo>
                    <a:close/>
                  </a:path>
                </a:pathLst>
              </a:custGeom>
              <a:grpFill/>
              <a:ln w="6390" cap="flat">
                <a:noFill/>
                <a:prstDash val="solid"/>
                <a:miter/>
              </a:ln>
            </p:spPr>
            <p:txBody>
              <a:bodyPr rtlCol="0" anchor="ctr"/>
              <a:lstStyle/>
              <a:p>
                <a:endParaRPr lang="en-US" dirty="0"/>
              </a:p>
            </p:txBody>
          </p:sp>
        </p:grpSp>
        <p:grpSp>
          <p:nvGrpSpPr>
            <p:cNvPr id="153" name="Graphic 1100">
              <a:extLst>
                <a:ext uri="{FF2B5EF4-FFF2-40B4-BE49-F238E27FC236}">
                  <a16:creationId xmlns:a16="http://schemas.microsoft.com/office/drawing/2014/main" id="{B655B00C-D272-B346-BBCC-8BD974E934EC}"/>
                </a:ext>
              </a:extLst>
            </p:cNvPr>
            <p:cNvGrpSpPr/>
            <p:nvPr/>
          </p:nvGrpSpPr>
          <p:grpSpPr>
            <a:xfrm>
              <a:off x="4965280" y="2270761"/>
              <a:ext cx="886880" cy="740136"/>
              <a:chOff x="537393" y="1513330"/>
              <a:chExt cx="222369" cy="147469"/>
            </a:xfrm>
            <a:solidFill>
              <a:schemeClr val="accent3"/>
            </a:solidFill>
          </p:grpSpPr>
          <p:sp>
            <p:nvSpPr>
              <p:cNvPr id="155" name="Graphic 1100">
                <a:extLst>
                  <a:ext uri="{FF2B5EF4-FFF2-40B4-BE49-F238E27FC236}">
                    <a16:creationId xmlns:a16="http://schemas.microsoft.com/office/drawing/2014/main" id="{F38E166A-126C-7046-AEB1-C433DE26708D}"/>
                  </a:ext>
                </a:extLst>
              </p:cNvPr>
              <p:cNvSpPr/>
              <p:nvPr/>
            </p:nvSpPr>
            <p:spPr>
              <a:xfrm>
                <a:off x="552090" y="1513330"/>
                <a:ext cx="192337" cy="117465"/>
              </a:xfrm>
              <a:custGeom>
                <a:avLst/>
                <a:gdLst>
                  <a:gd name="connsiteX0" fmla="*/ 6390 w 192337"/>
                  <a:gd name="connsiteY0" fmla="*/ 117465 h 117465"/>
                  <a:gd name="connsiteX1" fmla="*/ 185947 w 192337"/>
                  <a:gd name="connsiteY1" fmla="*/ 117465 h 117465"/>
                  <a:gd name="connsiteX2" fmla="*/ 192337 w 192337"/>
                  <a:gd name="connsiteY2" fmla="*/ 111081 h 117465"/>
                  <a:gd name="connsiteX3" fmla="*/ 192337 w 192337"/>
                  <a:gd name="connsiteY3" fmla="*/ 6384 h 117465"/>
                  <a:gd name="connsiteX4" fmla="*/ 185947 w 192337"/>
                  <a:gd name="connsiteY4" fmla="*/ 0 h 117465"/>
                  <a:gd name="connsiteX5" fmla="*/ 6390 w 192337"/>
                  <a:gd name="connsiteY5" fmla="*/ 0 h 117465"/>
                  <a:gd name="connsiteX6" fmla="*/ 0 w 192337"/>
                  <a:gd name="connsiteY6" fmla="*/ 6384 h 117465"/>
                  <a:gd name="connsiteX7" fmla="*/ 0 w 192337"/>
                  <a:gd name="connsiteY7" fmla="*/ 111081 h 117465"/>
                  <a:gd name="connsiteX8" fmla="*/ 6390 w 192337"/>
                  <a:gd name="connsiteY8" fmla="*/ 117465 h 117465"/>
                  <a:gd name="connsiteX9" fmla="*/ 12780 w 192337"/>
                  <a:gd name="connsiteY9" fmla="*/ 12768 h 117465"/>
                  <a:gd name="connsiteX10" fmla="*/ 179557 w 192337"/>
                  <a:gd name="connsiteY10" fmla="*/ 12768 h 117465"/>
                  <a:gd name="connsiteX11" fmla="*/ 179557 w 192337"/>
                  <a:gd name="connsiteY11" fmla="*/ 104697 h 117465"/>
                  <a:gd name="connsiteX12" fmla="*/ 12780 w 192337"/>
                  <a:gd name="connsiteY12" fmla="*/ 104697 h 117465"/>
                  <a:gd name="connsiteX13" fmla="*/ 12780 w 192337"/>
                  <a:gd name="connsiteY13" fmla="*/ 12768 h 117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337" h="117465">
                    <a:moveTo>
                      <a:pt x="6390" y="117465"/>
                    </a:moveTo>
                    <a:lnTo>
                      <a:pt x="185947" y="117465"/>
                    </a:lnTo>
                    <a:cubicBezTo>
                      <a:pt x="189781" y="117465"/>
                      <a:pt x="192337" y="114912"/>
                      <a:pt x="192337" y="111081"/>
                    </a:cubicBezTo>
                    <a:lnTo>
                      <a:pt x="192337" y="6384"/>
                    </a:lnTo>
                    <a:cubicBezTo>
                      <a:pt x="192337" y="2554"/>
                      <a:pt x="189781" y="0"/>
                      <a:pt x="185947" y="0"/>
                    </a:cubicBezTo>
                    <a:lnTo>
                      <a:pt x="6390" y="0"/>
                    </a:lnTo>
                    <a:cubicBezTo>
                      <a:pt x="2556" y="0"/>
                      <a:pt x="0" y="2554"/>
                      <a:pt x="0" y="6384"/>
                    </a:cubicBezTo>
                    <a:lnTo>
                      <a:pt x="0" y="111081"/>
                    </a:lnTo>
                    <a:cubicBezTo>
                      <a:pt x="0" y="114912"/>
                      <a:pt x="3195" y="117465"/>
                      <a:pt x="6390" y="117465"/>
                    </a:cubicBezTo>
                    <a:close/>
                    <a:moveTo>
                      <a:pt x="12780" y="12768"/>
                    </a:moveTo>
                    <a:lnTo>
                      <a:pt x="179557" y="12768"/>
                    </a:lnTo>
                    <a:lnTo>
                      <a:pt x="179557" y="104697"/>
                    </a:lnTo>
                    <a:lnTo>
                      <a:pt x="12780" y="104697"/>
                    </a:lnTo>
                    <a:lnTo>
                      <a:pt x="12780" y="12768"/>
                    </a:lnTo>
                    <a:close/>
                  </a:path>
                </a:pathLst>
              </a:custGeom>
              <a:grpFill/>
              <a:ln w="6390" cap="flat">
                <a:noFill/>
                <a:prstDash val="solid"/>
                <a:miter/>
              </a:ln>
            </p:spPr>
            <p:txBody>
              <a:bodyPr rtlCol="0" anchor="ctr"/>
              <a:lstStyle/>
              <a:p>
                <a:endParaRPr lang="en-US" dirty="0"/>
              </a:p>
            </p:txBody>
          </p:sp>
          <p:sp>
            <p:nvSpPr>
              <p:cNvPr id="156" name="Graphic 1100">
                <a:extLst>
                  <a:ext uri="{FF2B5EF4-FFF2-40B4-BE49-F238E27FC236}">
                    <a16:creationId xmlns:a16="http://schemas.microsoft.com/office/drawing/2014/main" id="{2F461924-8D00-A746-9548-BEF32983A52D}"/>
                  </a:ext>
                </a:extLst>
              </p:cNvPr>
              <p:cNvSpPr/>
              <p:nvPr/>
            </p:nvSpPr>
            <p:spPr>
              <a:xfrm>
                <a:off x="537393" y="1648032"/>
                <a:ext cx="222369" cy="12767"/>
              </a:xfrm>
              <a:custGeom>
                <a:avLst/>
                <a:gdLst>
                  <a:gd name="connsiteX0" fmla="*/ 215980 w 222369"/>
                  <a:gd name="connsiteY0" fmla="*/ 0 h 12767"/>
                  <a:gd name="connsiteX1" fmla="*/ 6390 w 222369"/>
                  <a:gd name="connsiteY1" fmla="*/ 0 h 12767"/>
                  <a:gd name="connsiteX2" fmla="*/ 0 w 222369"/>
                  <a:gd name="connsiteY2" fmla="*/ 6384 h 12767"/>
                  <a:gd name="connsiteX3" fmla="*/ 6390 w 222369"/>
                  <a:gd name="connsiteY3" fmla="*/ 12768 h 12767"/>
                  <a:gd name="connsiteX4" fmla="*/ 215980 w 222369"/>
                  <a:gd name="connsiteY4" fmla="*/ 12768 h 12767"/>
                  <a:gd name="connsiteX5" fmla="*/ 222370 w 222369"/>
                  <a:gd name="connsiteY5" fmla="*/ 6384 h 12767"/>
                  <a:gd name="connsiteX6" fmla="*/ 215980 w 222369"/>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369" h="12767">
                    <a:moveTo>
                      <a:pt x="215980" y="0"/>
                    </a:moveTo>
                    <a:lnTo>
                      <a:pt x="6390" y="0"/>
                    </a:lnTo>
                    <a:cubicBezTo>
                      <a:pt x="2556" y="0"/>
                      <a:pt x="0" y="2554"/>
                      <a:pt x="0" y="6384"/>
                    </a:cubicBezTo>
                    <a:cubicBezTo>
                      <a:pt x="0" y="10214"/>
                      <a:pt x="2556" y="12768"/>
                      <a:pt x="6390" y="12768"/>
                    </a:cubicBezTo>
                    <a:lnTo>
                      <a:pt x="215980" y="12768"/>
                    </a:lnTo>
                    <a:cubicBezTo>
                      <a:pt x="219814" y="12768"/>
                      <a:pt x="222370" y="10214"/>
                      <a:pt x="222370" y="6384"/>
                    </a:cubicBezTo>
                    <a:cubicBezTo>
                      <a:pt x="222370" y="2554"/>
                      <a:pt x="219814" y="0"/>
                      <a:pt x="215980" y="0"/>
                    </a:cubicBezTo>
                    <a:close/>
                  </a:path>
                </a:pathLst>
              </a:custGeom>
              <a:grpFill/>
              <a:ln w="6390"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186405952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62B7AC2-8F97-4E5B-92C9-6ADE85140A6C}"/>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1511" name="think-cell Slide" r:id="rId6" imgW="415" imgH="416" progId="TCLayout.ActiveDocument.1">
                  <p:embed/>
                </p:oleObj>
              </mc:Choice>
              <mc:Fallback>
                <p:oleObj name="think-cell Slide" r:id="rId6" imgW="415" imgH="416" progId="TCLayout.ActiveDocument.1">
                  <p:embed/>
                  <p:pic>
                    <p:nvPicPr>
                      <p:cNvPr id="4" name="Object 3" hidden="1">
                        <a:extLst>
                          <a:ext uri="{FF2B5EF4-FFF2-40B4-BE49-F238E27FC236}">
                            <a16:creationId xmlns:a16="http://schemas.microsoft.com/office/drawing/2014/main" id="{562B7AC2-8F97-4E5B-92C9-6ADE85140A6C}"/>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5388FCEE-22D8-44F9-BF29-CA0D6A75D67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dirty="0">
              <a:latin typeface="Chronicle Display Black" pitchFamily="50" charset="0"/>
              <a:sym typeface="Chronicle Display Black" pitchFamily="50" charset="0"/>
            </a:endParaRPr>
          </a:p>
        </p:txBody>
      </p:sp>
      <p:sp>
        <p:nvSpPr>
          <p:cNvPr id="27" name="Text Placeholder 26">
            <a:extLst>
              <a:ext uri="{FF2B5EF4-FFF2-40B4-BE49-F238E27FC236}">
                <a16:creationId xmlns:a16="http://schemas.microsoft.com/office/drawing/2014/main" id="{8F1DEBFA-B62D-4EC1-AFD4-4A40E957281E}"/>
              </a:ext>
            </a:extLst>
          </p:cNvPr>
          <p:cNvSpPr>
            <a:spLocks noGrp="1"/>
          </p:cNvSpPr>
          <p:nvPr>
            <p:ph type="body" sz="quarter" idx="13"/>
          </p:nvPr>
        </p:nvSpPr>
        <p:spPr/>
        <p:txBody>
          <a:bodyPr/>
          <a:lstStyle/>
          <a:p>
            <a:r>
              <a:rPr lang="en-US" dirty="0"/>
              <a:t>Subheader</a:t>
            </a:r>
          </a:p>
        </p:txBody>
      </p:sp>
      <p:sp>
        <p:nvSpPr>
          <p:cNvPr id="2" name="Title 1">
            <a:extLst>
              <a:ext uri="{FF2B5EF4-FFF2-40B4-BE49-F238E27FC236}">
                <a16:creationId xmlns:a16="http://schemas.microsoft.com/office/drawing/2014/main" id="{35B02637-A3A2-4469-890E-F300AC4A9A60}"/>
              </a:ext>
            </a:extLst>
          </p:cNvPr>
          <p:cNvSpPr>
            <a:spLocks noGrp="1"/>
          </p:cNvSpPr>
          <p:nvPr>
            <p:ph type="title"/>
          </p:nvPr>
        </p:nvSpPr>
        <p:spPr/>
        <p:txBody>
          <a:bodyPr/>
          <a:lstStyle/>
          <a:p>
            <a:r>
              <a:rPr lang="en-US" altLang="ja-JP" dirty="0"/>
              <a:t>What it will take to do this well – four factors</a:t>
            </a:r>
            <a:endParaRPr lang="en-US" dirty="0"/>
          </a:p>
        </p:txBody>
      </p:sp>
      <p:sp>
        <p:nvSpPr>
          <p:cNvPr id="29" name="Text Placeholder 7">
            <a:extLst>
              <a:ext uri="{FF2B5EF4-FFF2-40B4-BE49-F238E27FC236}">
                <a16:creationId xmlns:a16="http://schemas.microsoft.com/office/drawing/2014/main" id="{9D2CB1E3-A848-4573-8A1C-01BD524F545B}"/>
              </a:ext>
            </a:extLst>
          </p:cNvPr>
          <p:cNvSpPr txBox="1">
            <a:spLocks/>
          </p:cNvSpPr>
          <p:nvPr/>
        </p:nvSpPr>
        <p:spPr>
          <a:xfrm>
            <a:off x="1311023" y="1575583"/>
            <a:ext cx="2520000" cy="1080000"/>
          </a:xfrm>
          <a:prstGeom prst="rect">
            <a:avLst/>
          </a:prstGeom>
          <a:ln>
            <a:noFill/>
          </a:ln>
        </p:spPr>
        <p:txBody>
          <a:bodyPr lIns="0" tIns="0" rIns="0" bIns="0" anchor="ct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1000"/>
              </a:spcBef>
              <a:spcAft>
                <a:spcPts val="0"/>
              </a:spcAft>
              <a:buClr>
                <a:srgbClr val="787878"/>
              </a:buClr>
              <a:buSzPct val="75000"/>
              <a:buFont typeface="Wingdings" charset="2"/>
              <a:buNone/>
              <a:tabLst/>
              <a:defRPr/>
            </a:pPr>
            <a:r>
              <a:rPr lang="en-US" sz="1500" b="1" dirty="0">
                <a:solidFill>
                  <a:srgbClr val="000000"/>
                </a:solidFill>
                <a:ea typeface="Chronicle Display Black" charset="0"/>
                <a:cs typeface="Chronicle Display Black" charset="0"/>
              </a:rPr>
              <a:t>E</a:t>
            </a:r>
            <a:r>
              <a:rPr kumimoji="0" lang="en-US" sz="1500" b="1" i="0" u="none" strike="noStrike" kern="1200" cap="none" spc="0" normalizeH="0" baseline="0" noProof="0" dirty="0">
                <a:ln>
                  <a:noFill/>
                </a:ln>
                <a:solidFill>
                  <a:srgbClr val="000000"/>
                </a:solidFill>
                <a:effectLst/>
                <a:uLnTx/>
                <a:uFillTx/>
                <a:ea typeface="Chronicle Display Black" charset="0"/>
                <a:cs typeface="Chronicle Display Black" charset="0"/>
              </a:rPr>
              <a:t>nd-to-end </a:t>
            </a:r>
            <a:r>
              <a:rPr lang="en-US" sz="1500" b="1" dirty="0">
                <a:solidFill>
                  <a:srgbClr val="000000"/>
                </a:solidFill>
                <a:ea typeface="Chronicle Display Black" charset="0"/>
                <a:cs typeface="Chronicle Display Black" charset="0"/>
              </a:rPr>
              <a:t>Digital</a:t>
            </a:r>
            <a:r>
              <a:rPr kumimoji="0" lang="en-US" sz="1500" b="1" i="0" u="none" strike="noStrike" kern="1200" cap="none" spc="0" normalizeH="0" baseline="0" noProof="0" dirty="0">
                <a:ln>
                  <a:noFill/>
                </a:ln>
                <a:solidFill>
                  <a:srgbClr val="000000"/>
                </a:solidFill>
                <a:effectLst/>
                <a:uLnTx/>
                <a:uFillTx/>
                <a:ea typeface="Chronicle Display Black" charset="0"/>
                <a:cs typeface="Chronicle Display Black" charset="0"/>
              </a:rPr>
              <a:t> Transformation expertise</a:t>
            </a:r>
          </a:p>
        </p:txBody>
      </p:sp>
      <p:sp>
        <p:nvSpPr>
          <p:cNvPr id="30" name="Text Placeholder 9">
            <a:extLst>
              <a:ext uri="{FF2B5EF4-FFF2-40B4-BE49-F238E27FC236}">
                <a16:creationId xmlns:a16="http://schemas.microsoft.com/office/drawing/2014/main" id="{D618A922-DDA3-4ED0-9996-A117621FDA2E}"/>
              </a:ext>
            </a:extLst>
          </p:cNvPr>
          <p:cNvSpPr txBox="1">
            <a:spLocks/>
          </p:cNvSpPr>
          <p:nvPr/>
        </p:nvSpPr>
        <p:spPr>
          <a:xfrm>
            <a:off x="1297684" y="2741265"/>
            <a:ext cx="2665431" cy="1080000"/>
          </a:xfrm>
          <a:prstGeom prst="rect">
            <a:avLst/>
          </a:prstGeom>
          <a:ln>
            <a:noFill/>
          </a:ln>
        </p:spPr>
        <p:txBody>
          <a:bodyPr lIns="0" tIns="0" rIns="0" bIns="0" anchor="ct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85000"/>
              </a:lnSpc>
              <a:spcBef>
                <a:spcPts val="1000"/>
              </a:spcBef>
              <a:spcAft>
                <a:spcPts val="0"/>
              </a:spcAft>
              <a:buClr>
                <a:srgbClr val="787878"/>
              </a:buClr>
              <a:buSzPct val="75000"/>
              <a:buFont typeface="Wingdings" charset="2"/>
              <a:buNone/>
              <a:tabLst/>
              <a:defRPr/>
            </a:pPr>
            <a:r>
              <a:rPr kumimoji="0" lang="en-US" sz="1500" b="1" i="0" u="none" strike="noStrike" kern="1200" cap="none" spc="0" normalizeH="0" baseline="0" noProof="0" dirty="0">
                <a:ln>
                  <a:noFill/>
                </a:ln>
                <a:solidFill>
                  <a:srgbClr val="000000"/>
                </a:solidFill>
                <a:effectLst/>
                <a:uLnTx/>
                <a:uFillTx/>
                <a:ea typeface="Chronicle Display Black" charset="0"/>
                <a:cs typeface="Chronicle Display Black" charset="0"/>
              </a:rPr>
              <a:t>Deep CPG insight, coupled with knowledge of your business</a:t>
            </a:r>
          </a:p>
        </p:txBody>
      </p:sp>
      <p:sp>
        <p:nvSpPr>
          <p:cNvPr id="31" name="Text Placeholder 11">
            <a:extLst>
              <a:ext uri="{FF2B5EF4-FFF2-40B4-BE49-F238E27FC236}">
                <a16:creationId xmlns:a16="http://schemas.microsoft.com/office/drawing/2014/main" id="{7FB431D2-E185-4709-8F38-CAABF196EF13}"/>
              </a:ext>
            </a:extLst>
          </p:cNvPr>
          <p:cNvSpPr txBox="1">
            <a:spLocks/>
          </p:cNvSpPr>
          <p:nvPr/>
        </p:nvSpPr>
        <p:spPr>
          <a:xfrm>
            <a:off x="1311023" y="5045545"/>
            <a:ext cx="2520000" cy="1080000"/>
          </a:xfrm>
          <a:prstGeom prst="rect">
            <a:avLst/>
          </a:prstGeom>
          <a:ln>
            <a:noFill/>
          </a:ln>
        </p:spPr>
        <p:txBody>
          <a:bodyPr lIns="0" tIns="0" rIns="0" bIns="0" anchor="ct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787878"/>
              </a:buClr>
              <a:buSzPct val="75000"/>
              <a:buFont typeface="Wingdings" charset="2"/>
              <a:buNone/>
              <a:tabLst/>
              <a:defRPr/>
            </a:pPr>
            <a:r>
              <a:rPr kumimoji="0" lang="en-US" sz="1500" b="1" i="0" u="none" strike="noStrike" kern="1200" cap="none" spc="0" normalizeH="0" baseline="0" noProof="0" dirty="0">
                <a:ln>
                  <a:noFill/>
                </a:ln>
                <a:solidFill>
                  <a:srgbClr val="000000"/>
                </a:solidFill>
                <a:effectLst/>
                <a:uLnTx/>
                <a:uFillTx/>
                <a:ea typeface="Chronicle Display Black" charset="0"/>
                <a:cs typeface="Chronicle Display Black" charset="0"/>
              </a:rPr>
              <a:t>Deep strategy experience </a:t>
            </a:r>
            <a:r>
              <a:rPr kumimoji="0" lang="en-US" sz="1500" i="1" strike="noStrike" kern="120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and</a:t>
            </a:r>
            <a:r>
              <a:rPr kumimoji="0" lang="en-US" sz="1500" b="1" i="0" u="none" strike="noStrike" kern="1200" cap="none" spc="0" normalizeH="0" baseline="0" noProof="0" dirty="0">
                <a:ln>
                  <a:noFill/>
                </a:ln>
                <a:solidFill>
                  <a:srgbClr val="000000"/>
                </a:solidFill>
                <a:effectLst/>
                <a:uLnTx/>
                <a:uFillTx/>
                <a:ea typeface="Chronicle Display Black" charset="0"/>
                <a:cs typeface="Chronicle Display Black" charset="0"/>
              </a:rPr>
              <a:t> a strong bias toward agile execution</a:t>
            </a:r>
          </a:p>
        </p:txBody>
      </p:sp>
      <p:sp>
        <p:nvSpPr>
          <p:cNvPr id="32" name="Text Placeholder 14">
            <a:extLst>
              <a:ext uri="{FF2B5EF4-FFF2-40B4-BE49-F238E27FC236}">
                <a16:creationId xmlns:a16="http://schemas.microsoft.com/office/drawing/2014/main" id="{8FB6E68B-8B08-4AFC-831F-ECBB2F4321A5}"/>
              </a:ext>
            </a:extLst>
          </p:cNvPr>
          <p:cNvSpPr txBox="1">
            <a:spLocks/>
          </p:cNvSpPr>
          <p:nvPr/>
        </p:nvSpPr>
        <p:spPr>
          <a:xfrm>
            <a:off x="4617599" y="1575620"/>
            <a:ext cx="7089060" cy="1080000"/>
          </a:xfrm>
          <a:prstGeom prst="rect">
            <a:avLst/>
          </a:prstGeom>
        </p:spPr>
        <p:txBody>
          <a:bodyPr lIns="0" tIns="0" rIns="0" bIns="0" anchor="ctr">
            <a:noAutofit/>
          </a:bodyP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130000"/>
              </a:lnSpc>
              <a:buClr>
                <a:srgbClr val="787878"/>
              </a:buClr>
              <a:buNone/>
              <a:tabLst>
                <a:tab pos="182880" algn="l"/>
              </a:tabLst>
              <a:defRPr/>
            </a:pPr>
            <a:r>
              <a:rPr kumimoji="0" lang="en-US" sz="1200" b="0" i="0" u="none" strike="noStrike" kern="1200" cap="none" spc="0" normalizeH="0" baseline="0" noProof="0" dirty="0">
                <a:ln>
                  <a:noFill/>
                </a:ln>
                <a:solidFill>
                  <a:schemeClr val="tx1"/>
                </a:solidFill>
                <a:effectLst/>
                <a:uLnTx/>
                <a:uFillTx/>
                <a:latin typeface="Open Sans"/>
                <a:ea typeface="+mn-ea"/>
                <a:cs typeface="Open Sans"/>
              </a:rPr>
              <a:t>Access to leading edge capabilities across not only digital strategy, </a:t>
            </a:r>
            <a:r>
              <a:rPr lang="en-US" sz="1200" dirty="0">
                <a:solidFill>
                  <a:schemeClr val="tx1"/>
                </a:solidFill>
                <a:cs typeface="Open Sans"/>
              </a:rPr>
              <a:t>eCommerce and digital marketing, but also the underlying technology</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 operations, analytics and organization implications to make change happen</a:t>
            </a:r>
          </a:p>
        </p:txBody>
      </p:sp>
      <p:cxnSp>
        <p:nvCxnSpPr>
          <p:cNvPr id="33" name="Straight Connector 32"/>
          <p:cNvCxnSpPr>
            <a:cxnSpLocks/>
          </p:cNvCxnSpPr>
          <p:nvPr/>
        </p:nvCxnSpPr>
        <p:spPr>
          <a:xfrm>
            <a:off x="4181276" y="1675981"/>
            <a:ext cx="0" cy="88880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485336" y="1588291"/>
            <a:ext cx="720000" cy="108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600" b="1" u="none" strike="noStrike" kern="1200" cap="none" spc="0" normalizeH="0" baseline="0" noProof="0" dirty="0">
                <a:ln>
                  <a:noFill/>
                </a:ln>
                <a:solidFill>
                  <a:schemeClr val="bg1">
                    <a:lumMod val="95000"/>
                  </a:schemeClr>
                </a:solidFill>
                <a:effectLst/>
                <a:uLnTx/>
                <a:uFillTx/>
                <a:latin typeface="Open Sans"/>
                <a:ea typeface="+mn-ea"/>
                <a:cs typeface="+mn-cs"/>
              </a:rPr>
              <a:t>1</a:t>
            </a:r>
          </a:p>
        </p:txBody>
      </p:sp>
      <p:sp>
        <p:nvSpPr>
          <p:cNvPr id="38" name="Rectangle 37"/>
          <p:cNvSpPr/>
          <p:nvPr/>
        </p:nvSpPr>
        <p:spPr>
          <a:xfrm>
            <a:off x="485336" y="2724359"/>
            <a:ext cx="720000" cy="108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600" b="1" u="none" strike="noStrike" kern="1200" cap="none" spc="0" normalizeH="0" baseline="0" noProof="0" dirty="0">
                <a:ln>
                  <a:noFill/>
                </a:ln>
                <a:solidFill>
                  <a:schemeClr val="bg1">
                    <a:lumMod val="95000"/>
                  </a:schemeClr>
                </a:solidFill>
                <a:effectLst/>
                <a:uLnTx/>
                <a:uFillTx/>
                <a:latin typeface="Open Sans"/>
                <a:ea typeface="+mn-ea"/>
                <a:cs typeface="+mn-cs"/>
              </a:rPr>
              <a:t>2</a:t>
            </a:r>
          </a:p>
        </p:txBody>
      </p:sp>
      <p:sp>
        <p:nvSpPr>
          <p:cNvPr id="39" name="Rectangle 38"/>
          <p:cNvSpPr/>
          <p:nvPr/>
        </p:nvSpPr>
        <p:spPr>
          <a:xfrm>
            <a:off x="485336" y="3916181"/>
            <a:ext cx="720000" cy="108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600" b="1" u="none" strike="noStrike" kern="1200" cap="none" spc="0" normalizeH="0" baseline="0" noProof="0" dirty="0">
                <a:ln>
                  <a:noFill/>
                </a:ln>
                <a:solidFill>
                  <a:schemeClr val="bg1">
                    <a:lumMod val="95000"/>
                  </a:schemeClr>
                </a:solidFill>
                <a:effectLst/>
                <a:uLnTx/>
                <a:uFillTx/>
                <a:latin typeface="Open Sans"/>
                <a:ea typeface="+mn-ea"/>
                <a:cs typeface="+mn-cs"/>
              </a:rPr>
              <a:t>3</a:t>
            </a:r>
          </a:p>
        </p:txBody>
      </p:sp>
      <p:sp>
        <p:nvSpPr>
          <p:cNvPr id="40" name="Rectangle 39"/>
          <p:cNvSpPr/>
          <p:nvPr/>
        </p:nvSpPr>
        <p:spPr>
          <a:xfrm>
            <a:off x="485336" y="5007643"/>
            <a:ext cx="720000" cy="108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6600" b="1" u="none" strike="noStrike" kern="1200" cap="none" spc="0" normalizeH="0" baseline="0" noProof="0" dirty="0">
                <a:ln>
                  <a:noFill/>
                </a:ln>
                <a:solidFill>
                  <a:schemeClr val="bg1">
                    <a:lumMod val="95000"/>
                  </a:schemeClr>
                </a:solidFill>
                <a:effectLst/>
                <a:uLnTx/>
                <a:uFillTx/>
                <a:latin typeface="Open Sans"/>
                <a:ea typeface="+mn-ea"/>
                <a:cs typeface="+mn-cs"/>
              </a:rPr>
              <a:t>4</a:t>
            </a:r>
          </a:p>
        </p:txBody>
      </p:sp>
      <p:sp>
        <p:nvSpPr>
          <p:cNvPr id="41" name="Text Placeholder 15">
            <a:extLst>
              <a:ext uri="{FF2B5EF4-FFF2-40B4-BE49-F238E27FC236}">
                <a16:creationId xmlns:a16="http://schemas.microsoft.com/office/drawing/2014/main" id="{AA28663A-58F0-456F-AA14-ECC9FF7A186D}"/>
              </a:ext>
            </a:extLst>
          </p:cNvPr>
          <p:cNvSpPr txBox="1">
            <a:spLocks/>
          </p:cNvSpPr>
          <p:nvPr/>
        </p:nvSpPr>
        <p:spPr>
          <a:xfrm>
            <a:off x="4617599" y="2741265"/>
            <a:ext cx="7089056" cy="1080000"/>
          </a:xfrm>
          <a:prstGeom prst="rect">
            <a:avLst/>
          </a:prstGeom>
        </p:spPr>
        <p:txBody>
          <a:bodyPr lIns="0" tIns="0" rIns="0" bIns="0" anchor="ctr">
            <a:noAutofit/>
          </a:bodyPr>
          <a:lstStyle>
            <a:defPPr>
              <a:defRPr lang="en-US"/>
            </a:defPPr>
            <a:lvl1pPr marL="137160" indent="-137160">
              <a:lnSpc>
                <a:spcPct val="130000"/>
              </a:lnSpc>
              <a:spcBef>
                <a:spcPts val="1000"/>
              </a:spcBef>
              <a:buClr>
                <a:schemeClr val="accent5"/>
              </a:buClr>
              <a:buSzPct val="75000"/>
              <a:buFont typeface="Arial" panose="020B0604020202020204" pitchFamily="34" charset="0"/>
              <a:buChar char="•"/>
              <a:tabLst>
                <a:tab pos="182880" algn="l"/>
              </a:tabLst>
              <a:defRPr sz="1200">
                <a:solidFill>
                  <a:srgbClr val="000000"/>
                </a:solidFill>
                <a:cs typeface="Open Sans"/>
              </a:defRPr>
            </a:lvl1pPr>
            <a:lvl2pPr marL="685800" indent="-228600">
              <a:lnSpc>
                <a:spcPct val="100000"/>
              </a:lnSpc>
              <a:spcBef>
                <a:spcPts val="500"/>
              </a:spcBef>
              <a:buClr>
                <a:schemeClr val="accent5"/>
              </a:buClr>
              <a:buSzPct val="75000"/>
              <a:buFont typeface="Wingdings" charset="2"/>
              <a:buChar char="§"/>
              <a:defRPr>
                <a:solidFill>
                  <a:srgbClr val="3F3F3F"/>
                </a:solidFill>
              </a:defRPr>
            </a:lvl2pPr>
            <a:lvl3pPr marL="1143000" indent="-228600">
              <a:lnSpc>
                <a:spcPct val="100000"/>
              </a:lnSpc>
              <a:spcBef>
                <a:spcPts val="500"/>
              </a:spcBef>
              <a:buClr>
                <a:schemeClr val="accent5"/>
              </a:buClr>
              <a:buSzPct val="75000"/>
              <a:buFont typeface="Wingdings" charset="2"/>
              <a:buChar char="§"/>
              <a:defRPr sz="1600">
                <a:solidFill>
                  <a:srgbClr val="3F3F3F"/>
                </a:solidFill>
              </a:defRPr>
            </a:lvl3pPr>
            <a:lvl4pPr marL="1600200" indent="-228600">
              <a:lnSpc>
                <a:spcPct val="100000"/>
              </a:lnSpc>
              <a:spcBef>
                <a:spcPts val="500"/>
              </a:spcBef>
              <a:buClr>
                <a:schemeClr val="accent5"/>
              </a:buClr>
              <a:buSzPct val="75000"/>
              <a:buFont typeface="Wingdings" charset="2"/>
              <a:buChar char="§"/>
              <a:defRPr sz="1400">
                <a:solidFill>
                  <a:srgbClr val="3F3F3F"/>
                </a:solidFill>
              </a:defRPr>
            </a:lvl4pPr>
            <a:lvl5pPr marL="2057400" indent="-228600">
              <a:lnSpc>
                <a:spcPct val="100000"/>
              </a:lnSpc>
              <a:spcBef>
                <a:spcPts val="500"/>
              </a:spcBef>
              <a:buClr>
                <a:schemeClr val="accent5"/>
              </a:buClr>
              <a:buSzPct val="75000"/>
              <a:buFont typeface="Wingdings" charset="2"/>
              <a:buChar char="§"/>
              <a:defRPr sz="1400">
                <a:solidFill>
                  <a:srgbClr val="3F3F3F"/>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marR="0" lvl="0" indent="0" algn="l" defTabSz="914400" rtl="0" eaLnBrk="1" fontAlgn="auto" latinLnBrk="0" hangingPunct="1">
              <a:lnSpc>
                <a:spcPct val="130000"/>
              </a:lnSpc>
              <a:spcBef>
                <a:spcPts val="1000"/>
              </a:spcBef>
              <a:spcAft>
                <a:spcPts val="0"/>
              </a:spcAft>
              <a:buClr>
                <a:srgbClr val="787878"/>
              </a:buClr>
              <a:buSzPct val="75000"/>
              <a:buNone/>
              <a:tabLst>
                <a:tab pos="182880" algn="l"/>
              </a:tabLst>
              <a:defRPr/>
            </a:pPr>
            <a:r>
              <a:rPr lang="en-US" dirty="0">
                <a:solidFill>
                  <a:schemeClr val="tx1"/>
                </a:solidFill>
                <a:latin typeface="Open Sans"/>
              </a:rPr>
              <a:t>Deep knowledge </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of the right digital </a:t>
            </a:r>
            <a:r>
              <a:rPr lang="en-US" dirty="0">
                <a:solidFill>
                  <a:schemeClr val="tx1"/>
                </a:solidFill>
                <a:latin typeface="Open Sans"/>
              </a:rPr>
              <a:t>models that can be </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customized to meet both </a:t>
            </a:r>
            <a:r>
              <a:rPr lang="en-US" dirty="0">
                <a:solidFill>
                  <a:schemeClr val="tx1"/>
                </a:solidFill>
                <a:latin typeface="Open Sans"/>
              </a:rPr>
              <a:t>CPG client as an organization </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and the nuances of each category within your business</a:t>
            </a:r>
          </a:p>
        </p:txBody>
      </p:sp>
      <p:sp>
        <p:nvSpPr>
          <p:cNvPr id="42" name="Text Placeholder 16">
            <a:extLst>
              <a:ext uri="{FF2B5EF4-FFF2-40B4-BE49-F238E27FC236}">
                <a16:creationId xmlns:a16="http://schemas.microsoft.com/office/drawing/2014/main" id="{E587EE34-78FA-485F-9E2B-3858770B7E0A}"/>
              </a:ext>
            </a:extLst>
          </p:cNvPr>
          <p:cNvSpPr txBox="1">
            <a:spLocks/>
          </p:cNvSpPr>
          <p:nvPr/>
        </p:nvSpPr>
        <p:spPr>
          <a:xfrm>
            <a:off x="4617599" y="5045545"/>
            <a:ext cx="7089048" cy="1080000"/>
          </a:xfrm>
          <a:prstGeom prst="rect">
            <a:avLst/>
          </a:prstGeom>
        </p:spPr>
        <p:txBody>
          <a:bodyPr lIns="0" tIns="0" rIns="0" bIns="0" anchor="ctr">
            <a:noAutofit/>
          </a:bodyPr>
          <a:lstStyle>
            <a:defPPr>
              <a:defRPr lang="en-US"/>
            </a:defPPr>
            <a:lvl1pPr marL="137160" indent="-137160">
              <a:lnSpc>
                <a:spcPct val="130000"/>
              </a:lnSpc>
              <a:spcBef>
                <a:spcPts val="1000"/>
              </a:spcBef>
              <a:buClr>
                <a:schemeClr val="accent5"/>
              </a:buClr>
              <a:buSzPct val="75000"/>
              <a:buFont typeface="Arial" panose="020B0604020202020204" pitchFamily="34" charset="0"/>
              <a:buChar char="•"/>
              <a:tabLst>
                <a:tab pos="182880" algn="l"/>
              </a:tabLst>
              <a:defRPr sz="1200">
                <a:solidFill>
                  <a:srgbClr val="000000"/>
                </a:solidFill>
                <a:cs typeface="Open Sans"/>
              </a:defRPr>
            </a:lvl1pPr>
            <a:lvl2pPr marL="685800" indent="-228600">
              <a:lnSpc>
                <a:spcPct val="100000"/>
              </a:lnSpc>
              <a:spcBef>
                <a:spcPts val="500"/>
              </a:spcBef>
              <a:buClr>
                <a:schemeClr val="accent5"/>
              </a:buClr>
              <a:buSzPct val="75000"/>
              <a:buFont typeface="Wingdings" charset="2"/>
              <a:buChar char="§"/>
              <a:defRPr>
                <a:solidFill>
                  <a:srgbClr val="3F3F3F"/>
                </a:solidFill>
              </a:defRPr>
            </a:lvl2pPr>
            <a:lvl3pPr marL="1143000" indent="-228600">
              <a:lnSpc>
                <a:spcPct val="100000"/>
              </a:lnSpc>
              <a:spcBef>
                <a:spcPts val="500"/>
              </a:spcBef>
              <a:buClr>
                <a:schemeClr val="accent5"/>
              </a:buClr>
              <a:buSzPct val="75000"/>
              <a:buFont typeface="Wingdings" charset="2"/>
              <a:buChar char="§"/>
              <a:defRPr sz="1600">
                <a:solidFill>
                  <a:srgbClr val="3F3F3F"/>
                </a:solidFill>
              </a:defRPr>
            </a:lvl3pPr>
            <a:lvl4pPr marL="1600200" indent="-228600">
              <a:lnSpc>
                <a:spcPct val="100000"/>
              </a:lnSpc>
              <a:spcBef>
                <a:spcPts val="500"/>
              </a:spcBef>
              <a:buClr>
                <a:schemeClr val="accent5"/>
              </a:buClr>
              <a:buSzPct val="75000"/>
              <a:buFont typeface="Wingdings" charset="2"/>
              <a:buChar char="§"/>
              <a:defRPr sz="1400">
                <a:solidFill>
                  <a:srgbClr val="3F3F3F"/>
                </a:solidFill>
              </a:defRPr>
            </a:lvl4pPr>
            <a:lvl5pPr marL="2057400" indent="-228600">
              <a:lnSpc>
                <a:spcPct val="100000"/>
              </a:lnSpc>
              <a:spcBef>
                <a:spcPts val="500"/>
              </a:spcBef>
              <a:buClr>
                <a:schemeClr val="accent5"/>
              </a:buClr>
              <a:buSzPct val="75000"/>
              <a:buFont typeface="Wingdings" charset="2"/>
              <a:buChar char="§"/>
              <a:defRPr sz="1400">
                <a:solidFill>
                  <a:srgbClr val="3F3F3F"/>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buClr>
                <a:srgbClr val="787878"/>
              </a:buClr>
              <a:buNone/>
              <a:defRPr/>
            </a:pPr>
            <a:r>
              <a:rPr lang="en-US" dirty="0">
                <a:solidFill>
                  <a:schemeClr val="tx1"/>
                </a:solidFill>
              </a:rPr>
              <a:t>A means to </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move quickly to define a vision, integrated roadmap and governance model with expertise in how to create alignment across diverse stakeholder groups and organizational complexity</a:t>
            </a:r>
          </a:p>
        </p:txBody>
      </p:sp>
      <p:sp>
        <p:nvSpPr>
          <p:cNvPr id="43" name="Text Placeholder 13">
            <a:extLst>
              <a:ext uri="{FF2B5EF4-FFF2-40B4-BE49-F238E27FC236}">
                <a16:creationId xmlns:a16="http://schemas.microsoft.com/office/drawing/2014/main" id="{2752B1CC-351D-429D-84FB-332BBF58C68C}"/>
              </a:ext>
            </a:extLst>
          </p:cNvPr>
          <p:cNvSpPr txBox="1">
            <a:spLocks/>
          </p:cNvSpPr>
          <p:nvPr/>
        </p:nvSpPr>
        <p:spPr>
          <a:xfrm>
            <a:off x="1311023" y="3923800"/>
            <a:ext cx="2520000" cy="1080000"/>
          </a:xfrm>
          <a:prstGeom prst="rect">
            <a:avLst/>
          </a:prstGeom>
        </p:spPr>
        <p:txBody>
          <a:bodyPr lIns="0" tIns="0" rIns="0" bIns="0" anchor="ctr"/>
          <a:lstStyle>
            <a:lvl1pPr marL="228600" indent="-228600" algn="l" defTabSz="914400" rtl="0" eaLnBrk="1" latinLnBrk="0" hangingPunct="1">
              <a:lnSpc>
                <a:spcPct val="100000"/>
              </a:lnSpc>
              <a:spcBef>
                <a:spcPts val="1000"/>
              </a:spcBef>
              <a:buClr>
                <a:schemeClr val="accent5"/>
              </a:buClr>
              <a:buSzPct val="75000"/>
              <a:buFont typeface="Wingdings" charset="2"/>
              <a:buChar char="§"/>
              <a:defRPr sz="2000" kern="1200">
                <a:solidFill>
                  <a:srgbClr val="3F3F3F"/>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Wingdings" charset="2"/>
              <a:buChar char="§"/>
              <a:defRPr sz="1800" kern="1200">
                <a:solidFill>
                  <a:srgbClr val="3F3F3F"/>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Wingdings" charset="2"/>
              <a:buChar char="§"/>
              <a:defRPr sz="1600" kern="1200">
                <a:solidFill>
                  <a:srgbClr val="3F3F3F"/>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Wingdings" charset="2"/>
              <a:buChar char="§"/>
              <a:defRPr sz="1400" kern="1200">
                <a:solidFill>
                  <a:srgbClr val="3F3F3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nSpc>
                <a:spcPct val="85000"/>
              </a:lnSpc>
              <a:buClr>
                <a:srgbClr val="787878"/>
              </a:buClr>
              <a:buNone/>
              <a:defRPr/>
            </a:pPr>
            <a:r>
              <a:rPr lang="en-US" sz="1500" b="1" dirty="0">
                <a:solidFill>
                  <a:srgbClr val="000000"/>
                </a:solidFill>
                <a:ea typeface="Chronicle Display Black" charset="0"/>
                <a:cs typeface="Chronicle Display Black" charset="0"/>
              </a:rPr>
              <a:t>In-market depth and ability to make a global vision a local reality</a:t>
            </a:r>
          </a:p>
        </p:txBody>
      </p:sp>
      <p:sp>
        <p:nvSpPr>
          <p:cNvPr id="44" name="Text Placeholder 17">
            <a:extLst>
              <a:ext uri="{FF2B5EF4-FFF2-40B4-BE49-F238E27FC236}">
                <a16:creationId xmlns:a16="http://schemas.microsoft.com/office/drawing/2014/main" id="{EB214B4F-8E4A-4D7B-AF87-C34A58CF6D91}"/>
              </a:ext>
            </a:extLst>
          </p:cNvPr>
          <p:cNvSpPr txBox="1">
            <a:spLocks/>
          </p:cNvSpPr>
          <p:nvPr/>
        </p:nvSpPr>
        <p:spPr>
          <a:xfrm>
            <a:off x="4617599" y="3923800"/>
            <a:ext cx="7089052" cy="1080000"/>
          </a:xfrm>
          <a:prstGeom prst="rect">
            <a:avLst/>
          </a:prstGeom>
        </p:spPr>
        <p:txBody>
          <a:bodyPr lIns="0" tIns="0" rIns="0" bIns="0" anchor="ctr">
            <a:noAutofit/>
          </a:bodyPr>
          <a:lstStyle>
            <a:defPPr>
              <a:defRPr lang="en-US"/>
            </a:defPPr>
            <a:lvl1pPr marL="137160" indent="-137160">
              <a:lnSpc>
                <a:spcPct val="130000"/>
              </a:lnSpc>
              <a:spcBef>
                <a:spcPts val="1000"/>
              </a:spcBef>
              <a:buClr>
                <a:schemeClr val="accent5"/>
              </a:buClr>
              <a:buSzPct val="75000"/>
              <a:buFont typeface="Arial" panose="020B0604020202020204" pitchFamily="34" charset="0"/>
              <a:buChar char="•"/>
              <a:tabLst>
                <a:tab pos="182880" algn="l"/>
              </a:tabLst>
              <a:defRPr sz="1200">
                <a:solidFill>
                  <a:srgbClr val="000000"/>
                </a:solidFill>
                <a:cs typeface="Open Sans"/>
              </a:defRPr>
            </a:lvl1pPr>
            <a:lvl2pPr marL="685800" indent="-228600">
              <a:lnSpc>
                <a:spcPct val="100000"/>
              </a:lnSpc>
              <a:spcBef>
                <a:spcPts val="500"/>
              </a:spcBef>
              <a:buClr>
                <a:schemeClr val="accent5"/>
              </a:buClr>
              <a:buSzPct val="75000"/>
              <a:buFont typeface="Wingdings" charset="2"/>
              <a:buChar char="§"/>
              <a:defRPr>
                <a:solidFill>
                  <a:srgbClr val="3F3F3F"/>
                </a:solidFill>
              </a:defRPr>
            </a:lvl2pPr>
            <a:lvl3pPr marL="1143000" indent="-228600">
              <a:lnSpc>
                <a:spcPct val="100000"/>
              </a:lnSpc>
              <a:spcBef>
                <a:spcPts val="500"/>
              </a:spcBef>
              <a:buClr>
                <a:schemeClr val="accent5"/>
              </a:buClr>
              <a:buSzPct val="75000"/>
              <a:buFont typeface="Wingdings" charset="2"/>
              <a:buChar char="§"/>
              <a:defRPr sz="1600">
                <a:solidFill>
                  <a:srgbClr val="3F3F3F"/>
                </a:solidFill>
              </a:defRPr>
            </a:lvl3pPr>
            <a:lvl4pPr marL="1600200" indent="-228600">
              <a:lnSpc>
                <a:spcPct val="100000"/>
              </a:lnSpc>
              <a:spcBef>
                <a:spcPts val="500"/>
              </a:spcBef>
              <a:buClr>
                <a:schemeClr val="accent5"/>
              </a:buClr>
              <a:buSzPct val="75000"/>
              <a:buFont typeface="Wingdings" charset="2"/>
              <a:buChar char="§"/>
              <a:defRPr sz="1400">
                <a:solidFill>
                  <a:srgbClr val="3F3F3F"/>
                </a:solidFill>
              </a:defRPr>
            </a:lvl4pPr>
            <a:lvl5pPr marL="2057400" indent="-228600">
              <a:lnSpc>
                <a:spcPct val="100000"/>
              </a:lnSpc>
              <a:spcBef>
                <a:spcPts val="500"/>
              </a:spcBef>
              <a:buClr>
                <a:schemeClr val="accent5"/>
              </a:buClr>
              <a:buSzPct val="75000"/>
              <a:buFont typeface="Wingdings" charset="2"/>
              <a:buChar char="§"/>
              <a:defRPr sz="1400">
                <a:solidFill>
                  <a:srgbClr val="3F3F3F"/>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marR="0" lvl="0" indent="0" algn="l" defTabSz="914400" rtl="0" eaLnBrk="1" fontAlgn="auto" latinLnBrk="0" hangingPunct="1">
              <a:lnSpc>
                <a:spcPct val="130000"/>
              </a:lnSpc>
              <a:spcBef>
                <a:spcPts val="1000"/>
              </a:spcBef>
              <a:spcAft>
                <a:spcPts val="0"/>
              </a:spcAft>
              <a:buClr>
                <a:srgbClr val="787878"/>
              </a:buClr>
              <a:buSzPct val="75000"/>
              <a:buNone/>
              <a:tabLst>
                <a:tab pos="182880" algn="l"/>
              </a:tabLst>
              <a:defRPr/>
            </a:pPr>
            <a:r>
              <a:rPr kumimoji="0" lang="en-US" sz="1200" b="0" i="0" u="none" strike="noStrike" kern="1200" cap="none" spc="0" normalizeH="0" baseline="0" noProof="0" dirty="0">
                <a:ln>
                  <a:noFill/>
                </a:ln>
                <a:solidFill>
                  <a:schemeClr val="tx1"/>
                </a:solidFill>
                <a:effectLst/>
                <a:uLnTx/>
                <a:uFillTx/>
                <a:latin typeface="Open Sans"/>
                <a:ea typeface="+mn-ea"/>
                <a:cs typeface="Open Sans"/>
              </a:rPr>
              <a:t>A way to connect the dots for global and market teams already </a:t>
            </a:r>
            <a:r>
              <a:rPr lang="en-US" dirty="0">
                <a:solidFill>
                  <a:schemeClr val="tx1"/>
                </a:solidFill>
                <a:latin typeface="Open Sans"/>
              </a:rPr>
              <a:t>in </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activation mode,</a:t>
            </a:r>
            <a:r>
              <a:rPr lang="en-US" dirty="0">
                <a:solidFill>
                  <a:schemeClr val="tx1"/>
                </a:solidFill>
                <a:latin typeface="Open Sans"/>
              </a:rPr>
              <a:t> with resources</a:t>
            </a:r>
            <a:r>
              <a:rPr kumimoji="0" lang="en-US" sz="1200" b="0" i="0" u="none" strike="noStrike" kern="1200" cap="none" spc="0" normalizeH="0" baseline="0" noProof="0" dirty="0">
                <a:ln>
                  <a:noFill/>
                </a:ln>
                <a:solidFill>
                  <a:schemeClr val="tx1"/>
                </a:solidFill>
                <a:effectLst/>
                <a:uLnTx/>
                <a:uFillTx/>
                <a:latin typeface="Open Sans"/>
                <a:ea typeface="+mn-ea"/>
                <a:cs typeface="Open Sans"/>
              </a:rPr>
              <a:t> that can slot seamlessly into place and move you rapidly to execution</a:t>
            </a:r>
          </a:p>
        </p:txBody>
      </p:sp>
      <p:cxnSp>
        <p:nvCxnSpPr>
          <p:cNvPr id="24" name="Straight Connector 23">
            <a:extLst>
              <a:ext uri="{FF2B5EF4-FFF2-40B4-BE49-F238E27FC236}">
                <a16:creationId xmlns:a16="http://schemas.microsoft.com/office/drawing/2014/main" id="{79BF5A65-F99B-1243-9E53-92F80ED9760F}"/>
              </a:ext>
            </a:extLst>
          </p:cNvPr>
          <p:cNvCxnSpPr>
            <a:cxnSpLocks/>
          </p:cNvCxnSpPr>
          <p:nvPr/>
        </p:nvCxnSpPr>
        <p:spPr>
          <a:xfrm>
            <a:off x="4181276" y="2834312"/>
            <a:ext cx="0" cy="88880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DC94A32-463B-784D-8EA0-283C6D60F16B}"/>
              </a:ext>
            </a:extLst>
          </p:cNvPr>
          <p:cNvCxnSpPr>
            <a:cxnSpLocks/>
          </p:cNvCxnSpPr>
          <p:nvPr/>
        </p:nvCxnSpPr>
        <p:spPr>
          <a:xfrm>
            <a:off x="4188279" y="4019400"/>
            <a:ext cx="0" cy="888800"/>
          </a:xfrm>
          <a:prstGeom prst="line">
            <a:avLst/>
          </a:prstGeom>
          <a:ln w="57150">
            <a:solidFill>
              <a:srgbClr val="62B5E5"/>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20DF640-3953-4B44-9456-F14BFFEFE49A}"/>
              </a:ext>
            </a:extLst>
          </p:cNvPr>
          <p:cNvCxnSpPr>
            <a:cxnSpLocks/>
          </p:cNvCxnSpPr>
          <p:nvPr/>
        </p:nvCxnSpPr>
        <p:spPr>
          <a:xfrm>
            <a:off x="4188279" y="5141145"/>
            <a:ext cx="0" cy="88880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892703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62B7AC2-8F97-4E5B-92C9-6ADE85140A6C}"/>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487" name="think-cell Slide" r:id="rId6" imgW="415" imgH="416" progId="TCLayout.ActiveDocument.1">
                  <p:embed/>
                </p:oleObj>
              </mc:Choice>
              <mc:Fallback>
                <p:oleObj name="think-cell Slide" r:id="rId6" imgW="415" imgH="416" progId="TCLayout.ActiveDocument.1">
                  <p:embed/>
                  <p:pic>
                    <p:nvPicPr>
                      <p:cNvPr id="4" name="Object 3" hidden="1">
                        <a:extLst>
                          <a:ext uri="{FF2B5EF4-FFF2-40B4-BE49-F238E27FC236}">
                            <a16:creationId xmlns:a16="http://schemas.microsoft.com/office/drawing/2014/main" id="{562B7AC2-8F97-4E5B-92C9-6ADE85140A6C}"/>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5388FCEE-22D8-44F9-BF29-CA0D6A75D67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dirty="0">
              <a:latin typeface="Chronicle Display Black" pitchFamily="50" charset="0"/>
              <a:sym typeface="Chronicle Display Black" pitchFamily="50" charset="0"/>
            </a:endParaRPr>
          </a:p>
        </p:txBody>
      </p:sp>
      <p:sp>
        <p:nvSpPr>
          <p:cNvPr id="27" name="Text Placeholder 26">
            <a:extLst>
              <a:ext uri="{FF2B5EF4-FFF2-40B4-BE49-F238E27FC236}">
                <a16:creationId xmlns:a16="http://schemas.microsoft.com/office/drawing/2014/main" id="{8F1DEBFA-B62D-4EC1-AFD4-4A40E957281E}"/>
              </a:ext>
            </a:extLst>
          </p:cNvPr>
          <p:cNvSpPr>
            <a:spLocks noGrp="1"/>
          </p:cNvSpPr>
          <p:nvPr>
            <p:ph type="body" sz="quarter" idx="13"/>
          </p:nvPr>
        </p:nvSpPr>
        <p:spPr/>
        <p:txBody>
          <a:bodyPr/>
          <a:lstStyle/>
          <a:p>
            <a:r>
              <a:rPr lang="en-US" dirty="0"/>
              <a:t>Subheader</a:t>
            </a:r>
          </a:p>
        </p:txBody>
      </p:sp>
      <p:sp>
        <p:nvSpPr>
          <p:cNvPr id="2" name="Title 1">
            <a:extLst>
              <a:ext uri="{FF2B5EF4-FFF2-40B4-BE49-F238E27FC236}">
                <a16:creationId xmlns:a16="http://schemas.microsoft.com/office/drawing/2014/main" id="{35B02637-A3A2-4469-890E-F300AC4A9A60}"/>
              </a:ext>
            </a:extLst>
          </p:cNvPr>
          <p:cNvSpPr>
            <a:spLocks noGrp="1"/>
          </p:cNvSpPr>
          <p:nvPr>
            <p:ph type="title"/>
          </p:nvPr>
        </p:nvSpPr>
        <p:spPr/>
        <p:txBody>
          <a:bodyPr/>
          <a:lstStyle/>
          <a:p>
            <a:r>
              <a:rPr lang="en-US" altLang="ja-JP" dirty="0"/>
              <a:t>Integrated ORs are gaining market traction</a:t>
            </a:r>
            <a:endParaRPr lang="en-US" dirty="0"/>
          </a:p>
        </p:txBody>
      </p:sp>
      <p:sp>
        <p:nvSpPr>
          <p:cNvPr id="5" name="Up Arrow 65">
            <a:extLst>
              <a:ext uri="{FF2B5EF4-FFF2-40B4-BE49-F238E27FC236}">
                <a16:creationId xmlns:a16="http://schemas.microsoft.com/office/drawing/2014/main" id="{30760ADD-AF3B-4BD9-B73D-E5AAFC2E4261}"/>
              </a:ext>
            </a:extLst>
          </p:cNvPr>
          <p:cNvSpPr/>
          <p:nvPr/>
        </p:nvSpPr>
        <p:spPr bwMode="gray">
          <a:xfrm>
            <a:off x="10072950" y="1887160"/>
            <a:ext cx="742924" cy="3413674"/>
          </a:xfrm>
          <a:prstGeom prst="upArrow">
            <a:avLst>
              <a:gd name="adj1" fmla="val 71014"/>
              <a:gd name="adj2" fmla="val 50000"/>
            </a:avLst>
          </a:prstGeom>
          <a:solidFill>
            <a:schemeClr val="accent1"/>
          </a:solidFill>
          <a:ln w="12700" algn="ctr">
            <a:noFill/>
            <a:miter lim="800000"/>
            <a:headEnd/>
            <a:tailEnd/>
          </a:ln>
          <a:effectLst/>
        </p:spPr>
        <p:txBody>
          <a:bodyPr wrap="square" lIns="36000" tIns="36000" rIns="36000" bIns="36000" rtlCol="0" anchor="ctr"/>
          <a:lstStyle/>
          <a:p>
            <a:pPr algn="ctr" fontAlgn="base">
              <a:spcBef>
                <a:spcPct val="0"/>
              </a:spcBef>
              <a:spcAft>
                <a:spcPct val="0"/>
              </a:spcAft>
            </a:pPr>
            <a:endParaRPr kumimoji="1" lang="en-US" sz="1200" dirty="0">
              <a:solidFill>
                <a:prstClr val="black"/>
              </a:solidFill>
              <a:ea typeface="ＭＳ Ｐゴシック"/>
              <a:cs typeface="Arial" charset="0"/>
            </a:endParaRPr>
          </a:p>
        </p:txBody>
      </p:sp>
      <p:sp>
        <p:nvSpPr>
          <p:cNvPr id="6" name="TextBox 5">
            <a:extLst>
              <a:ext uri="{FF2B5EF4-FFF2-40B4-BE49-F238E27FC236}">
                <a16:creationId xmlns:a16="http://schemas.microsoft.com/office/drawing/2014/main" id="{65FE6D77-94D8-4373-8524-4230C87CCCE6}"/>
              </a:ext>
            </a:extLst>
          </p:cNvPr>
          <p:cNvSpPr txBox="1"/>
          <p:nvPr/>
        </p:nvSpPr>
        <p:spPr bwMode="gray">
          <a:xfrm>
            <a:off x="2461336" y="2477019"/>
            <a:ext cx="5416653" cy="369332"/>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Boost </a:t>
            </a:r>
            <a:r>
              <a:rPr lang="en-US" sz="1200" b="1" i="1" dirty="0">
                <a:solidFill>
                  <a:schemeClr val="accent1">
                    <a:lumMod val="75000"/>
                  </a:schemeClr>
                </a:solidFill>
                <a:ea typeface="ＭＳ Ｐゴシック"/>
                <a:cs typeface="Arial" charset="0"/>
              </a:rPr>
              <a:t>time and cost savings</a:t>
            </a:r>
            <a:r>
              <a:rPr lang="en-US" sz="1200" dirty="0">
                <a:solidFill>
                  <a:schemeClr val="accent1">
                    <a:lumMod val="75000"/>
                  </a:schemeClr>
                </a:solidFill>
                <a:ea typeface="ＭＳ Ｐゴシック"/>
                <a:cs typeface="Arial" charset="0"/>
              </a:rPr>
              <a:t> </a:t>
            </a:r>
            <a:r>
              <a:rPr lang="en-US" sz="1200" dirty="0">
                <a:solidFill>
                  <a:prstClr val="black"/>
                </a:solidFill>
                <a:ea typeface="ＭＳ Ｐゴシック"/>
                <a:cs typeface="Arial" charset="0"/>
              </a:rPr>
              <a:t>by lowering procedure times and need for patient relocation during multi-faceted operations</a:t>
            </a:r>
          </a:p>
        </p:txBody>
      </p:sp>
      <p:sp>
        <p:nvSpPr>
          <p:cNvPr id="7" name="TextBox 6">
            <a:extLst>
              <a:ext uri="{FF2B5EF4-FFF2-40B4-BE49-F238E27FC236}">
                <a16:creationId xmlns:a16="http://schemas.microsoft.com/office/drawing/2014/main" id="{25EAC82D-E8DC-41B1-BE98-E9CD8C0DC915}"/>
              </a:ext>
            </a:extLst>
          </p:cNvPr>
          <p:cNvSpPr txBox="1"/>
          <p:nvPr/>
        </p:nvSpPr>
        <p:spPr bwMode="gray">
          <a:xfrm>
            <a:off x="2461336" y="1680082"/>
            <a:ext cx="5416653" cy="369332"/>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Support </a:t>
            </a:r>
            <a:r>
              <a:rPr lang="en-US" sz="1200" b="1" i="1" dirty="0">
                <a:solidFill>
                  <a:schemeClr val="accent1">
                    <a:lumMod val="75000"/>
                  </a:schemeClr>
                </a:solidFill>
                <a:ea typeface="ＭＳ Ｐゴシック"/>
                <a:cs typeface="Arial" charset="0"/>
              </a:rPr>
              <a:t>growing number of complex and minimally invasive</a:t>
            </a:r>
            <a:r>
              <a:rPr lang="en-US" sz="1200" dirty="0">
                <a:solidFill>
                  <a:schemeClr val="accent1">
                    <a:lumMod val="75000"/>
                  </a:schemeClr>
                </a:solidFill>
                <a:ea typeface="ＭＳ Ｐゴシック"/>
                <a:cs typeface="Arial" charset="0"/>
              </a:rPr>
              <a:t> </a:t>
            </a:r>
            <a:r>
              <a:rPr lang="en-US" sz="1200" dirty="0">
                <a:solidFill>
                  <a:prstClr val="black"/>
                </a:solidFill>
                <a:ea typeface="ＭＳ Ｐゴシック"/>
                <a:cs typeface="Arial" charset="0"/>
              </a:rPr>
              <a:t>(MI) surgeries</a:t>
            </a:r>
          </a:p>
        </p:txBody>
      </p:sp>
      <p:sp>
        <p:nvSpPr>
          <p:cNvPr id="8" name="TextBox 7">
            <a:extLst>
              <a:ext uri="{FF2B5EF4-FFF2-40B4-BE49-F238E27FC236}">
                <a16:creationId xmlns:a16="http://schemas.microsoft.com/office/drawing/2014/main" id="{7E0D09C0-F68C-469A-A9CF-521A37E4CF84}"/>
              </a:ext>
            </a:extLst>
          </p:cNvPr>
          <p:cNvSpPr txBox="1"/>
          <p:nvPr/>
        </p:nvSpPr>
        <p:spPr bwMode="gray">
          <a:xfrm>
            <a:off x="2461336" y="3217148"/>
            <a:ext cx="5416653" cy="553998"/>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Improve clinical outcomes </a:t>
            </a:r>
          </a:p>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Document surgical procedure workflow and patient data for </a:t>
            </a:r>
            <a:r>
              <a:rPr lang="en-US" sz="1200" b="1" i="1" dirty="0">
                <a:solidFill>
                  <a:schemeClr val="accent1">
                    <a:lumMod val="75000"/>
                  </a:schemeClr>
                </a:solidFill>
                <a:ea typeface="ＭＳ Ｐゴシック"/>
                <a:cs typeface="Arial" charset="0"/>
              </a:rPr>
              <a:t>future referencing and analytics </a:t>
            </a:r>
          </a:p>
        </p:txBody>
      </p:sp>
      <p:sp>
        <p:nvSpPr>
          <p:cNvPr id="9" name="TextBox 8">
            <a:extLst>
              <a:ext uri="{FF2B5EF4-FFF2-40B4-BE49-F238E27FC236}">
                <a16:creationId xmlns:a16="http://schemas.microsoft.com/office/drawing/2014/main" id="{9553A813-2A19-4843-9884-4D20AC24C50B}"/>
              </a:ext>
            </a:extLst>
          </p:cNvPr>
          <p:cNvSpPr txBox="1"/>
          <p:nvPr/>
        </p:nvSpPr>
        <p:spPr bwMode="gray">
          <a:xfrm>
            <a:off x="2461335" y="4081444"/>
            <a:ext cx="5416654" cy="369332"/>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Increase </a:t>
            </a:r>
            <a:r>
              <a:rPr lang="en-US" sz="1200" b="1" i="1" dirty="0">
                <a:solidFill>
                  <a:schemeClr val="accent1">
                    <a:lumMod val="75000"/>
                  </a:schemeClr>
                </a:solidFill>
                <a:ea typeface="ＭＳ Ｐゴシック"/>
                <a:cs typeface="Arial" charset="0"/>
              </a:rPr>
              <a:t>patient safety</a:t>
            </a:r>
            <a:r>
              <a:rPr lang="en-US" sz="1200" dirty="0">
                <a:solidFill>
                  <a:schemeClr val="accent1">
                    <a:lumMod val="75000"/>
                  </a:schemeClr>
                </a:solidFill>
                <a:ea typeface="ＭＳ Ｐゴシック"/>
                <a:cs typeface="Arial" charset="0"/>
              </a:rPr>
              <a:t> </a:t>
            </a:r>
            <a:r>
              <a:rPr lang="en-US" sz="1200" dirty="0">
                <a:solidFill>
                  <a:prstClr val="black"/>
                </a:solidFill>
                <a:ea typeface="ＭＳ Ｐゴシック"/>
                <a:cs typeface="Arial" charset="0"/>
              </a:rPr>
              <a:t>by allowing for emergency complications and remote clinician consultations to occur both inside and outside the OR</a:t>
            </a:r>
          </a:p>
        </p:txBody>
      </p:sp>
      <p:sp>
        <p:nvSpPr>
          <p:cNvPr id="10" name="TextBox 9">
            <a:extLst>
              <a:ext uri="{FF2B5EF4-FFF2-40B4-BE49-F238E27FC236}">
                <a16:creationId xmlns:a16="http://schemas.microsoft.com/office/drawing/2014/main" id="{1486A23C-D0B4-4CD0-AB8E-EB27016645ED}"/>
              </a:ext>
            </a:extLst>
          </p:cNvPr>
          <p:cNvSpPr txBox="1"/>
          <p:nvPr/>
        </p:nvSpPr>
        <p:spPr bwMode="gray">
          <a:xfrm>
            <a:off x="2461336" y="4865594"/>
            <a:ext cx="5416653" cy="369332"/>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Streamline use of advanced technologies permeating the OR and </a:t>
            </a:r>
            <a:r>
              <a:rPr lang="en-US" sz="1200" b="1" i="1" dirty="0">
                <a:solidFill>
                  <a:schemeClr val="accent1">
                    <a:lumMod val="75000"/>
                  </a:schemeClr>
                </a:solidFill>
                <a:ea typeface="ＭＳ Ｐゴシック"/>
                <a:cs typeface="Arial" charset="0"/>
              </a:rPr>
              <a:t>automate equipment management</a:t>
            </a:r>
          </a:p>
        </p:txBody>
      </p:sp>
      <p:sp>
        <p:nvSpPr>
          <p:cNvPr id="11" name="TextBox 10">
            <a:extLst>
              <a:ext uri="{FF2B5EF4-FFF2-40B4-BE49-F238E27FC236}">
                <a16:creationId xmlns:a16="http://schemas.microsoft.com/office/drawing/2014/main" id="{92063E46-87EE-4E14-BF2B-F978FAA1C267}"/>
              </a:ext>
            </a:extLst>
          </p:cNvPr>
          <p:cNvSpPr txBox="1"/>
          <p:nvPr/>
        </p:nvSpPr>
        <p:spPr bwMode="gray">
          <a:xfrm>
            <a:off x="2406356" y="5705501"/>
            <a:ext cx="5620434" cy="369332"/>
          </a:xfrm>
          <a:prstGeom prst="rect">
            <a:avLst/>
          </a:prstGeom>
          <a:noFill/>
        </p:spPr>
        <p:txBody>
          <a:bodyPr wrap="square" lIns="0" tIns="0" rIns="0" bIns="0" rtlCol="0" anchor="ctr">
            <a:spAutoFit/>
          </a:bodyPr>
          <a:lstStyle/>
          <a:p>
            <a:pPr marL="285750" indent="-285750" fontAlgn="base">
              <a:spcBef>
                <a:spcPct val="0"/>
              </a:spcBef>
              <a:spcAft>
                <a:spcPct val="0"/>
              </a:spcAft>
              <a:buFont typeface="Wingdings" panose="05000000000000000000" pitchFamily="2" charset="2"/>
              <a:buChar char="§"/>
            </a:pPr>
            <a:r>
              <a:rPr lang="en-US" sz="1200" dirty="0">
                <a:solidFill>
                  <a:prstClr val="black"/>
                </a:solidFill>
                <a:ea typeface="ＭＳ Ｐゴシック"/>
                <a:cs typeface="Arial" charset="0"/>
              </a:rPr>
              <a:t>Provide </a:t>
            </a:r>
            <a:r>
              <a:rPr lang="en-US" sz="1200" b="1" i="1" dirty="0">
                <a:solidFill>
                  <a:schemeClr val="accent1">
                    <a:lumMod val="75000"/>
                  </a:schemeClr>
                </a:solidFill>
                <a:ea typeface="ＭＳ Ｐゴシック"/>
                <a:cs typeface="Arial" charset="0"/>
              </a:rPr>
              <a:t>two-way communication system</a:t>
            </a:r>
            <a:r>
              <a:rPr lang="en-US" sz="1200" dirty="0">
                <a:solidFill>
                  <a:schemeClr val="accent1">
                    <a:lumMod val="75000"/>
                  </a:schemeClr>
                </a:solidFill>
                <a:ea typeface="ＭＳ Ｐゴシック"/>
                <a:cs typeface="Arial" charset="0"/>
              </a:rPr>
              <a:t> </a:t>
            </a:r>
            <a:r>
              <a:rPr lang="en-US" sz="1200" dirty="0">
                <a:solidFill>
                  <a:prstClr val="black"/>
                </a:solidFill>
                <a:ea typeface="ＭＳ Ｐゴシック"/>
                <a:cs typeface="Arial" charset="0"/>
              </a:rPr>
              <a:t>via audio and video with third-party clinical decision makers, educators, and stakeholders</a:t>
            </a:r>
          </a:p>
        </p:txBody>
      </p:sp>
      <p:sp>
        <p:nvSpPr>
          <p:cNvPr id="12" name="Freeform 3">
            <a:extLst>
              <a:ext uri="{FF2B5EF4-FFF2-40B4-BE49-F238E27FC236}">
                <a16:creationId xmlns:a16="http://schemas.microsoft.com/office/drawing/2014/main" id="{EB0BEDFA-F467-4799-A784-67221B01CA4A}"/>
              </a:ext>
            </a:extLst>
          </p:cNvPr>
          <p:cNvSpPr>
            <a:spLocks/>
          </p:cNvSpPr>
          <p:nvPr/>
        </p:nvSpPr>
        <p:spPr bwMode="auto">
          <a:xfrm>
            <a:off x="2483081" y="3887371"/>
            <a:ext cx="6762907" cy="2400713"/>
          </a:xfrm>
          <a:custGeom>
            <a:avLst/>
            <a:gdLst>
              <a:gd name="T0" fmla="*/ 0 w 3783"/>
              <a:gd name="T1" fmla="*/ 1237 h 1144"/>
              <a:gd name="T2" fmla="*/ 4896 w 3783"/>
              <a:gd name="T3" fmla="*/ 1237 h 1144"/>
              <a:gd name="T4" fmla="*/ 6031 w 3783"/>
              <a:gd name="T5" fmla="*/ 0 h 1144"/>
              <a:gd name="T6" fmla="*/ 28 w 3783"/>
              <a:gd name="T7" fmla="*/ 0 h 1144"/>
              <a:gd name="T8" fmla="*/ 0 60000 65536"/>
              <a:gd name="T9" fmla="*/ 0 60000 65536"/>
              <a:gd name="T10" fmla="*/ 0 60000 65536"/>
              <a:gd name="T11" fmla="*/ 0 60000 65536"/>
              <a:gd name="T12" fmla="*/ 0 w 3783"/>
              <a:gd name="T13" fmla="*/ 0 h 1144"/>
              <a:gd name="T14" fmla="*/ 3783 w 3783"/>
              <a:gd name="T15" fmla="*/ 1144 h 1144"/>
              <a:gd name="connsiteX0" fmla="*/ 0 w 9997"/>
              <a:gd name="connsiteY0" fmla="*/ 9991 h 9991"/>
              <a:gd name="connsiteX1" fmla="*/ 8115 w 9997"/>
              <a:gd name="connsiteY1" fmla="*/ 9991 h 9991"/>
              <a:gd name="connsiteX2" fmla="*/ 9997 w 9997"/>
              <a:gd name="connsiteY2" fmla="*/ 0 h 9991"/>
            </a:gdLst>
            <a:ahLst/>
            <a:cxnLst>
              <a:cxn ang="0">
                <a:pos x="connsiteX0" y="connsiteY0"/>
              </a:cxn>
              <a:cxn ang="0">
                <a:pos x="connsiteX1" y="connsiteY1"/>
              </a:cxn>
              <a:cxn ang="0">
                <a:pos x="connsiteX2" y="connsiteY2"/>
              </a:cxn>
            </a:cxnLst>
            <a:rect l="l" t="t" r="r" b="b"/>
            <a:pathLst>
              <a:path w="9997" h="9991">
                <a:moveTo>
                  <a:pt x="0" y="9991"/>
                </a:moveTo>
                <a:lnTo>
                  <a:pt x="8115" y="9991"/>
                </a:lnTo>
                <a:lnTo>
                  <a:pt x="9997" y="0"/>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sp>
        <p:nvSpPr>
          <p:cNvPr id="13" name="Freeform 4">
            <a:extLst>
              <a:ext uri="{FF2B5EF4-FFF2-40B4-BE49-F238E27FC236}">
                <a16:creationId xmlns:a16="http://schemas.microsoft.com/office/drawing/2014/main" id="{DBF1DFA1-2565-4739-9CF4-36D008AC0B58}"/>
              </a:ext>
            </a:extLst>
          </p:cNvPr>
          <p:cNvSpPr>
            <a:spLocks/>
          </p:cNvSpPr>
          <p:nvPr/>
        </p:nvSpPr>
        <p:spPr bwMode="auto">
          <a:xfrm>
            <a:off x="2483082" y="3878998"/>
            <a:ext cx="6245263" cy="1585855"/>
          </a:xfrm>
          <a:custGeom>
            <a:avLst/>
            <a:gdLst>
              <a:gd name="T0" fmla="*/ 0 w 3455"/>
              <a:gd name="T1" fmla="*/ 789 h 728"/>
              <a:gd name="T2" fmla="*/ 4753 w 3455"/>
              <a:gd name="T3" fmla="*/ 789 h 728"/>
              <a:gd name="T4" fmla="*/ 5506 w 3455"/>
              <a:gd name="T5" fmla="*/ 0 h 728"/>
              <a:gd name="T6" fmla="*/ 15 w 3455"/>
              <a:gd name="T7" fmla="*/ 0 h 728"/>
              <a:gd name="T8" fmla="*/ 0 60000 65536"/>
              <a:gd name="T9" fmla="*/ 0 60000 65536"/>
              <a:gd name="T10" fmla="*/ 0 60000 65536"/>
              <a:gd name="T11" fmla="*/ 0 60000 65536"/>
              <a:gd name="T12" fmla="*/ 0 w 3455"/>
              <a:gd name="T13" fmla="*/ 0 h 728"/>
              <a:gd name="T14" fmla="*/ 3455 w 3455"/>
              <a:gd name="T15" fmla="*/ 728 h 728"/>
              <a:gd name="connsiteX0" fmla="*/ 0 w 9997"/>
              <a:gd name="connsiteY0" fmla="*/ 9986 h 9986"/>
              <a:gd name="connsiteX1" fmla="*/ 8631 w 9997"/>
              <a:gd name="connsiteY1" fmla="*/ 9986 h 9986"/>
              <a:gd name="connsiteX2" fmla="*/ 9997 w 9997"/>
              <a:gd name="connsiteY2" fmla="*/ 0 h 9986"/>
            </a:gdLst>
            <a:ahLst/>
            <a:cxnLst>
              <a:cxn ang="0">
                <a:pos x="connsiteX0" y="connsiteY0"/>
              </a:cxn>
              <a:cxn ang="0">
                <a:pos x="connsiteX1" y="connsiteY1"/>
              </a:cxn>
              <a:cxn ang="0">
                <a:pos x="connsiteX2" y="connsiteY2"/>
              </a:cxn>
            </a:cxnLst>
            <a:rect l="l" t="t" r="r" b="b"/>
            <a:pathLst>
              <a:path w="9997" h="9986">
                <a:moveTo>
                  <a:pt x="0" y="9986"/>
                </a:moveTo>
                <a:lnTo>
                  <a:pt x="8631" y="9986"/>
                </a:lnTo>
                <a:lnTo>
                  <a:pt x="9997" y="0"/>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sp>
        <p:nvSpPr>
          <p:cNvPr id="14" name="Freeform 6">
            <a:extLst>
              <a:ext uri="{FF2B5EF4-FFF2-40B4-BE49-F238E27FC236}">
                <a16:creationId xmlns:a16="http://schemas.microsoft.com/office/drawing/2014/main" id="{3AF6FFC6-6E02-46A6-B322-BC207F3098D0}"/>
              </a:ext>
            </a:extLst>
          </p:cNvPr>
          <p:cNvSpPr>
            <a:spLocks/>
          </p:cNvSpPr>
          <p:nvPr/>
        </p:nvSpPr>
        <p:spPr bwMode="auto">
          <a:xfrm>
            <a:off x="2461335" y="1446245"/>
            <a:ext cx="6784653" cy="2400713"/>
          </a:xfrm>
          <a:custGeom>
            <a:avLst/>
            <a:gdLst>
              <a:gd name="T0" fmla="*/ 0 w 3789"/>
              <a:gd name="T1" fmla="*/ 0 h 1144"/>
              <a:gd name="T2" fmla="*/ 4905 w 3789"/>
              <a:gd name="T3" fmla="*/ 0 h 1144"/>
              <a:gd name="T4" fmla="*/ 6041 w 3789"/>
              <a:gd name="T5" fmla="*/ 1237 h 1144"/>
              <a:gd name="T6" fmla="*/ 25 w 3789"/>
              <a:gd name="T7" fmla="*/ 1237 h 1144"/>
              <a:gd name="T8" fmla="*/ 0 60000 65536"/>
              <a:gd name="T9" fmla="*/ 0 60000 65536"/>
              <a:gd name="T10" fmla="*/ 0 60000 65536"/>
              <a:gd name="T11" fmla="*/ 0 60000 65536"/>
              <a:gd name="T12" fmla="*/ 0 w 3789"/>
              <a:gd name="T13" fmla="*/ 0 h 1144"/>
              <a:gd name="T14" fmla="*/ 3789 w 3789"/>
              <a:gd name="T15" fmla="*/ 1144 h 1144"/>
              <a:gd name="connsiteX0" fmla="*/ 0 w 9997"/>
              <a:gd name="connsiteY0" fmla="*/ 0 h 9991"/>
              <a:gd name="connsiteX1" fmla="*/ 8116 w 9997"/>
              <a:gd name="connsiteY1" fmla="*/ 0 h 9991"/>
              <a:gd name="connsiteX2" fmla="*/ 9997 w 9997"/>
              <a:gd name="connsiteY2" fmla="*/ 9991 h 9991"/>
            </a:gdLst>
            <a:ahLst/>
            <a:cxnLst>
              <a:cxn ang="0">
                <a:pos x="connsiteX0" y="connsiteY0"/>
              </a:cxn>
              <a:cxn ang="0">
                <a:pos x="connsiteX1" y="connsiteY1"/>
              </a:cxn>
              <a:cxn ang="0">
                <a:pos x="connsiteX2" y="connsiteY2"/>
              </a:cxn>
            </a:cxnLst>
            <a:rect l="l" t="t" r="r" b="b"/>
            <a:pathLst>
              <a:path w="9997" h="9991">
                <a:moveTo>
                  <a:pt x="0" y="0"/>
                </a:moveTo>
                <a:lnTo>
                  <a:pt x="8116" y="0"/>
                </a:lnTo>
                <a:lnTo>
                  <a:pt x="9997" y="9991"/>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sp>
        <p:nvSpPr>
          <p:cNvPr id="15" name="Freeform 8">
            <a:extLst>
              <a:ext uri="{FF2B5EF4-FFF2-40B4-BE49-F238E27FC236}">
                <a16:creationId xmlns:a16="http://schemas.microsoft.com/office/drawing/2014/main" id="{F74252CC-3090-4EEC-8F6E-E2D3C47B562A}"/>
              </a:ext>
            </a:extLst>
          </p:cNvPr>
          <p:cNvSpPr>
            <a:spLocks/>
          </p:cNvSpPr>
          <p:nvPr/>
        </p:nvSpPr>
        <p:spPr bwMode="auto">
          <a:xfrm>
            <a:off x="1014778" y="3069764"/>
            <a:ext cx="7185542" cy="784356"/>
          </a:xfrm>
          <a:custGeom>
            <a:avLst/>
            <a:gdLst>
              <a:gd name="T0" fmla="*/ 0 w 3111"/>
              <a:gd name="T1" fmla="*/ 0 h 361"/>
              <a:gd name="T2" fmla="*/ 4629 w 3111"/>
              <a:gd name="T3" fmla="*/ 0 h 361"/>
              <a:gd name="T4" fmla="*/ 4960 w 3111"/>
              <a:gd name="T5" fmla="*/ 388 h 361"/>
              <a:gd name="T6" fmla="*/ 13 w 3111"/>
              <a:gd name="T7" fmla="*/ 388 h 361"/>
              <a:gd name="T8" fmla="*/ 0 60000 65536"/>
              <a:gd name="T9" fmla="*/ 0 60000 65536"/>
              <a:gd name="T10" fmla="*/ 0 60000 65536"/>
              <a:gd name="T11" fmla="*/ 0 60000 65536"/>
              <a:gd name="T12" fmla="*/ 0 w 3111"/>
              <a:gd name="T13" fmla="*/ 0 h 361"/>
              <a:gd name="T14" fmla="*/ 3111 w 3111"/>
              <a:gd name="T15" fmla="*/ 361 h 361"/>
              <a:gd name="connsiteX0" fmla="*/ 0 w 9997"/>
              <a:gd name="connsiteY0" fmla="*/ 0 h 9972"/>
              <a:gd name="connsiteX1" fmla="*/ 9328 w 9997"/>
              <a:gd name="connsiteY1" fmla="*/ 0 h 9972"/>
              <a:gd name="connsiteX2" fmla="*/ 9997 w 9997"/>
              <a:gd name="connsiteY2" fmla="*/ 9972 h 9972"/>
            </a:gdLst>
            <a:ahLst/>
            <a:cxnLst>
              <a:cxn ang="0">
                <a:pos x="connsiteX0" y="connsiteY0"/>
              </a:cxn>
              <a:cxn ang="0">
                <a:pos x="connsiteX1" y="connsiteY1"/>
              </a:cxn>
              <a:cxn ang="0">
                <a:pos x="connsiteX2" y="connsiteY2"/>
              </a:cxn>
            </a:cxnLst>
            <a:rect l="l" t="t" r="r" b="b"/>
            <a:pathLst>
              <a:path w="9997" h="9972">
                <a:moveTo>
                  <a:pt x="0" y="0"/>
                </a:moveTo>
                <a:lnTo>
                  <a:pt x="9328" y="0"/>
                </a:lnTo>
                <a:lnTo>
                  <a:pt x="9997" y="9972"/>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sp>
        <p:nvSpPr>
          <p:cNvPr id="16" name="Freeform 4">
            <a:extLst>
              <a:ext uri="{FF2B5EF4-FFF2-40B4-BE49-F238E27FC236}">
                <a16:creationId xmlns:a16="http://schemas.microsoft.com/office/drawing/2014/main" id="{1AD64643-8154-4A7D-87AA-2F1455E93F98}"/>
              </a:ext>
            </a:extLst>
          </p:cNvPr>
          <p:cNvSpPr>
            <a:spLocks/>
          </p:cNvSpPr>
          <p:nvPr/>
        </p:nvSpPr>
        <p:spPr bwMode="auto">
          <a:xfrm flipV="1">
            <a:off x="2461336" y="2270597"/>
            <a:ext cx="6267010" cy="1585855"/>
          </a:xfrm>
          <a:custGeom>
            <a:avLst/>
            <a:gdLst>
              <a:gd name="T0" fmla="*/ 0 w 3455"/>
              <a:gd name="T1" fmla="*/ 789 h 728"/>
              <a:gd name="T2" fmla="*/ 4753 w 3455"/>
              <a:gd name="T3" fmla="*/ 789 h 728"/>
              <a:gd name="T4" fmla="*/ 5506 w 3455"/>
              <a:gd name="T5" fmla="*/ 0 h 728"/>
              <a:gd name="T6" fmla="*/ 15 w 3455"/>
              <a:gd name="T7" fmla="*/ 0 h 728"/>
              <a:gd name="T8" fmla="*/ 0 60000 65536"/>
              <a:gd name="T9" fmla="*/ 0 60000 65536"/>
              <a:gd name="T10" fmla="*/ 0 60000 65536"/>
              <a:gd name="T11" fmla="*/ 0 60000 65536"/>
              <a:gd name="T12" fmla="*/ 0 w 3455"/>
              <a:gd name="T13" fmla="*/ 0 h 728"/>
              <a:gd name="T14" fmla="*/ 3455 w 3455"/>
              <a:gd name="T15" fmla="*/ 728 h 728"/>
              <a:gd name="connsiteX0" fmla="*/ 0 w 9997"/>
              <a:gd name="connsiteY0" fmla="*/ 9986 h 9986"/>
              <a:gd name="connsiteX1" fmla="*/ 8631 w 9997"/>
              <a:gd name="connsiteY1" fmla="*/ 9986 h 9986"/>
              <a:gd name="connsiteX2" fmla="*/ 9997 w 9997"/>
              <a:gd name="connsiteY2" fmla="*/ 0 h 9986"/>
            </a:gdLst>
            <a:ahLst/>
            <a:cxnLst>
              <a:cxn ang="0">
                <a:pos x="connsiteX0" y="connsiteY0"/>
              </a:cxn>
              <a:cxn ang="0">
                <a:pos x="connsiteX1" y="connsiteY1"/>
              </a:cxn>
              <a:cxn ang="0">
                <a:pos x="connsiteX2" y="connsiteY2"/>
              </a:cxn>
            </a:cxnLst>
            <a:rect l="l" t="t" r="r" b="b"/>
            <a:pathLst>
              <a:path w="9997" h="9986">
                <a:moveTo>
                  <a:pt x="0" y="9986"/>
                </a:moveTo>
                <a:lnTo>
                  <a:pt x="8631" y="9986"/>
                </a:lnTo>
                <a:lnTo>
                  <a:pt x="9997" y="0"/>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cxnSp>
        <p:nvCxnSpPr>
          <p:cNvPr id="17" name="Straight Connector 16">
            <a:extLst>
              <a:ext uri="{FF2B5EF4-FFF2-40B4-BE49-F238E27FC236}">
                <a16:creationId xmlns:a16="http://schemas.microsoft.com/office/drawing/2014/main" id="{3E26EF14-C3A9-4024-A1D9-E65F1384DD2A}"/>
              </a:ext>
            </a:extLst>
          </p:cNvPr>
          <p:cNvCxnSpPr>
            <a:cxnSpLocks/>
          </p:cNvCxnSpPr>
          <p:nvPr/>
        </p:nvCxnSpPr>
        <p:spPr>
          <a:xfrm flipH="1">
            <a:off x="2575576" y="3857442"/>
            <a:ext cx="6670413"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18" name="Freeform 8">
            <a:extLst>
              <a:ext uri="{FF2B5EF4-FFF2-40B4-BE49-F238E27FC236}">
                <a16:creationId xmlns:a16="http://schemas.microsoft.com/office/drawing/2014/main" id="{0A8D84FD-D1D9-420B-9293-2EA56594CECA}"/>
              </a:ext>
            </a:extLst>
          </p:cNvPr>
          <p:cNvSpPr>
            <a:spLocks/>
          </p:cNvSpPr>
          <p:nvPr/>
        </p:nvSpPr>
        <p:spPr bwMode="auto">
          <a:xfrm flipV="1">
            <a:off x="1014778" y="3870557"/>
            <a:ext cx="7185542" cy="784356"/>
          </a:xfrm>
          <a:custGeom>
            <a:avLst/>
            <a:gdLst>
              <a:gd name="T0" fmla="*/ 0 w 3111"/>
              <a:gd name="T1" fmla="*/ 0 h 361"/>
              <a:gd name="T2" fmla="*/ 4629 w 3111"/>
              <a:gd name="T3" fmla="*/ 0 h 361"/>
              <a:gd name="T4" fmla="*/ 4960 w 3111"/>
              <a:gd name="T5" fmla="*/ 388 h 361"/>
              <a:gd name="T6" fmla="*/ 13 w 3111"/>
              <a:gd name="T7" fmla="*/ 388 h 361"/>
              <a:gd name="T8" fmla="*/ 0 60000 65536"/>
              <a:gd name="T9" fmla="*/ 0 60000 65536"/>
              <a:gd name="T10" fmla="*/ 0 60000 65536"/>
              <a:gd name="T11" fmla="*/ 0 60000 65536"/>
              <a:gd name="T12" fmla="*/ 0 w 3111"/>
              <a:gd name="T13" fmla="*/ 0 h 361"/>
              <a:gd name="T14" fmla="*/ 3111 w 3111"/>
              <a:gd name="T15" fmla="*/ 361 h 361"/>
              <a:gd name="connsiteX0" fmla="*/ 0 w 9997"/>
              <a:gd name="connsiteY0" fmla="*/ 0 h 9972"/>
              <a:gd name="connsiteX1" fmla="*/ 9328 w 9997"/>
              <a:gd name="connsiteY1" fmla="*/ 0 h 9972"/>
              <a:gd name="connsiteX2" fmla="*/ 9997 w 9997"/>
              <a:gd name="connsiteY2" fmla="*/ 9972 h 9972"/>
            </a:gdLst>
            <a:ahLst/>
            <a:cxnLst>
              <a:cxn ang="0">
                <a:pos x="connsiteX0" y="connsiteY0"/>
              </a:cxn>
              <a:cxn ang="0">
                <a:pos x="connsiteX1" y="connsiteY1"/>
              </a:cxn>
              <a:cxn ang="0">
                <a:pos x="connsiteX2" y="connsiteY2"/>
              </a:cxn>
            </a:cxnLst>
            <a:rect l="l" t="t" r="r" b="b"/>
            <a:pathLst>
              <a:path w="9997" h="9972">
                <a:moveTo>
                  <a:pt x="0" y="0"/>
                </a:moveTo>
                <a:lnTo>
                  <a:pt x="9328" y="0"/>
                </a:lnTo>
                <a:lnTo>
                  <a:pt x="9997" y="9972"/>
                </a:lnTo>
              </a:path>
            </a:pathLst>
          </a:custGeom>
          <a:noFill/>
          <a:ln w="6350" cap="rnd">
            <a:solidFill>
              <a:srgbClr val="BBBCBC"/>
            </a:solidFill>
            <a:round/>
            <a:headEnd type="none" w="sm" len="sm"/>
            <a:tailEnd type="none" w="sm" len="sm"/>
          </a:ln>
        </p:spPr>
        <p:txBody>
          <a:bodyPr/>
          <a:lstStyle/>
          <a:p>
            <a:pPr fontAlgn="base">
              <a:spcBef>
                <a:spcPct val="0"/>
              </a:spcBef>
              <a:spcAft>
                <a:spcPct val="0"/>
              </a:spcAft>
              <a:buFont typeface="Arial" pitchFamily="34" charset="0"/>
              <a:buChar char="•"/>
              <a:defRPr/>
            </a:pPr>
            <a:endParaRPr lang="en-GB" sz="1200" dirty="0">
              <a:solidFill>
                <a:srgbClr val="53565A"/>
              </a:solidFill>
              <a:ea typeface="ＭＳ Ｐゴシック"/>
              <a:cs typeface="Arial" charset="0"/>
            </a:endParaRPr>
          </a:p>
        </p:txBody>
      </p:sp>
      <p:sp>
        <p:nvSpPr>
          <p:cNvPr id="19" name="Rounded Rectangle 4">
            <a:extLst>
              <a:ext uri="{FF2B5EF4-FFF2-40B4-BE49-F238E27FC236}">
                <a16:creationId xmlns:a16="http://schemas.microsoft.com/office/drawing/2014/main" id="{CAE08547-792B-4294-9CA4-4F3E71E71833}"/>
              </a:ext>
            </a:extLst>
          </p:cNvPr>
          <p:cNvSpPr/>
          <p:nvPr/>
        </p:nvSpPr>
        <p:spPr bwMode="gray">
          <a:xfrm>
            <a:off x="485335" y="1497451"/>
            <a:ext cx="1554480" cy="1506773"/>
          </a:xfrm>
          <a:prstGeom prst="roundRect">
            <a:avLst>
              <a:gd name="adj" fmla="val 0"/>
            </a:avLst>
          </a:prstGeom>
          <a:noFill/>
          <a:ln w="38100" algn="ctr">
            <a:noFill/>
            <a:miter lim="800000"/>
            <a:headEnd/>
            <a:tailEnd/>
          </a:ln>
        </p:spPr>
        <p:txBody>
          <a:bodyPr vert="horz" wrap="square" lIns="36000" tIns="36000" rIns="36000" bIns="36000" rtlCol="0" anchor="ctr"/>
          <a:lstStyle/>
          <a:p>
            <a:pPr algn="r" fontAlgn="base">
              <a:spcBef>
                <a:spcPct val="0"/>
              </a:spcBef>
              <a:spcAft>
                <a:spcPct val="0"/>
              </a:spcAft>
            </a:pPr>
            <a:r>
              <a:rPr kumimoji="1" lang="en-US" sz="1400" b="1" dirty="0">
                <a:ea typeface="ＭＳ Ｐゴシック"/>
                <a:cs typeface="Arial" charset="0"/>
              </a:rPr>
              <a:t>Operational Efficiency</a:t>
            </a:r>
          </a:p>
        </p:txBody>
      </p:sp>
      <p:sp>
        <p:nvSpPr>
          <p:cNvPr id="20" name="Rounded Rectangle 29">
            <a:extLst>
              <a:ext uri="{FF2B5EF4-FFF2-40B4-BE49-F238E27FC236}">
                <a16:creationId xmlns:a16="http://schemas.microsoft.com/office/drawing/2014/main" id="{4436BE8C-88F5-44CB-85C5-79E693C4DA8F}"/>
              </a:ext>
            </a:extLst>
          </p:cNvPr>
          <p:cNvSpPr/>
          <p:nvPr/>
        </p:nvSpPr>
        <p:spPr bwMode="gray">
          <a:xfrm>
            <a:off x="485335" y="3126565"/>
            <a:ext cx="1554480" cy="1480086"/>
          </a:xfrm>
          <a:prstGeom prst="roundRect">
            <a:avLst>
              <a:gd name="adj" fmla="val 0"/>
            </a:avLst>
          </a:prstGeom>
          <a:noFill/>
          <a:ln w="38100" algn="ctr">
            <a:noFill/>
            <a:miter lim="800000"/>
            <a:headEnd/>
            <a:tailEnd/>
          </a:ln>
        </p:spPr>
        <p:txBody>
          <a:bodyPr vert="horz" wrap="square" lIns="36000" tIns="36000" rIns="36000" bIns="36000" rtlCol="0" anchor="ctr"/>
          <a:lstStyle/>
          <a:p>
            <a:pPr algn="r" fontAlgn="base">
              <a:spcBef>
                <a:spcPct val="0"/>
              </a:spcBef>
              <a:spcAft>
                <a:spcPct val="0"/>
              </a:spcAft>
            </a:pPr>
            <a:r>
              <a:rPr kumimoji="1" lang="en-US" sz="1400" b="1" dirty="0">
                <a:ea typeface="ＭＳ Ｐゴシック"/>
                <a:cs typeface="Arial" charset="0"/>
              </a:rPr>
              <a:t>Improved Patient Experience</a:t>
            </a:r>
          </a:p>
        </p:txBody>
      </p:sp>
      <p:sp>
        <p:nvSpPr>
          <p:cNvPr id="21" name="Rounded Rectangle 30">
            <a:extLst>
              <a:ext uri="{FF2B5EF4-FFF2-40B4-BE49-F238E27FC236}">
                <a16:creationId xmlns:a16="http://schemas.microsoft.com/office/drawing/2014/main" id="{BC6AC739-A09E-4035-96C8-C0475D32FF92}"/>
              </a:ext>
            </a:extLst>
          </p:cNvPr>
          <p:cNvSpPr/>
          <p:nvPr/>
        </p:nvSpPr>
        <p:spPr bwMode="gray">
          <a:xfrm>
            <a:off x="475176" y="4717467"/>
            <a:ext cx="1554480" cy="1494771"/>
          </a:xfrm>
          <a:prstGeom prst="roundRect">
            <a:avLst>
              <a:gd name="adj" fmla="val 0"/>
            </a:avLst>
          </a:prstGeom>
          <a:solidFill>
            <a:schemeClr val="bg1"/>
          </a:solidFill>
          <a:ln w="38100" algn="ctr">
            <a:noFill/>
            <a:miter lim="800000"/>
            <a:headEnd/>
            <a:tailEnd/>
          </a:ln>
        </p:spPr>
        <p:txBody>
          <a:bodyPr vert="horz" wrap="square" lIns="36000" tIns="36000" rIns="36000" bIns="36000" rtlCol="0" anchor="ctr"/>
          <a:lstStyle/>
          <a:p>
            <a:pPr algn="r" fontAlgn="base">
              <a:spcBef>
                <a:spcPct val="0"/>
              </a:spcBef>
              <a:spcAft>
                <a:spcPct val="0"/>
              </a:spcAft>
            </a:pPr>
            <a:r>
              <a:rPr kumimoji="1" lang="en-US" sz="1400" b="1" dirty="0">
                <a:ea typeface="ＭＳ Ｐゴシック"/>
                <a:cs typeface="Arial" charset="0"/>
              </a:rPr>
              <a:t>Seamless Technology Management</a:t>
            </a:r>
          </a:p>
        </p:txBody>
      </p:sp>
      <p:pic>
        <p:nvPicPr>
          <p:cNvPr id="22" name="Picture 21">
            <a:extLst>
              <a:ext uri="{FF2B5EF4-FFF2-40B4-BE49-F238E27FC236}">
                <a16:creationId xmlns:a16="http://schemas.microsoft.com/office/drawing/2014/main" id="{89688594-BB0C-4BA4-B26C-A84296B69184}"/>
              </a:ext>
            </a:extLst>
          </p:cNvPr>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8696825" y="2681952"/>
            <a:ext cx="3495175" cy="2322835"/>
          </a:xfrm>
          <a:prstGeom prst="roundRect">
            <a:avLst>
              <a:gd name="adj" fmla="val 0"/>
            </a:avLst>
          </a:prstGeom>
          <a:solidFill>
            <a:srgbClr val="FFFFFF">
              <a:shade val="85000"/>
            </a:srgbClr>
          </a:solidFill>
          <a:ln>
            <a:noFill/>
          </a:ln>
          <a:effectLst/>
        </p:spPr>
      </p:pic>
      <p:sp>
        <p:nvSpPr>
          <p:cNvPr id="23" name="Rectangle 22">
            <a:extLst>
              <a:ext uri="{FF2B5EF4-FFF2-40B4-BE49-F238E27FC236}">
                <a16:creationId xmlns:a16="http://schemas.microsoft.com/office/drawing/2014/main" id="{775D9642-A142-4623-B4AE-29A2E7D75D85}"/>
              </a:ext>
            </a:extLst>
          </p:cNvPr>
          <p:cNvSpPr/>
          <p:nvPr/>
        </p:nvSpPr>
        <p:spPr bwMode="gray">
          <a:xfrm>
            <a:off x="9342343" y="5300834"/>
            <a:ext cx="2204137" cy="8497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pPr algn="ctr" fontAlgn="base">
              <a:spcBef>
                <a:spcPct val="0"/>
              </a:spcBef>
              <a:spcAft>
                <a:spcPct val="0"/>
              </a:spcAft>
            </a:pPr>
            <a:r>
              <a:rPr lang="en-US" sz="1400" b="1" dirty="0">
                <a:solidFill>
                  <a:prstClr val="black"/>
                </a:solidFill>
                <a:ea typeface="ＭＳ Ｐゴシック"/>
              </a:rPr>
              <a:t>Accelerated Market Adoption</a:t>
            </a:r>
          </a:p>
        </p:txBody>
      </p:sp>
      <p:cxnSp>
        <p:nvCxnSpPr>
          <p:cNvPr id="29" name="Straight Connector 28">
            <a:extLst>
              <a:ext uri="{FF2B5EF4-FFF2-40B4-BE49-F238E27FC236}">
                <a16:creationId xmlns:a16="http://schemas.microsoft.com/office/drawing/2014/main" id="{207F41A8-B9B4-1B4B-8295-4EF29D050482}"/>
              </a:ext>
            </a:extLst>
          </p:cNvPr>
          <p:cNvCxnSpPr>
            <a:cxnSpLocks/>
          </p:cNvCxnSpPr>
          <p:nvPr/>
        </p:nvCxnSpPr>
        <p:spPr>
          <a:xfrm>
            <a:off x="2213156" y="1510916"/>
            <a:ext cx="0" cy="1427768"/>
          </a:xfrm>
          <a:prstGeom prst="line">
            <a:avLst/>
          </a:prstGeom>
          <a:ln w="53975"/>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D983747-4D2F-484C-9919-CDD567207E8F}"/>
              </a:ext>
            </a:extLst>
          </p:cNvPr>
          <p:cNvCxnSpPr>
            <a:cxnSpLocks/>
          </p:cNvCxnSpPr>
          <p:nvPr/>
        </p:nvCxnSpPr>
        <p:spPr>
          <a:xfrm>
            <a:off x="2225805" y="3156673"/>
            <a:ext cx="0" cy="1427768"/>
          </a:xfrm>
          <a:prstGeom prst="line">
            <a:avLst/>
          </a:prstGeom>
          <a:ln w="53975"/>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EE2B67D-2E42-FF45-B99E-8B34A47FD4D9}"/>
              </a:ext>
            </a:extLst>
          </p:cNvPr>
          <p:cNvCxnSpPr>
            <a:cxnSpLocks/>
          </p:cNvCxnSpPr>
          <p:nvPr/>
        </p:nvCxnSpPr>
        <p:spPr>
          <a:xfrm>
            <a:off x="2213156" y="4750969"/>
            <a:ext cx="0" cy="1427768"/>
          </a:xfrm>
          <a:prstGeom prst="line">
            <a:avLst/>
          </a:prstGeom>
          <a:ln w="539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90805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 name="Object 36" hidden="1">
            <a:extLst>
              <a:ext uri="{FF2B5EF4-FFF2-40B4-BE49-F238E27FC236}">
                <a16:creationId xmlns:a16="http://schemas.microsoft.com/office/drawing/2014/main" id="{38CB91D3-983B-4785-9F1F-F5FD44DCEB3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344" name="think-cell Slide" r:id="rId6" imgW="395" imgH="396" progId="TCLayout.ActiveDocument.1">
                  <p:embed/>
                </p:oleObj>
              </mc:Choice>
              <mc:Fallback>
                <p:oleObj name="think-cell Slide" r:id="rId6" imgW="395" imgH="396" progId="TCLayout.ActiveDocument.1">
                  <p:embed/>
                  <p:pic>
                    <p:nvPicPr>
                      <p:cNvPr id="37" name="Object 36" hidden="1">
                        <a:extLst>
                          <a:ext uri="{FF2B5EF4-FFF2-40B4-BE49-F238E27FC236}">
                            <a16:creationId xmlns:a16="http://schemas.microsoft.com/office/drawing/2014/main" id="{38CB91D3-983B-4785-9F1F-F5FD44DCEB3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6" name="Rectangle 35" hidden="1">
            <a:extLst>
              <a:ext uri="{FF2B5EF4-FFF2-40B4-BE49-F238E27FC236}">
                <a16:creationId xmlns:a16="http://schemas.microsoft.com/office/drawing/2014/main" id="{4CE6E713-2B1E-4C37-B749-EBD2B406D008}"/>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35" name="Text Placeholder 3">
            <a:extLst>
              <a:ext uri="{FF2B5EF4-FFF2-40B4-BE49-F238E27FC236}">
                <a16:creationId xmlns:a16="http://schemas.microsoft.com/office/drawing/2014/main" id="{DEB009EC-6816-471E-AF05-969475337473}"/>
              </a:ext>
            </a:extLst>
          </p:cNvPr>
          <p:cNvSpPr>
            <a:spLocks noGrp="1"/>
          </p:cNvSpPr>
          <p:nvPr>
            <p:ph type="body" sz="quarter" idx="13"/>
          </p:nvPr>
        </p:nvSpPr>
        <p:spPr/>
        <p:txBody>
          <a:bodyPr/>
          <a:lstStyle/>
          <a:p>
            <a:r>
              <a:rPr lang="en-US" dirty="0"/>
              <a:t>FRAMEWORKS &amp; CONCEPT ILLUSTRATION</a:t>
            </a:r>
          </a:p>
        </p:txBody>
      </p:sp>
      <p:sp>
        <p:nvSpPr>
          <p:cNvPr id="2" name="Title 1">
            <a:extLst>
              <a:ext uri="{FF2B5EF4-FFF2-40B4-BE49-F238E27FC236}">
                <a16:creationId xmlns:a16="http://schemas.microsoft.com/office/drawing/2014/main" id="{3C6C78EF-5C38-4FBE-9423-0137392D5EBA}"/>
              </a:ext>
            </a:extLst>
          </p:cNvPr>
          <p:cNvSpPr>
            <a:spLocks noGrp="1"/>
          </p:cNvSpPr>
          <p:nvPr>
            <p:ph type="title"/>
          </p:nvPr>
        </p:nvSpPr>
        <p:spPr/>
        <p:txBody>
          <a:bodyPr/>
          <a:lstStyle/>
          <a:p>
            <a:r>
              <a:rPr lang="en-US" dirty="0"/>
              <a:t>Digital transformations are key to enterprise sales</a:t>
            </a:r>
          </a:p>
        </p:txBody>
      </p:sp>
      <p:sp>
        <p:nvSpPr>
          <p:cNvPr id="5" name="Title 1">
            <a:extLst>
              <a:ext uri="{FF2B5EF4-FFF2-40B4-BE49-F238E27FC236}">
                <a16:creationId xmlns:a16="http://schemas.microsoft.com/office/drawing/2014/main" id="{940AD7B9-97A2-46A8-ADFA-4BF477EEB9B9}"/>
              </a:ext>
            </a:extLst>
          </p:cNvPr>
          <p:cNvSpPr txBox="1">
            <a:spLocks/>
          </p:cNvSpPr>
          <p:nvPr/>
        </p:nvSpPr>
        <p:spPr>
          <a:xfrm>
            <a:off x="510493" y="466344"/>
            <a:ext cx="11071907" cy="1325563"/>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4400" b="0" i="0" u="none" strike="noStrike" kern="1200" cap="none" spc="-75" normalizeH="0" baseline="0" noProof="0" dirty="0">
              <a:ln>
                <a:noFill/>
              </a:ln>
              <a:solidFill>
                <a:prstClr val="black"/>
              </a:solidFill>
              <a:effectLst/>
              <a:uLnTx/>
              <a:uFillTx/>
              <a:latin typeface="Open Sans"/>
            </a:endParaRPr>
          </a:p>
        </p:txBody>
      </p:sp>
      <p:sp>
        <p:nvSpPr>
          <p:cNvPr id="6" name="Freeform: Shape 5">
            <a:extLst>
              <a:ext uri="{FF2B5EF4-FFF2-40B4-BE49-F238E27FC236}">
                <a16:creationId xmlns:a16="http://schemas.microsoft.com/office/drawing/2014/main" id="{7A6ACEA2-D01B-49DB-8AAA-999ACF223023}"/>
              </a:ext>
            </a:extLst>
          </p:cNvPr>
          <p:cNvSpPr/>
          <p:nvPr/>
        </p:nvSpPr>
        <p:spPr>
          <a:xfrm>
            <a:off x="0" y="2892843"/>
            <a:ext cx="12167119" cy="405333"/>
          </a:xfrm>
          <a:custGeom>
            <a:avLst/>
            <a:gdLst>
              <a:gd name="connsiteX0" fmla="*/ 0 w 12167119"/>
              <a:gd name="connsiteY0" fmla="*/ 7222 h 405333"/>
              <a:gd name="connsiteX1" fmla="*/ 2146041 w 12167119"/>
              <a:gd name="connsiteY1" fmla="*/ 405329 h 405333"/>
              <a:gd name="connsiteX2" fmla="*/ 6419461 w 12167119"/>
              <a:gd name="connsiteY2" fmla="*/ 1002 h 405333"/>
              <a:gd name="connsiteX3" fmla="*/ 9666515 w 12167119"/>
              <a:gd name="connsiteY3" fmla="*/ 287141 h 405333"/>
              <a:gd name="connsiteX4" fmla="*/ 12167119 w 12167119"/>
              <a:gd name="connsiteY4" fmla="*/ 175173 h 4053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67119" h="405333">
                <a:moveTo>
                  <a:pt x="0" y="7222"/>
                </a:moveTo>
                <a:cubicBezTo>
                  <a:pt x="538065" y="206794"/>
                  <a:pt x="1076131" y="406366"/>
                  <a:pt x="2146041" y="405329"/>
                </a:cubicBezTo>
                <a:cubicBezTo>
                  <a:pt x="3215951" y="404292"/>
                  <a:pt x="5166049" y="20700"/>
                  <a:pt x="6419461" y="1002"/>
                </a:cubicBezTo>
                <a:cubicBezTo>
                  <a:pt x="7672873" y="-18696"/>
                  <a:pt x="8708572" y="258113"/>
                  <a:pt x="9666515" y="287141"/>
                </a:cubicBezTo>
                <a:cubicBezTo>
                  <a:pt x="10624458" y="316169"/>
                  <a:pt x="11395788" y="245671"/>
                  <a:pt x="12167119" y="175173"/>
                </a:cubicBezTo>
              </a:path>
            </a:pathLst>
          </a:custGeom>
          <a:noFill/>
          <a:ln w="28575" cap="flat" cmpd="sng" algn="ctr">
            <a:solidFill>
              <a:schemeClr val="accent5"/>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Open Sans"/>
              <a:ea typeface="+mn-ea"/>
              <a:cs typeface="+mn-cs"/>
            </a:endParaRPr>
          </a:p>
        </p:txBody>
      </p:sp>
      <p:sp>
        <p:nvSpPr>
          <p:cNvPr id="7" name="Freeform: Shape 7">
            <a:extLst>
              <a:ext uri="{FF2B5EF4-FFF2-40B4-BE49-F238E27FC236}">
                <a16:creationId xmlns:a16="http://schemas.microsoft.com/office/drawing/2014/main" id="{7097C590-5EA2-4B43-8345-0DD46AD7B079}"/>
              </a:ext>
            </a:extLst>
          </p:cNvPr>
          <p:cNvSpPr/>
          <p:nvPr/>
        </p:nvSpPr>
        <p:spPr>
          <a:xfrm>
            <a:off x="-18661" y="2806650"/>
            <a:ext cx="12192000" cy="547505"/>
          </a:xfrm>
          <a:custGeom>
            <a:avLst/>
            <a:gdLst>
              <a:gd name="connsiteX0" fmla="*/ 12192000 w 12192000"/>
              <a:gd name="connsiteY0" fmla="*/ 547505 h 547505"/>
              <a:gd name="connsiteX1" fmla="*/ 8360229 w 12192000"/>
              <a:gd name="connsiteY1" fmla="*/ 109 h 547505"/>
              <a:gd name="connsiteX2" fmla="*/ 3987282 w 12192000"/>
              <a:gd name="connsiteY2" fmla="*/ 497742 h 547505"/>
              <a:gd name="connsiteX3" fmla="*/ 0 w 12192000"/>
              <a:gd name="connsiteY3" fmla="*/ 248926 h 547505"/>
            </a:gdLst>
            <a:ahLst/>
            <a:cxnLst>
              <a:cxn ang="0">
                <a:pos x="connsiteX0" y="connsiteY0"/>
              </a:cxn>
              <a:cxn ang="0">
                <a:pos x="connsiteX1" y="connsiteY1"/>
              </a:cxn>
              <a:cxn ang="0">
                <a:pos x="connsiteX2" y="connsiteY2"/>
              </a:cxn>
              <a:cxn ang="0">
                <a:pos x="connsiteX3" y="connsiteY3"/>
              </a:cxn>
            </a:cxnLst>
            <a:rect l="l" t="t" r="r" b="b"/>
            <a:pathLst>
              <a:path w="12192000" h="547505">
                <a:moveTo>
                  <a:pt x="12192000" y="547505"/>
                </a:moveTo>
                <a:cubicBezTo>
                  <a:pt x="10959841" y="277954"/>
                  <a:pt x="9727682" y="8403"/>
                  <a:pt x="8360229" y="109"/>
                </a:cubicBezTo>
                <a:cubicBezTo>
                  <a:pt x="6992776" y="-8185"/>
                  <a:pt x="5380653" y="456273"/>
                  <a:pt x="3987282" y="497742"/>
                </a:cubicBezTo>
                <a:cubicBezTo>
                  <a:pt x="2593911" y="539211"/>
                  <a:pt x="1296955" y="394068"/>
                  <a:pt x="0" y="248926"/>
                </a:cubicBezTo>
              </a:path>
            </a:pathLst>
          </a:custGeom>
          <a:noFill/>
          <a:ln w="28575" cap="flat" cmpd="sng" algn="ctr">
            <a:solidFill>
              <a:schemeClr val="bg2"/>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Open Sans"/>
              <a:ea typeface="+mn-ea"/>
              <a:cs typeface="+mn-cs"/>
            </a:endParaRPr>
          </a:p>
        </p:txBody>
      </p:sp>
      <p:sp>
        <p:nvSpPr>
          <p:cNvPr id="8" name="Freeform: Shape 9">
            <a:extLst>
              <a:ext uri="{FF2B5EF4-FFF2-40B4-BE49-F238E27FC236}">
                <a16:creationId xmlns:a16="http://schemas.microsoft.com/office/drawing/2014/main" id="{0DE0F89A-D305-4F54-83CA-0F5454D2B1E6}"/>
              </a:ext>
            </a:extLst>
          </p:cNvPr>
          <p:cNvSpPr/>
          <p:nvPr/>
        </p:nvSpPr>
        <p:spPr>
          <a:xfrm>
            <a:off x="-6220" y="2825220"/>
            <a:ext cx="12185779" cy="462941"/>
          </a:xfrm>
          <a:custGeom>
            <a:avLst/>
            <a:gdLst>
              <a:gd name="connsiteX0" fmla="*/ 0 w 12185779"/>
              <a:gd name="connsiteY0" fmla="*/ 355905 h 557804"/>
              <a:gd name="connsiteX1" fmla="*/ 1418253 w 12185779"/>
              <a:gd name="connsiteY1" fmla="*/ 542517 h 557804"/>
              <a:gd name="connsiteX2" fmla="*/ 4627983 w 12185779"/>
              <a:gd name="connsiteY2" fmla="*/ 1342 h 557804"/>
              <a:gd name="connsiteX3" fmla="*/ 8596604 w 12185779"/>
              <a:gd name="connsiteY3" fmla="*/ 380786 h 557804"/>
              <a:gd name="connsiteX4" fmla="*/ 12185779 w 12185779"/>
              <a:gd name="connsiteY4" fmla="*/ 113309 h 557804"/>
              <a:gd name="connsiteX0" fmla="*/ 0 w 12185779"/>
              <a:gd name="connsiteY0" fmla="*/ 354763 h 471385"/>
              <a:gd name="connsiteX1" fmla="*/ 1564303 w 12185779"/>
              <a:gd name="connsiteY1" fmla="*/ 439775 h 471385"/>
              <a:gd name="connsiteX2" fmla="*/ 4627983 w 12185779"/>
              <a:gd name="connsiteY2" fmla="*/ 200 h 471385"/>
              <a:gd name="connsiteX3" fmla="*/ 8596604 w 12185779"/>
              <a:gd name="connsiteY3" fmla="*/ 379644 h 471385"/>
              <a:gd name="connsiteX4" fmla="*/ 12185779 w 12185779"/>
              <a:gd name="connsiteY4" fmla="*/ 112167 h 471385"/>
              <a:gd name="connsiteX0" fmla="*/ 0 w 12185779"/>
              <a:gd name="connsiteY0" fmla="*/ 354763 h 462941"/>
              <a:gd name="connsiteX1" fmla="*/ 1564303 w 12185779"/>
              <a:gd name="connsiteY1" fmla="*/ 439775 h 462941"/>
              <a:gd name="connsiteX2" fmla="*/ 4627983 w 12185779"/>
              <a:gd name="connsiteY2" fmla="*/ 200 h 462941"/>
              <a:gd name="connsiteX3" fmla="*/ 8596604 w 12185779"/>
              <a:gd name="connsiteY3" fmla="*/ 379644 h 462941"/>
              <a:gd name="connsiteX4" fmla="*/ 12185779 w 12185779"/>
              <a:gd name="connsiteY4" fmla="*/ 112167 h 462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85779" h="462941">
                <a:moveTo>
                  <a:pt x="0" y="354763"/>
                </a:moveTo>
                <a:cubicBezTo>
                  <a:pt x="323461" y="477616"/>
                  <a:pt x="653272" y="479819"/>
                  <a:pt x="1564303" y="439775"/>
                </a:cubicBezTo>
                <a:cubicBezTo>
                  <a:pt x="2475334" y="399731"/>
                  <a:pt x="3455933" y="10222"/>
                  <a:pt x="4627983" y="200"/>
                </a:cubicBezTo>
                <a:cubicBezTo>
                  <a:pt x="5800033" y="-9822"/>
                  <a:pt x="7336971" y="360983"/>
                  <a:pt x="8596604" y="379644"/>
                </a:cubicBezTo>
                <a:cubicBezTo>
                  <a:pt x="9856237" y="398305"/>
                  <a:pt x="11021008" y="255236"/>
                  <a:pt x="12185779" y="112167"/>
                </a:cubicBezTo>
              </a:path>
            </a:pathLst>
          </a:custGeom>
          <a:noFill/>
          <a:ln w="28575" cap="flat" cmpd="sng" algn="ctr">
            <a:solidFill>
              <a:schemeClr val="accent1"/>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Open Sans"/>
              <a:ea typeface="+mn-ea"/>
              <a:cs typeface="+mn-cs"/>
            </a:endParaRPr>
          </a:p>
        </p:txBody>
      </p:sp>
      <p:cxnSp>
        <p:nvCxnSpPr>
          <p:cNvPr id="9" name="Straight Connector 8">
            <a:extLst>
              <a:ext uri="{FF2B5EF4-FFF2-40B4-BE49-F238E27FC236}">
                <a16:creationId xmlns:a16="http://schemas.microsoft.com/office/drawing/2014/main" id="{86A0529E-3E3A-4C84-B6C3-C8B23BE3CA36}"/>
              </a:ext>
            </a:extLst>
          </p:cNvPr>
          <p:cNvCxnSpPr/>
          <p:nvPr/>
        </p:nvCxnSpPr>
        <p:spPr>
          <a:xfrm flipH="1">
            <a:off x="1004115" y="3272946"/>
            <a:ext cx="5328" cy="645205"/>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3C413F-4FCB-4214-BEB7-E73DB02D6053}"/>
              </a:ext>
            </a:extLst>
          </p:cNvPr>
          <p:cNvSpPr txBox="1"/>
          <p:nvPr/>
        </p:nvSpPr>
        <p:spPr>
          <a:xfrm>
            <a:off x="274610" y="4310872"/>
            <a:ext cx="1469665"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REDUCE CYCLE TIME</a:t>
            </a:r>
          </a:p>
        </p:txBody>
      </p:sp>
      <p:sp>
        <p:nvSpPr>
          <p:cNvPr id="11" name="TextBox 10">
            <a:extLst>
              <a:ext uri="{FF2B5EF4-FFF2-40B4-BE49-F238E27FC236}">
                <a16:creationId xmlns:a16="http://schemas.microsoft.com/office/drawing/2014/main" id="{F7ECACCF-21A4-415E-99B6-25B801A71017}"/>
              </a:ext>
            </a:extLst>
          </p:cNvPr>
          <p:cNvSpPr txBox="1"/>
          <p:nvPr/>
        </p:nvSpPr>
        <p:spPr>
          <a:xfrm>
            <a:off x="1682370" y="4840183"/>
            <a:ext cx="1616632"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INCREASE SPEED TO MARKET</a:t>
            </a:r>
          </a:p>
        </p:txBody>
      </p:sp>
      <p:sp>
        <p:nvSpPr>
          <p:cNvPr id="12" name="TextBox 11">
            <a:extLst>
              <a:ext uri="{FF2B5EF4-FFF2-40B4-BE49-F238E27FC236}">
                <a16:creationId xmlns:a16="http://schemas.microsoft.com/office/drawing/2014/main" id="{FD8EF39C-118A-4651-A1FA-592166C3EFBF}"/>
              </a:ext>
            </a:extLst>
          </p:cNvPr>
          <p:cNvSpPr txBox="1"/>
          <p:nvPr/>
        </p:nvSpPr>
        <p:spPr>
          <a:xfrm>
            <a:off x="5177692" y="4567500"/>
            <a:ext cx="1739086"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REDUCE DEMAND / SUPPLY GAPS</a:t>
            </a:r>
          </a:p>
        </p:txBody>
      </p:sp>
      <p:sp>
        <p:nvSpPr>
          <p:cNvPr id="13" name="TextBox 12">
            <a:extLst>
              <a:ext uri="{FF2B5EF4-FFF2-40B4-BE49-F238E27FC236}">
                <a16:creationId xmlns:a16="http://schemas.microsoft.com/office/drawing/2014/main" id="{5E1E98C4-4DD7-4AC7-A5B3-FA7368FF4C8F}"/>
              </a:ext>
            </a:extLst>
          </p:cNvPr>
          <p:cNvSpPr txBox="1"/>
          <p:nvPr/>
        </p:nvSpPr>
        <p:spPr>
          <a:xfrm>
            <a:off x="3237097" y="4218872"/>
            <a:ext cx="1819620"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MAINTAIN FLEXIBILITY IN DESIGN CHANGES</a:t>
            </a:r>
          </a:p>
        </p:txBody>
      </p:sp>
      <p:cxnSp>
        <p:nvCxnSpPr>
          <p:cNvPr id="14" name="Straight Connector 13">
            <a:extLst>
              <a:ext uri="{FF2B5EF4-FFF2-40B4-BE49-F238E27FC236}">
                <a16:creationId xmlns:a16="http://schemas.microsoft.com/office/drawing/2014/main" id="{F67BD914-DA16-447D-8373-C4DEEF51C83A}"/>
              </a:ext>
            </a:extLst>
          </p:cNvPr>
          <p:cNvCxnSpPr>
            <a:endCxn id="15" idx="44"/>
          </p:cNvCxnSpPr>
          <p:nvPr/>
        </p:nvCxnSpPr>
        <p:spPr>
          <a:xfrm>
            <a:off x="2497736" y="3141887"/>
            <a:ext cx="0" cy="1168985"/>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5" name="Freeform 988">
            <a:extLst>
              <a:ext uri="{FF2B5EF4-FFF2-40B4-BE49-F238E27FC236}">
                <a16:creationId xmlns:a16="http://schemas.microsoft.com/office/drawing/2014/main" id="{D62C8DFC-93C6-4CEA-AAF3-26DB19E8F2B9}"/>
              </a:ext>
            </a:extLst>
          </p:cNvPr>
          <p:cNvSpPr>
            <a:spLocks noChangeAspect="1" noEditPoints="1"/>
          </p:cNvSpPr>
          <p:nvPr/>
        </p:nvSpPr>
        <p:spPr bwMode="auto">
          <a:xfrm>
            <a:off x="2252844" y="4310872"/>
            <a:ext cx="489784" cy="489784"/>
          </a:xfrm>
          <a:custGeom>
            <a:avLst/>
            <a:gdLst>
              <a:gd name="T0" fmla="*/ 256 w 512"/>
              <a:gd name="T1" fmla="*/ 117 h 512"/>
              <a:gd name="T2" fmla="*/ 117 w 512"/>
              <a:gd name="T3" fmla="*/ 256 h 512"/>
              <a:gd name="T4" fmla="*/ 256 w 512"/>
              <a:gd name="T5" fmla="*/ 394 h 512"/>
              <a:gd name="T6" fmla="*/ 394 w 512"/>
              <a:gd name="T7" fmla="*/ 256 h 512"/>
              <a:gd name="T8" fmla="*/ 256 w 512"/>
              <a:gd name="T9" fmla="*/ 117 h 512"/>
              <a:gd name="T10" fmla="*/ 245 w 512"/>
              <a:gd name="T11" fmla="*/ 149 h 512"/>
              <a:gd name="T12" fmla="*/ 256 w 512"/>
              <a:gd name="T13" fmla="*/ 138 h 512"/>
              <a:gd name="T14" fmla="*/ 266 w 512"/>
              <a:gd name="T15" fmla="*/ 149 h 512"/>
              <a:gd name="T16" fmla="*/ 266 w 512"/>
              <a:gd name="T17" fmla="*/ 160 h 512"/>
              <a:gd name="T18" fmla="*/ 256 w 512"/>
              <a:gd name="T19" fmla="*/ 170 h 512"/>
              <a:gd name="T20" fmla="*/ 245 w 512"/>
              <a:gd name="T21" fmla="*/ 160 h 512"/>
              <a:gd name="T22" fmla="*/ 245 w 512"/>
              <a:gd name="T23" fmla="*/ 149 h 512"/>
              <a:gd name="T24" fmla="*/ 160 w 512"/>
              <a:gd name="T25" fmla="*/ 266 h 512"/>
              <a:gd name="T26" fmla="*/ 149 w 512"/>
              <a:gd name="T27" fmla="*/ 266 h 512"/>
              <a:gd name="T28" fmla="*/ 138 w 512"/>
              <a:gd name="T29" fmla="*/ 256 h 512"/>
              <a:gd name="T30" fmla="*/ 149 w 512"/>
              <a:gd name="T31" fmla="*/ 245 h 512"/>
              <a:gd name="T32" fmla="*/ 160 w 512"/>
              <a:gd name="T33" fmla="*/ 245 h 512"/>
              <a:gd name="T34" fmla="*/ 170 w 512"/>
              <a:gd name="T35" fmla="*/ 256 h 512"/>
              <a:gd name="T36" fmla="*/ 160 w 512"/>
              <a:gd name="T37" fmla="*/ 266 h 512"/>
              <a:gd name="T38" fmla="*/ 266 w 512"/>
              <a:gd name="T39" fmla="*/ 362 h 512"/>
              <a:gd name="T40" fmla="*/ 256 w 512"/>
              <a:gd name="T41" fmla="*/ 373 h 512"/>
              <a:gd name="T42" fmla="*/ 245 w 512"/>
              <a:gd name="T43" fmla="*/ 362 h 512"/>
              <a:gd name="T44" fmla="*/ 245 w 512"/>
              <a:gd name="T45" fmla="*/ 352 h 512"/>
              <a:gd name="T46" fmla="*/ 256 w 512"/>
              <a:gd name="T47" fmla="*/ 341 h 512"/>
              <a:gd name="T48" fmla="*/ 266 w 512"/>
              <a:gd name="T49" fmla="*/ 352 h 512"/>
              <a:gd name="T50" fmla="*/ 266 w 512"/>
              <a:gd name="T51" fmla="*/ 362 h 512"/>
              <a:gd name="T52" fmla="*/ 306 w 512"/>
              <a:gd name="T53" fmla="*/ 231 h 512"/>
              <a:gd name="T54" fmla="*/ 263 w 512"/>
              <a:gd name="T55" fmla="*/ 274 h 512"/>
              <a:gd name="T56" fmla="*/ 256 w 512"/>
              <a:gd name="T57" fmla="*/ 277 h 512"/>
              <a:gd name="T58" fmla="*/ 248 w 512"/>
              <a:gd name="T59" fmla="*/ 274 h 512"/>
              <a:gd name="T60" fmla="*/ 173 w 512"/>
              <a:gd name="T61" fmla="*/ 199 h 512"/>
              <a:gd name="T62" fmla="*/ 173 w 512"/>
              <a:gd name="T63" fmla="*/ 184 h 512"/>
              <a:gd name="T64" fmla="*/ 189 w 512"/>
              <a:gd name="T65" fmla="*/ 184 h 512"/>
              <a:gd name="T66" fmla="*/ 256 w 512"/>
              <a:gd name="T67" fmla="*/ 251 h 512"/>
              <a:gd name="T68" fmla="*/ 291 w 512"/>
              <a:gd name="T69" fmla="*/ 216 h 512"/>
              <a:gd name="T70" fmla="*/ 306 w 512"/>
              <a:gd name="T71" fmla="*/ 216 h 512"/>
              <a:gd name="T72" fmla="*/ 306 w 512"/>
              <a:gd name="T73" fmla="*/ 231 h 512"/>
              <a:gd name="T74" fmla="*/ 373 w 512"/>
              <a:gd name="T75" fmla="*/ 256 h 512"/>
              <a:gd name="T76" fmla="*/ 362 w 512"/>
              <a:gd name="T77" fmla="*/ 266 h 512"/>
              <a:gd name="T78" fmla="*/ 352 w 512"/>
              <a:gd name="T79" fmla="*/ 266 h 512"/>
              <a:gd name="T80" fmla="*/ 341 w 512"/>
              <a:gd name="T81" fmla="*/ 256 h 512"/>
              <a:gd name="T82" fmla="*/ 352 w 512"/>
              <a:gd name="T83" fmla="*/ 245 h 512"/>
              <a:gd name="T84" fmla="*/ 362 w 512"/>
              <a:gd name="T85" fmla="*/ 245 h 512"/>
              <a:gd name="T86" fmla="*/ 373 w 512"/>
              <a:gd name="T87" fmla="*/ 256 h 512"/>
              <a:gd name="T88" fmla="*/ 256 w 512"/>
              <a:gd name="T89" fmla="*/ 0 h 512"/>
              <a:gd name="T90" fmla="*/ 0 w 512"/>
              <a:gd name="T91" fmla="*/ 256 h 512"/>
              <a:gd name="T92" fmla="*/ 256 w 512"/>
              <a:gd name="T93" fmla="*/ 512 h 512"/>
              <a:gd name="T94" fmla="*/ 512 w 512"/>
              <a:gd name="T95" fmla="*/ 256 h 512"/>
              <a:gd name="T96" fmla="*/ 256 w 512"/>
              <a:gd name="T97" fmla="*/ 0 h 512"/>
              <a:gd name="T98" fmla="*/ 256 w 512"/>
              <a:gd name="T99" fmla="*/ 416 h 512"/>
              <a:gd name="T100" fmla="*/ 96 w 512"/>
              <a:gd name="T101" fmla="*/ 256 h 512"/>
              <a:gd name="T102" fmla="*/ 256 w 512"/>
              <a:gd name="T103" fmla="*/ 96 h 512"/>
              <a:gd name="T104" fmla="*/ 416 w 512"/>
              <a:gd name="T105" fmla="*/ 256 h 512"/>
              <a:gd name="T106" fmla="*/ 256 w 512"/>
              <a:gd name="T107"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117"/>
                </a:moveTo>
                <a:cubicBezTo>
                  <a:pt x="179" y="117"/>
                  <a:pt x="117" y="179"/>
                  <a:pt x="117" y="256"/>
                </a:cubicBezTo>
                <a:cubicBezTo>
                  <a:pt x="117" y="332"/>
                  <a:pt x="179" y="394"/>
                  <a:pt x="256" y="394"/>
                </a:cubicBezTo>
                <a:cubicBezTo>
                  <a:pt x="332" y="394"/>
                  <a:pt x="394" y="332"/>
                  <a:pt x="394" y="256"/>
                </a:cubicBezTo>
                <a:cubicBezTo>
                  <a:pt x="394" y="179"/>
                  <a:pt x="332" y="117"/>
                  <a:pt x="256" y="117"/>
                </a:cubicBezTo>
                <a:close/>
                <a:moveTo>
                  <a:pt x="245" y="149"/>
                </a:moveTo>
                <a:cubicBezTo>
                  <a:pt x="245" y="143"/>
                  <a:pt x="250" y="138"/>
                  <a:pt x="256" y="138"/>
                </a:cubicBezTo>
                <a:cubicBezTo>
                  <a:pt x="262" y="138"/>
                  <a:pt x="266" y="143"/>
                  <a:pt x="266" y="149"/>
                </a:cubicBezTo>
                <a:cubicBezTo>
                  <a:pt x="266" y="160"/>
                  <a:pt x="266" y="160"/>
                  <a:pt x="266" y="160"/>
                </a:cubicBezTo>
                <a:cubicBezTo>
                  <a:pt x="266" y="166"/>
                  <a:pt x="262" y="170"/>
                  <a:pt x="256" y="170"/>
                </a:cubicBezTo>
                <a:cubicBezTo>
                  <a:pt x="250" y="170"/>
                  <a:pt x="245" y="166"/>
                  <a:pt x="245" y="160"/>
                </a:cubicBezTo>
                <a:lnTo>
                  <a:pt x="245" y="149"/>
                </a:lnTo>
                <a:close/>
                <a:moveTo>
                  <a:pt x="160" y="266"/>
                </a:moveTo>
                <a:cubicBezTo>
                  <a:pt x="149" y="266"/>
                  <a:pt x="149" y="266"/>
                  <a:pt x="149" y="266"/>
                </a:cubicBezTo>
                <a:cubicBezTo>
                  <a:pt x="143" y="266"/>
                  <a:pt x="138" y="262"/>
                  <a:pt x="138" y="256"/>
                </a:cubicBezTo>
                <a:cubicBezTo>
                  <a:pt x="138" y="250"/>
                  <a:pt x="143" y="245"/>
                  <a:pt x="149" y="245"/>
                </a:cubicBezTo>
                <a:cubicBezTo>
                  <a:pt x="160" y="245"/>
                  <a:pt x="160" y="245"/>
                  <a:pt x="160" y="245"/>
                </a:cubicBezTo>
                <a:cubicBezTo>
                  <a:pt x="166" y="245"/>
                  <a:pt x="170" y="250"/>
                  <a:pt x="170" y="256"/>
                </a:cubicBezTo>
                <a:cubicBezTo>
                  <a:pt x="170" y="262"/>
                  <a:pt x="166" y="266"/>
                  <a:pt x="160" y="266"/>
                </a:cubicBezTo>
                <a:close/>
                <a:moveTo>
                  <a:pt x="266" y="362"/>
                </a:moveTo>
                <a:cubicBezTo>
                  <a:pt x="266" y="368"/>
                  <a:pt x="262" y="373"/>
                  <a:pt x="256" y="373"/>
                </a:cubicBezTo>
                <a:cubicBezTo>
                  <a:pt x="250" y="373"/>
                  <a:pt x="245" y="368"/>
                  <a:pt x="245" y="362"/>
                </a:cubicBezTo>
                <a:cubicBezTo>
                  <a:pt x="245" y="352"/>
                  <a:pt x="245" y="352"/>
                  <a:pt x="245" y="352"/>
                </a:cubicBezTo>
                <a:cubicBezTo>
                  <a:pt x="245" y="346"/>
                  <a:pt x="250" y="341"/>
                  <a:pt x="256" y="341"/>
                </a:cubicBezTo>
                <a:cubicBezTo>
                  <a:pt x="262" y="341"/>
                  <a:pt x="266" y="346"/>
                  <a:pt x="266" y="352"/>
                </a:cubicBezTo>
                <a:lnTo>
                  <a:pt x="266" y="362"/>
                </a:lnTo>
                <a:close/>
                <a:moveTo>
                  <a:pt x="306" y="231"/>
                </a:moveTo>
                <a:cubicBezTo>
                  <a:pt x="263" y="274"/>
                  <a:pt x="263" y="274"/>
                  <a:pt x="263" y="274"/>
                </a:cubicBezTo>
                <a:cubicBezTo>
                  <a:pt x="261" y="276"/>
                  <a:pt x="258" y="277"/>
                  <a:pt x="256" y="277"/>
                </a:cubicBezTo>
                <a:cubicBezTo>
                  <a:pt x="253" y="277"/>
                  <a:pt x="250" y="276"/>
                  <a:pt x="248" y="274"/>
                </a:cubicBezTo>
                <a:cubicBezTo>
                  <a:pt x="173" y="199"/>
                  <a:pt x="173" y="199"/>
                  <a:pt x="173" y="199"/>
                </a:cubicBezTo>
                <a:cubicBezTo>
                  <a:pt x="169" y="195"/>
                  <a:pt x="169" y="188"/>
                  <a:pt x="173" y="184"/>
                </a:cubicBezTo>
                <a:cubicBezTo>
                  <a:pt x="178" y="180"/>
                  <a:pt x="184" y="180"/>
                  <a:pt x="189" y="184"/>
                </a:cubicBezTo>
                <a:cubicBezTo>
                  <a:pt x="256" y="251"/>
                  <a:pt x="256" y="251"/>
                  <a:pt x="256" y="251"/>
                </a:cubicBezTo>
                <a:cubicBezTo>
                  <a:pt x="291" y="216"/>
                  <a:pt x="291" y="216"/>
                  <a:pt x="291" y="216"/>
                </a:cubicBezTo>
                <a:cubicBezTo>
                  <a:pt x="295" y="212"/>
                  <a:pt x="302" y="212"/>
                  <a:pt x="306" y="216"/>
                </a:cubicBezTo>
                <a:cubicBezTo>
                  <a:pt x="310" y="220"/>
                  <a:pt x="310" y="227"/>
                  <a:pt x="306" y="231"/>
                </a:cubicBezTo>
                <a:close/>
                <a:moveTo>
                  <a:pt x="373" y="256"/>
                </a:moveTo>
                <a:cubicBezTo>
                  <a:pt x="373" y="262"/>
                  <a:pt x="368" y="266"/>
                  <a:pt x="362" y="266"/>
                </a:cubicBezTo>
                <a:cubicBezTo>
                  <a:pt x="352" y="266"/>
                  <a:pt x="352" y="266"/>
                  <a:pt x="352" y="266"/>
                </a:cubicBezTo>
                <a:cubicBezTo>
                  <a:pt x="346" y="266"/>
                  <a:pt x="341" y="262"/>
                  <a:pt x="341" y="256"/>
                </a:cubicBezTo>
                <a:cubicBezTo>
                  <a:pt x="341" y="250"/>
                  <a:pt x="346" y="245"/>
                  <a:pt x="352" y="245"/>
                </a:cubicBezTo>
                <a:cubicBezTo>
                  <a:pt x="362" y="245"/>
                  <a:pt x="362" y="245"/>
                  <a:pt x="362" y="245"/>
                </a:cubicBezTo>
                <a:cubicBezTo>
                  <a:pt x="368" y="245"/>
                  <a:pt x="373" y="250"/>
                  <a:pt x="373"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167" y="416"/>
                  <a:pt x="96" y="344"/>
                  <a:pt x="96" y="256"/>
                </a:cubicBezTo>
                <a:cubicBezTo>
                  <a:pt x="96" y="167"/>
                  <a:pt x="167" y="96"/>
                  <a:pt x="256" y="96"/>
                </a:cubicBezTo>
                <a:cubicBezTo>
                  <a:pt x="344" y="96"/>
                  <a:pt x="416" y="167"/>
                  <a:pt x="416" y="256"/>
                </a:cubicBezTo>
                <a:cubicBezTo>
                  <a:pt x="416" y="344"/>
                  <a:pt x="344" y="416"/>
                  <a:pt x="256" y="41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sp>
        <p:nvSpPr>
          <p:cNvPr id="16" name="Freeform 223">
            <a:extLst>
              <a:ext uri="{FF2B5EF4-FFF2-40B4-BE49-F238E27FC236}">
                <a16:creationId xmlns:a16="http://schemas.microsoft.com/office/drawing/2014/main" id="{E2EACF5A-421D-4344-B0BF-9F04B83AE31C}"/>
              </a:ext>
            </a:extLst>
          </p:cNvPr>
          <p:cNvSpPr>
            <a:spLocks noChangeAspect="1" noEditPoints="1"/>
          </p:cNvSpPr>
          <p:nvPr/>
        </p:nvSpPr>
        <p:spPr bwMode="auto">
          <a:xfrm>
            <a:off x="763423" y="3726833"/>
            <a:ext cx="492039" cy="492039"/>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39 w 512"/>
              <a:gd name="T11" fmla="*/ 267 h 512"/>
              <a:gd name="T12" fmla="*/ 128 w 512"/>
              <a:gd name="T13" fmla="*/ 256 h 512"/>
              <a:gd name="T14" fmla="*/ 256 w 512"/>
              <a:gd name="T15" fmla="*/ 128 h 512"/>
              <a:gd name="T16" fmla="*/ 331 w 512"/>
              <a:gd name="T17" fmla="*/ 153 h 512"/>
              <a:gd name="T18" fmla="*/ 331 w 512"/>
              <a:gd name="T19" fmla="*/ 128 h 512"/>
              <a:gd name="T20" fmla="*/ 341 w 512"/>
              <a:gd name="T21" fmla="*/ 118 h 512"/>
              <a:gd name="T22" fmla="*/ 352 w 512"/>
              <a:gd name="T23" fmla="*/ 128 h 512"/>
              <a:gd name="T24" fmla="*/ 352 w 512"/>
              <a:gd name="T25" fmla="*/ 182 h 512"/>
              <a:gd name="T26" fmla="*/ 341 w 512"/>
              <a:gd name="T27" fmla="*/ 192 h 512"/>
              <a:gd name="T28" fmla="*/ 288 w 512"/>
              <a:gd name="T29" fmla="*/ 192 h 512"/>
              <a:gd name="T30" fmla="*/ 277 w 512"/>
              <a:gd name="T31" fmla="*/ 182 h 512"/>
              <a:gd name="T32" fmla="*/ 288 w 512"/>
              <a:gd name="T33" fmla="*/ 171 h 512"/>
              <a:gd name="T34" fmla="*/ 320 w 512"/>
              <a:gd name="T35" fmla="*/ 171 h 512"/>
              <a:gd name="T36" fmla="*/ 256 w 512"/>
              <a:gd name="T37" fmla="*/ 150 h 512"/>
              <a:gd name="T38" fmla="*/ 149 w 512"/>
              <a:gd name="T39" fmla="*/ 256 h 512"/>
              <a:gd name="T40" fmla="*/ 139 w 512"/>
              <a:gd name="T41" fmla="*/ 267 h 512"/>
              <a:gd name="T42" fmla="*/ 256 w 512"/>
              <a:gd name="T43" fmla="*/ 384 h 512"/>
              <a:gd name="T44" fmla="*/ 181 w 512"/>
              <a:gd name="T45" fmla="*/ 360 h 512"/>
              <a:gd name="T46" fmla="*/ 181 w 512"/>
              <a:gd name="T47" fmla="*/ 384 h 512"/>
              <a:gd name="T48" fmla="*/ 171 w 512"/>
              <a:gd name="T49" fmla="*/ 395 h 512"/>
              <a:gd name="T50" fmla="*/ 160 w 512"/>
              <a:gd name="T51" fmla="*/ 384 h 512"/>
              <a:gd name="T52" fmla="*/ 160 w 512"/>
              <a:gd name="T53" fmla="*/ 331 h 512"/>
              <a:gd name="T54" fmla="*/ 171 w 512"/>
              <a:gd name="T55" fmla="*/ 320 h 512"/>
              <a:gd name="T56" fmla="*/ 224 w 512"/>
              <a:gd name="T57" fmla="*/ 320 h 512"/>
              <a:gd name="T58" fmla="*/ 235 w 512"/>
              <a:gd name="T59" fmla="*/ 331 h 512"/>
              <a:gd name="T60" fmla="*/ 224 w 512"/>
              <a:gd name="T61" fmla="*/ 342 h 512"/>
              <a:gd name="T62" fmla="*/ 192 w 512"/>
              <a:gd name="T63" fmla="*/ 342 h 512"/>
              <a:gd name="T64" fmla="*/ 256 w 512"/>
              <a:gd name="T65" fmla="*/ 363 h 512"/>
              <a:gd name="T66" fmla="*/ 363 w 512"/>
              <a:gd name="T67" fmla="*/ 256 h 512"/>
              <a:gd name="T68" fmla="*/ 373 w 512"/>
              <a:gd name="T69" fmla="*/ 246 h 512"/>
              <a:gd name="T70" fmla="*/ 384 w 512"/>
              <a:gd name="T71" fmla="*/ 256 h 512"/>
              <a:gd name="T72" fmla="*/ 256 w 512"/>
              <a:gd name="T73"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139" y="267"/>
                </a:moveTo>
                <a:cubicBezTo>
                  <a:pt x="133" y="267"/>
                  <a:pt x="128" y="262"/>
                  <a:pt x="128" y="256"/>
                </a:cubicBezTo>
                <a:cubicBezTo>
                  <a:pt x="128" y="186"/>
                  <a:pt x="185" y="128"/>
                  <a:pt x="256" y="128"/>
                </a:cubicBezTo>
                <a:cubicBezTo>
                  <a:pt x="283" y="128"/>
                  <a:pt x="309" y="137"/>
                  <a:pt x="331" y="153"/>
                </a:cubicBezTo>
                <a:cubicBezTo>
                  <a:pt x="331" y="128"/>
                  <a:pt x="331" y="128"/>
                  <a:pt x="331" y="128"/>
                </a:cubicBezTo>
                <a:cubicBezTo>
                  <a:pt x="331" y="122"/>
                  <a:pt x="335" y="118"/>
                  <a:pt x="341" y="118"/>
                </a:cubicBezTo>
                <a:cubicBezTo>
                  <a:pt x="347" y="118"/>
                  <a:pt x="352" y="122"/>
                  <a:pt x="352" y="128"/>
                </a:cubicBezTo>
                <a:cubicBezTo>
                  <a:pt x="352" y="182"/>
                  <a:pt x="352" y="182"/>
                  <a:pt x="352" y="182"/>
                </a:cubicBezTo>
                <a:cubicBezTo>
                  <a:pt x="352" y="188"/>
                  <a:pt x="347" y="192"/>
                  <a:pt x="341" y="192"/>
                </a:cubicBezTo>
                <a:cubicBezTo>
                  <a:pt x="288" y="192"/>
                  <a:pt x="288" y="192"/>
                  <a:pt x="288" y="192"/>
                </a:cubicBezTo>
                <a:cubicBezTo>
                  <a:pt x="282" y="192"/>
                  <a:pt x="277" y="188"/>
                  <a:pt x="277" y="182"/>
                </a:cubicBezTo>
                <a:cubicBezTo>
                  <a:pt x="277" y="176"/>
                  <a:pt x="282" y="171"/>
                  <a:pt x="288" y="171"/>
                </a:cubicBezTo>
                <a:cubicBezTo>
                  <a:pt x="320" y="171"/>
                  <a:pt x="320" y="171"/>
                  <a:pt x="320" y="171"/>
                </a:cubicBezTo>
                <a:cubicBezTo>
                  <a:pt x="302" y="157"/>
                  <a:pt x="279" y="150"/>
                  <a:pt x="256" y="150"/>
                </a:cubicBezTo>
                <a:cubicBezTo>
                  <a:pt x="197" y="150"/>
                  <a:pt x="149" y="198"/>
                  <a:pt x="149" y="256"/>
                </a:cubicBezTo>
                <a:cubicBezTo>
                  <a:pt x="149" y="262"/>
                  <a:pt x="145" y="267"/>
                  <a:pt x="139" y="267"/>
                </a:cubicBezTo>
                <a:close/>
                <a:moveTo>
                  <a:pt x="256" y="384"/>
                </a:moveTo>
                <a:cubicBezTo>
                  <a:pt x="229" y="384"/>
                  <a:pt x="203" y="376"/>
                  <a:pt x="181" y="360"/>
                </a:cubicBezTo>
                <a:cubicBezTo>
                  <a:pt x="181" y="384"/>
                  <a:pt x="181" y="384"/>
                  <a:pt x="181" y="384"/>
                </a:cubicBezTo>
                <a:cubicBezTo>
                  <a:pt x="181" y="390"/>
                  <a:pt x="177" y="395"/>
                  <a:pt x="171" y="395"/>
                </a:cubicBezTo>
                <a:cubicBezTo>
                  <a:pt x="165" y="395"/>
                  <a:pt x="160" y="390"/>
                  <a:pt x="160" y="384"/>
                </a:cubicBezTo>
                <a:cubicBezTo>
                  <a:pt x="160" y="331"/>
                  <a:pt x="160" y="331"/>
                  <a:pt x="160" y="331"/>
                </a:cubicBezTo>
                <a:cubicBezTo>
                  <a:pt x="160" y="325"/>
                  <a:pt x="165" y="320"/>
                  <a:pt x="171" y="320"/>
                </a:cubicBezTo>
                <a:cubicBezTo>
                  <a:pt x="224" y="320"/>
                  <a:pt x="224" y="320"/>
                  <a:pt x="224" y="320"/>
                </a:cubicBezTo>
                <a:cubicBezTo>
                  <a:pt x="230" y="320"/>
                  <a:pt x="235" y="325"/>
                  <a:pt x="235" y="331"/>
                </a:cubicBezTo>
                <a:cubicBezTo>
                  <a:pt x="235" y="337"/>
                  <a:pt x="230" y="342"/>
                  <a:pt x="224" y="342"/>
                </a:cubicBezTo>
                <a:cubicBezTo>
                  <a:pt x="192" y="342"/>
                  <a:pt x="192" y="342"/>
                  <a:pt x="192" y="342"/>
                </a:cubicBezTo>
                <a:cubicBezTo>
                  <a:pt x="210" y="355"/>
                  <a:pt x="233" y="363"/>
                  <a:pt x="256" y="363"/>
                </a:cubicBezTo>
                <a:cubicBezTo>
                  <a:pt x="315" y="363"/>
                  <a:pt x="363" y="315"/>
                  <a:pt x="363" y="256"/>
                </a:cubicBezTo>
                <a:cubicBezTo>
                  <a:pt x="363" y="250"/>
                  <a:pt x="367" y="246"/>
                  <a:pt x="373" y="246"/>
                </a:cubicBezTo>
                <a:cubicBezTo>
                  <a:pt x="379" y="246"/>
                  <a:pt x="384" y="250"/>
                  <a:pt x="384" y="256"/>
                </a:cubicBezTo>
                <a:cubicBezTo>
                  <a:pt x="384" y="327"/>
                  <a:pt x="327" y="384"/>
                  <a:pt x="256" y="38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cxnSp>
        <p:nvCxnSpPr>
          <p:cNvPr id="17" name="Straight Connector 16">
            <a:extLst>
              <a:ext uri="{FF2B5EF4-FFF2-40B4-BE49-F238E27FC236}">
                <a16:creationId xmlns:a16="http://schemas.microsoft.com/office/drawing/2014/main" id="{EA8B994E-2D0B-44FC-BF4F-07ED3C4FA2EF}"/>
              </a:ext>
            </a:extLst>
          </p:cNvPr>
          <p:cNvCxnSpPr>
            <a:endCxn id="28" idx="11"/>
          </p:cNvCxnSpPr>
          <p:nvPr/>
        </p:nvCxnSpPr>
        <p:spPr>
          <a:xfrm>
            <a:off x="6042991" y="2924647"/>
            <a:ext cx="0" cy="111699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964D0E-B444-459F-B0BF-90DEE1221630}"/>
              </a:ext>
            </a:extLst>
          </p:cNvPr>
          <p:cNvCxnSpPr/>
          <p:nvPr/>
        </p:nvCxnSpPr>
        <p:spPr>
          <a:xfrm>
            <a:off x="4175112" y="2848099"/>
            <a:ext cx="0" cy="1012111"/>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9" name="Freeform 173">
            <a:extLst>
              <a:ext uri="{FF2B5EF4-FFF2-40B4-BE49-F238E27FC236}">
                <a16:creationId xmlns:a16="http://schemas.microsoft.com/office/drawing/2014/main" id="{B6EEA41F-CBC6-4EF7-8388-0BF6DB730D5E}"/>
              </a:ext>
            </a:extLst>
          </p:cNvPr>
          <p:cNvSpPr>
            <a:spLocks noChangeAspect="1" noEditPoints="1"/>
          </p:cNvSpPr>
          <p:nvPr/>
        </p:nvSpPr>
        <p:spPr bwMode="auto">
          <a:xfrm>
            <a:off x="3929528" y="3688307"/>
            <a:ext cx="491167" cy="491167"/>
          </a:xfrm>
          <a:custGeom>
            <a:avLst/>
            <a:gdLst>
              <a:gd name="T0" fmla="*/ 392 w 512"/>
              <a:gd name="T1" fmla="*/ 188 h 512"/>
              <a:gd name="T2" fmla="*/ 394 w 512"/>
              <a:gd name="T3" fmla="*/ 193 h 512"/>
              <a:gd name="T4" fmla="*/ 393 w 512"/>
              <a:gd name="T5" fmla="*/ 196 h 512"/>
              <a:gd name="T6" fmla="*/ 267 w 512"/>
              <a:gd name="T7" fmla="*/ 325 h 512"/>
              <a:gd name="T8" fmla="*/ 266 w 512"/>
              <a:gd name="T9" fmla="*/ 323 h 512"/>
              <a:gd name="T10" fmla="*/ 254 w 512"/>
              <a:gd name="T11" fmla="*/ 315 h 512"/>
              <a:gd name="T12" fmla="*/ 383 w 512"/>
              <a:gd name="T13" fmla="*/ 186 h 512"/>
              <a:gd name="T14" fmla="*/ 392 w 512"/>
              <a:gd name="T15" fmla="*/ 188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143 w 512"/>
              <a:gd name="T27" fmla="*/ 360 h 512"/>
              <a:gd name="T28" fmla="*/ 149 w 512"/>
              <a:gd name="T29" fmla="*/ 362 h 512"/>
              <a:gd name="T30" fmla="*/ 158 w 512"/>
              <a:gd name="T31" fmla="*/ 358 h 512"/>
              <a:gd name="T32" fmla="*/ 155 w 512"/>
              <a:gd name="T33" fmla="*/ 343 h 512"/>
              <a:gd name="T34" fmla="*/ 143 w 512"/>
              <a:gd name="T35" fmla="*/ 327 h 512"/>
              <a:gd name="T36" fmla="*/ 153 w 512"/>
              <a:gd name="T37" fmla="*/ 319 h 512"/>
              <a:gd name="T38" fmla="*/ 194 w 512"/>
              <a:gd name="T39" fmla="*/ 263 h 512"/>
              <a:gd name="T40" fmla="*/ 105 w 512"/>
              <a:gd name="T41" fmla="*/ 234 h 512"/>
              <a:gd name="T42" fmla="*/ 96 w 512"/>
              <a:gd name="T43" fmla="*/ 246 h 512"/>
              <a:gd name="T44" fmla="*/ 107 w 512"/>
              <a:gd name="T45" fmla="*/ 256 h 512"/>
              <a:gd name="T46" fmla="*/ 174 w 512"/>
              <a:gd name="T47" fmla="*/ 269 h 512"/>
              <a:gd name="T48" fmla="*/ 145 w 512"/>
              <a:gd name="T49" fmla="*/ 299 h 512"/>
              <a:gd name="T50" fmla="*/ 122 w 512"/>
              <a:gd name="T51" fmla="*/ 326 h 512"/>
              <a:gd name="T52" fmla="*/ 143 w 512"/>
              <a:gd name="T53" fmla="*/ 360 h 512"/>
              <a:gd name="T54" fmla="*/ 416 w 512"/>
              <a:gd name="T55" fmla="*/ 191 h 512"/>
              <a:gd name="T56" fmla="*/ 407 w 512"/>
              <a:gd name="T57" fmla="*/ 173 h 512"/>
              <a:gd name="T58" fmla="*/ 368 w 512"/>
              <a:gd name="T59" fmla="*/ 171 h 512"/>
              <a:gd name="T60" fmla="*/ 230 w 512"/>
              <a:gd name="T61" fmla="*/ 309 h 512"/>
              <a:gd name="T62" fmla="*/ 182 w 512"/>
              <a:gd name="T63" fmla="*/ 348 h 512"/>
              <a:gd name="T64" fmla="*/ 150 w 512"/>
              <a:gd name="T65" fmla="*/ 373 h 512"/>
              <a:gd name="T66" fmla="*/ 139 w 512"/>
              <a:gd name="T67" fmla="*/ 381 h 512"/>
              <a:gd name="T68" fmla="*/ 145 w 512"/>
              <a:gd name="T69" fmla="*/ 394 h 512"/>
              <a:gd name="T70" fmla="*/ 212 w 512"/>
              <a:gd name="T71" fmla="*/ 406 h 512"/>
              <a:gd name="T72" fmla="*/ 255 w 512"/>
              <a:gd name="T73" fmla="*/ 395 h 512"/>
              <a:gd name="T74" fmla="*/ 277 w 512"/>
              <a:gd name="T75" fmla="*/ 352 h 512"/>
              <a:gd name="T76" fmla="*/ 277 w 512"/>
              <a:gd name="T77" fmla="*/ 346 h 512"/>
              <a:gd name="T78" fmla="*/ 409 w 512"/>
              <a:gd name="T79" fmla="*/ 211 h 512"/>
              <a:gd name="T80" fmla="*/ 416 w 512"/>
              <a:gd name="T81" fmla="*/ 191 h 512"/>
              <a:gd name="T82" fmla="*/ 234 w 512"/>
              <a:gd name="T83" fmla="*/ 330 h 512"/>
              <a:gd name="T84" fmla="*/ 202 w 512"/>
              <a:gd name="T85" fmla="*/ 355 h 512"/>
              <a:gd name="T86" fmla="*/ 185 w 512"/>
              <a:gd name="T87" fmla="*/ 382 h 512"/>
              <a:gd name="T88" fmla="*/ 243 w 512"/>
              <a:gd name="T89" fmla="*/ 377 h 512"/>
              <a:gd name="T90" fmla="*/ 256 w 512"/>
              <a:gd name="T91" fmla="*/ 351 h 512"/>
              <a:gd name="T92" fmla="*/ 250 w 512"/>
              <a:gd name="T93" fmla="*/ 338 h 512"/>
              <a:gd name="T94" fmla="*/ 234 w 512"/>
              <a:gd name="T95"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92" y="188"/>
                </a:moveTo>
                <a:cubicBezTo>
                  <a:pt x="393" y="189"/>
                  <a:pt x="394" y="191"/>
                  <a:pt x="394" y="193"/>
                </a:cubicBezTo>
                <a:cubicBezTo>
                  <a:pt x="394" y="194"/>
                  <a:pt x="394" y="195"/>
                  <a:pt x="393" y="196"/>
                </a:cubicBezTo>
                <a:cubicBezTo>
                  <a:pt x="267" y="325"/>
                  <a:pt x="267" y="325"/>
                  <a:pt x="267" y="325"/>
                </a:cubicBezTo>
                <a:cubicBezTo>
                  <a:pt x="267" y="324"/>
                  <a:pt x="266" y="324"/>
                  <a:pt x="266" y="323"/>
                </a:cubicBezTo>
                <a:cubicBezTo>
                  <a:pt x="263" y="320"/>
                  <a:pt x="259" y="317"/>
                  <a:pt x="254" y="315"/>
                </a:cubicBezTo>
                <a:cubicBezTo>
                  <a:pt x="383" y="186"/>
                  <a:pt x="383" y="186"/>
                  <a:pt x="383" y="186"/>
                </a:cubicBezTo>
                <a:cubicBezTo>
                  <a:pt x="385" y="184"/>
                  <a:pt x="389" y="185"/>
                  <a:pt x="392" y="18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60"/>
                </a:moveTo>
                <a:cubicBezTo>
                  <a:pt x="145" y="362"/>
                  <a:pt x="147" y="362"/>
                  <a:pt x="149" y="362"/>
                </a:cubicBezTo>
                <a:cubicBezTo>
                  <a:pt x="152" y="362"/>
                  <a:pt x="156" y="361"/>
                  <a:pt x="158" y="358"/>
                </a:cubicBezTo>
                <a:cubicBezTo>
                  <a:pt x="161" y="353"/>
                  <a:pt x="160" y="346"/>
                  <a:pt x="155" y="343"/>
                </a:cubicBezTo>
                <a:cubicBezTo>
                  <a:pt x="151" y="340"/>
                  <a:pt x="143" y="332"/>
                  <a:pt x="143" y="327"/>
                </a:cubicBez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lose/>
                <a:moveTo>
                  <a:pt x="416" y="191"/>
                </a:moveTo>
                <a:cubicBezTo>
                  <a:pt x="415" y="185"/>
                  <a:pt x="412" y="178"/>
                  <a:pt x="407" y="173"/>
                </a:cubicBezTo>
                <a:cubicBezTo>
                  <a:pt x="396" y="162"/>
                  <a:pt x="378" y="161"/>
                  <a:pt x="368" y="171"/>
                </a:cubicBezTo>
                <a:cubicBezTo>
                  <a:pt x="230" y="309"/>
                  <a:pt x="230" y="309"/>
                  <a:pt x="230" y="309"/>
                </a:cubicBezTo>
                <a:cubicBezTo>
                  <a:pt x="217" y="310"/>
                  <a:pt x="193" y="314"/>
                  <a:pt x="182" y="348"/>
                </a:cubicBezTo>
                <a:cubicBezTo>
                  <a:pt x="173" y="374"/>
                  <a:pt x="152" y="373"/>
                  <a:pt x="150" y="373"/>
                </a:cubicBezTo>
                <a:cubicBezTo>
                  <a:pt x="145" y="372"/>
                  <a:pt x="140" y="376"/>
                  <a:pt x="139" y="381"/>
                </a:cubicBezTo>
                <a:cubicBezTo>
                  <a:pt x="137" y="386"/>
                  <a:pt x="140" y="392"/>
                  <a:pt x="145" y="394"/>
                </a:cubicBezTo>
                <a:cubicBezTo>
                  <a:pt x="147" y="394"/>
                  <a:pt x="179" y="406"/>
                  <a:pt x="212" y="406"/>
                </a:cubicBezTo>
                <a:cubicBezTo>
                  <a:pt x="227" y="406"/>
                  <a:pt x="243" y="403"/>
                  <a:pt x="255" y="395"/>
                </a:cubicBezTo>
                <a:cubicBezTo>
                  <a:pt x="269" y="386"/>
                  <a:pt x="276" y="372"/>
                  <a:pt x="277" y="352"/>
                </a:cubicBezTo>
                <a:cubicBezTo>
                  <a:pt x="277" y="350"/>
                  <a:pt x="277" y="348"/>
                  <a:pt x="277" y="346"/>
                </a:cubicBezTo>
                <a:cubicBezTo>
                  <a:pt x="409" y="211"/>
                  <a:pt x="409" y="211"/>
                  <a:pt x="409" y="211"/>
                </a:cubicBezTo>
                <a:cubicBezTo>
                  <a:pt x="414" y="206"/>
                  <a:pt x="416" y="199"/>
                  <a:pt x="416" y="191"/>
                </a:cubicBezTo>
                <a:close/>
                <a:moveTo>
                  <a:pt x="234" y="330"/>
                </a:moveTo>
                <a:cubicBezTo>
                  <a:pt x="222" y="331"/>
                  <a:pt x="209" y="334"/>
                  <a:pt x="202" y="355"/>
                </a:cubicBezTo>
                <a:cubicBezTo>
                  <a:pt x="198" y="367"/>
                  <a:pt x="192" y="376"/>
                  <a:pt x="185" y="382"/>
                </a:cubicBezTo>
                <a:cubicBezTo>
                  <a:pt x="205" y="386"/>
                  <a:pt x="229" y="387"/>
                  <a:pt x="243" y="377"/>
                </a:cubicBezTo>
                <a:cubicBezTo>
                  <a:pt x="251" y="372"/>
                  <a:pt x="255" y="364"/>
                  <a:pt x="256" y="351"/>
                </a:cubicBezTo>
                <a:cubicBezTo>
                  <a:pt x="256" y="346"/>
                  <a:pt x="254" y="342"/>
                  <a:pt x="250" y="338"/>
                </a:cubicBezTo>
                <a:cubicBezTo>
                  <a:pt x="246" y="333"/>
                  <a:pt x="239" y="330"/>
                  <a:pt x="234" y="33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sp>
        <p:nvSpPr>
          <p:cNvPr id="20" name="TextBox 19">
            <a:extLst>
              <a:ext uri="{FF2B5EF4-FFF2-40B4-BE49-F238E27FC236}">
                <a16:creationId xmlns:a16="http://schemas.microsoft.com/office/drawing/2014/main" id="{714F40CD-01A8-4254-8CE7-C901B7F04515}"/>
              </a:ext>
            </a:extLst>
          </p:cNvPr>
          <p:cNvSpPr txBox="1"/>
          <p:nvPr/>
        </p:nvSpPr>
        <p:spPr>
          <a:xfrm>
            <a:off x="10434202" y="4218872"/>
            <a:ext cx="1654892"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CREATE AGILE SUPPLY NETWORK</a:t>
            </a:r>
          </a:p>
        </p:txBody>
      </p:sp>
      <p:sp>
        <p:nvSpPr>
          <p:cNvPr id="21" name="Freeform 174">
            <a:extLst>
              <a:ext uri="{FF2B5EF4-FFF2-40B4-BE49-F238E27FC236}">
                <a16:creationId xmlns:a16="http://schemas.microsoft.com/office/drawing/2014/main" id="{2182F3CF-346A-4E39-9F1D-8AD8F54F0983}"/>
              </a:ext>
            </a:extLst>
          </p:cNvPr>
          <p:cNvSpPr>
            <a:spLocks noChangeAspect="1" noEditPoints="1"/>
          </p:cNvSpPr>
          <p:nvPr/>
        </p:nvSpPr>
        <p:spPr bwMode="auto">
          <a:xfrm>
            <a:off x="10969865" y="3665308"/>
            <a:ext cx="489784" cy="48978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4 w 512"/>
              <a:gd name="T11" fmla="*/ 260 h 512"/>
              <a:gd name="T12" fmla="*/ 402 w 512"/>
              <a:gd name="T13" fmla="*/ 263 h 512"/>
              <a:gd name="T14" fmla="*/ 370 w 512"/>
              <a:gd name="T15" fmla="*/ 295 h 512"/>
              <a:gd name="T16" fmla="*/ 362 w 512"/>
              <a:gd name="T17" fmla="*/ 298 h 512"/>
              <a:gd name="T18" fmla="*/ 355 w 512"/>
              <a:gd name="T19" fmla="*/ 295 h 512"/>
              <a:gd name="T20" fmla="*/ 355 w 512"/>
              <a:gd name="T21" fmla="*/ 280 h 512"/>
              <a:gd name="T22" fmla="*/ 369 w 512"/>
              <a:gd name="T23" fmla="*/ 266 h 512"/>
              <a:gd name="T24" fmla="*/ 341 w 512"/>
              <a:gd name="T25" fmla="*/ 266 h 512"/>
              <a:gd name="T26" fmla="*/ 309 w 512"/>
              <a:gd name="T27" fmla="*/ 234 h 512"/>
              <a:gd name="T28" fmla="*/ 309 w 512"/>
              <a:gd name="T29" fmla="*/ 170 h 512"/>
              <a:gd name="T30" fmla="*/ 298 w 512"/>
              <a:gd name="T31" fmla="*/ 160 h 512"/>
              <a:gd name="T32" fmla="*/ 288 w 512"/>
              <a:gd name="T33" fmla="*/ 170 h 512"/>
              <a:gd name="T34" fmla="*/ 288 w 512"/>
              <a:gd name="T35" fmla="*/ 341 h 512"/>
              <a:gd name="T36" fmla="*/ 256 w 512"/>
              <a:gd name="T37" fmla="*/ 373 h 512"/>
              <a:gd name="T38" fmla="*/ 224 w 512"/>
              <a:gd name="T39" fmla="*/ 341 h 512"/>
              <a:gd name="T40" fmla="*/ 224 w 512"/>
              <a:gd name="T41" fmla="*/ 256 h 512"/>
              <a:gd name="T42" fmla="*/ 224 w 512"/>
              <a:gd name="T43" fmla="*/ 170 h 512"/>
              <a:gd name="T44" fmla="*/ 213 w 512"/>
              <a:gd name="T45" fmla="*/ 160 h 512"/>
              <a:gd name="T46" fmla="*/ 202 w 512"/>
              <a:gd name="T47" fmla="*/ 170 h 512"/>
              <a:gd name="T48" fmla="*/ 202 w 512"/>
              <a:gd name="T49" fmla="*/ 341 h 512"/>
              <a:gd name="T50" fmla="*/ 170 w 512"/>
              <a:gd name="T51" fmla="*/ 373 h 512"/>
              <a:gd name="T52" fmla="*/ 138 w 512"/>
              <a:gd name="T53" fmla="*/ 341 h 512"/>
              <a:gd name="T54" fmla="*/ 138 w 512"/>
              <a:gd name="T55" fmla="*/ 277 h 512"/>
              <a:gd name="T56" fmla="*/ 128 w 512"/>
              <a:gd name="T57" fmla="*/ 266 h 512"/>
              <a:gd name="T58" fmla="*/ 117 w 512"/>
              <a:gd name="T59" fmla="*/ 256 h 512"/>
              <a:gd name="T60" fmla="*/ 128 w 512"/>
              <a:gd name="T61" fmla="*/ 245 h 512"/>
              <a:gd name="T62" fmla="*/ 160 w 512"/>
              <a:gd name="T63" fmla="*/ 277 h 512"/>
              <a:gd name="T64" fmla="*/ 160 w 512"/>
              <a:gd name="T65" fmla="*/ 341 h 512"/>
              <a:gd name="T66" fmla="*/ 170 w 512"/>
              <a:gd name="T67" fmla="*/ 352 h 512"/>
              <a:gd name="T68" fmla="*/ 181 w 512"/>
              <a:gd name="T69" fmla="*/ 341 h 512"/>
              <a:gd name="T70" fmla="*/ 181 w 512"/>
              <a:gd name="T71" fmla="*/ 170 h 512"/>
              <a:gd name="T72" fmla="*/ 213 w 512"/>
              <a:gd name="T73" fmla="*/ 138 h 512"/>
              <a:gd name="T74" fmla="*/ 245 w 512"/>
              <a:gd name="T75" fmla="*/ 170 h 512"/>
              <a:gd name="T76" fmla="*/ 245 w 512"/>
              <a:gd name="T77" fmla="*/ 256 h 512"/>
              <a:gd name="T78" fmla="*/ 245 w 512"/>
              <a:gd name="T79" fmla="*/ 341 h 512"/>
              <a:gd name="T80" fmla="*/ 256 w 512"/>
              <a:gd name="T81" fmla="*/ 352 h 512"/>
              <a:gd name="T82" fmla="*/ 266 w 512"/>
              <a:gd name="T83" fmla="*/ 341 h 512"/>
              <a:gd name="T84" fmla="*/ 266 w 512"/>
              <a:gd name="T85" fmla="*/ 170 h 512"/>
              <a:gd name="T86" fmla="*/ 298 w 512"/>
              <a:gd name="T87" fmla="*/ 138 h 512"/>
              <a:gd name="T88" fmla="*/ 330 w 512"/>
              <a:gd name="T89" fmla="*/ 170 h 512"/>
              <a:gd name="T90" fmla="*/ 330 w 512"/>
              <a:gd name="T91" fmla="*/ 234 h 512"/>
              <a:gd name="T92" fmla="*/ 341 w 512"/>
              <a:gd name="T93" fmla="*/ 245 h 512"/>
              <a:gd name="T94" fmla="*/ 369 w 512"/>
              <a:gd name="T95" fmla="*/ 245 h 512"/>
              <a:gd name="T96" fmla="*/ 355 w 512"/>
              <a:gd name="T97" fmla="*/ 231 h 512"/>
              <a:gd name="T98" fmla="*/ 355 w 512"/>
              <a:gd name="T99" fmla="*/ 216 h 512"/>
              <a:gd name="T100" fmla="*/ 370 w 512"/>
              <a:gd name="T101" fmla="*/ 216 h 512"/>
              <a:gd name="T102" fmla="*/ 402 w 512"/>
              <a:gd name="T103" fmla="*/ 248 h 512"/>
              <a:gd name="T104" fmla="*/ 404 w 512"/>
              <a:gd name="T105" fmla="*/ 252 h 512"/>
              <a:gd name="T106" fmla="*/ 404 w 512"/>
              <a:gd name="T107"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4" y="260"/>
                </a:moveTo>
                <a:cubicBezTo>
                  <a:pt x="404" y="261"/>
                  <a:pt x="403" y="262"/>
                  <a:pt x="402" y="263"/>
                </a:cubicBezTo>
                <a:cubicBezTo>
                  <a:pt x="370" y="295"/>
                  <a:pt x="370" y="295"/>
                  <a:pt x="370" y="295"/>
                </a:cubicBezTo>
                <a:cubicBezTo>
                  <a:pt x="368" y="297"/>
                  <a:pt x="365" y="298"/>
                  <a:pt x="362" y="298"/>
                </a:cubicBezTo>
                <a:cubicBezTo>
                  <a:pt x="360" y="298"/>
                  <a:pt x="357" y="297"/>
                  <a:pt x="355" y="295"/>
                </a:cubicBezTo>
                <a:cubicBezTo>
                  <a:pt x="351" y="291"/>
                  <a:pt x="351" y="284"/>
                  <a:pt x="355" y="280"/>
                </a:cubicBezTo>
                <a:cubicBezTo>
                  <a:pt x="369" y="266"/>
                  <a:pt x="369" y="266"/>
                  <a:pt x="369" y="266"/>
                </a:cubicBezTo>
                <a:cubicBezTo>
                  <a:pt x="341" y="266"/>
                  <a:pt x="341" y="266"/>
                  <a:pt x="341" y="266"/>
                </a:cubicBezTo>
                <a:cubicBezTo>
                  <a:pt x="323" y="266"/>
                  <a:pt x="309" y="252"/>
                  <a:pt x="309" y="234"/>
                </a:cubicBezTo>
                <a:cubicBezTo>
                  <a:pt x="309" y="170"/>
                  <a:pt x="309" y="170"/>
                  <a:pt x="309" y="170"/>
                </a:cubicBezTo>
                <a:cubicBezTo>
                  <a:pt x="309" y="164"/>
                  <a:pt x="304" y="160"/>
                  <a:pt x="298" y="160"/>
                </a:cubicBezTo>
                <a:cubicBezTo>
                  <a:pt x="292" y="160"/>
                  <a:pt x="288" y="164"/>
                  <a:pt x="288" y="170"/>
                </a:cubicBezTo>
                <a:cubicBezTo>
                  <a:pt x="288" y="341"/>
                  <a:pt x="288" y="341"/>
                  <a:pt x="288" y="341"/>
                </a:cubicBezTo>
                <a:cubicBezTo>
                  <a:pt x="288" y="359"/>
                  <a:pt x="273" y="373"/>
                  <a:pt x="256" y="373"/>
                </a:cubicBezTo>
                <a:cubicBezTo>
                  <a:pt x="238" y="373"/>
                  <a:pt x="224" y="359"/>
                  <a:pt x="224" y="341"/>
                </a:cubicBezTo>
                <a:cubicBezTo>
                  <a:pt x="224" y="256"/>
                  <a:pt x="224" y="256"/>
                  <a:pt x="224" y="256"/>
                </a:cubicBezTo>
                <a:cubicBezTo>
                  <a:pt x="224" y="170"/>
                  <a:pt x="224" y="170"/>
                  <a:pt x="224" y="170"/>
                </a:cubicBezTo>
                <a:cubicBezTo>
                  <a:pt x="224" y="164"/>
                  <a:pt x="219" y="160"/>
                  <a:pt x="213" y="160"/>
                </a:cubicBezTo>
                <a:cubicBezTo>
                  <a:pt x="207" y="160"/>
                  <a:pt x="202" y="164"/>
                  <a:pt x="202" y="170"/>
                </a:cubicBezTo>
                <a:cubicBezTo>
                  <a:pt x="202" y="341"/>
                  <a:pt x="202" y="341"/>
                  <a:pt x="202" y="341"/>
                </a:cubicBezTo>
                <a:cubicBezTo>
                  <a:pt x="202" y="359"/>
                  <a:pt x="188" y="373"/>
                  <a:pt x="170" y="373"/>
                </a:cubicBezTo>
                <a:cubicBezTo>
                  <a:pt x="153" y="373"/>
                  <a:pt x="138" y="359"/>
                  <a:pt x="138" y="341"/>
                </a:cubicBezTo>
                <a:cubicBezTo>
                  <a:pt x="138" y="277"/>
                  <a:pt x="138" y="277"/>
                  <a:pt x="138" y="277"/>
                </a:cubicBezTo>
                <a:cubicBezTo>
                  <a:pt x="138" y="271"/>
                  <a:pt x="134" y="266"/>
                  <a:pt x="128" y="266"/>
                </a:cubicBezTo>
                <a:cubicBezTo>
                  <a:pt x="122" y="266"/>
                  <a:pt x="117" y="262"/>
                  <a:pt x="117" y="256"/>
                </a:cubicBezTo>
                <a:cubicBezTo>
                  <a:pt x="117" y="250"/>
                  <a:pt x="122" y="245"/>
                  <a:pt x="128" y="245"/>
                </a:cubicBezTo>
                <a:cubicBezTo>
                  <a:pt x="145" y="245"/>
                  <a:pt x="160" y="259"/>
                  <a:pt x="160" y="277"/>
                </a:cubicBezTo>
                <a:cubicBezTo>
                  <a:pt x="160" y="341"/>
                  <a:pt x="160" y="341"/>
                  <a:pt x="160" y="341"/>
                </a:cubicBezTo>
                <a:cubicBezTo>
                  <a:pt x="160" y="347"/>
                  <a:pt x="164" y="352"/>
                  <a:pt x="170" y="352"/>
                </a:cubicBezTo>
                <a:cubicBezTo>
                  <a:pt x="176" y="352"/>
                  <a:pt x="181" y="347"/>
                  <a:pt x="181" y="341"/>
                </a:cubicBezTo>
                <a:cubicBezTo>
                  <a:pt x="181" y="170"/>
                  <a:pt x="181" y="170"/>
                  <a:pt x="181" y="170"/>
                </a:cubicBezTo>
                <a:cubicBezTo>
                  <a:pt x="181" y="153"/>
                  <a:pt x="195" y="138"/>
                  <a:pt x="213" y="138"/>
                </a:cubicBezTo>
                <a:cubicBezTo>
                  <a:pt x="231" y="138"/>
                  <a:pt x="245" y="153"/>
                  <a:pt x="245" y="170"/>
                </a:cubicBezTo>
                <a:cubicBezTo>
                  <a:pt x="245" y="256"/>
                  <a:pt x="245" y="256"/>
                  <a:pt x="245" y="256"/>
                </a:cubicBezTo>
                <a:cubicBezTo>
                  <a:pt x="245" y="341"/>
                  <a:pt x="245" y="341"/>
                  <a:pt x="245" y="341"/>
                </a:cubicBezTo>
                <a:cubicBezTo>
                  <a:pt x="245" y="347"/>
                  <a:pt x="250" y="352"/>
                  <a:pt x="256" y="352"/>
                </a:cubicBezTo>
                <a:cubicBezTo>
                  <a:pt x="262" y="352"/>
                  <a:pt x="266" y="347"/>
                  <a:pt x="266" y="341"/>
                </a:cubicBezTo>
                <a:cubicBezTo>
                  <a:pt x="266" y="170"/>
                  <a:pt x="266" y="170"/>
                  <a:pt x="266" y="170"/>
                </a:cubicBezTo>
                <a:cubicBezTo>
                  <a:pt x="266" y="153"/>
                  <a:pt x="281" y="138"/>
                  <a:pt x="298" y="138"/>
                </a:cubicBezTo>
                <a:cubicBezTo>
                  <a:pt x="316" y="138"/>
                  <a:pt x="330" y="153"/>
                  <a:pt x="330" y="170"/>
                </a:cubicBezTo>
                <a:cubicBezTo>
                  <a:pt x="330" y="234"/>
                  <a:pt x="330" y="234"/>
                  <a:pt x="330" y="234"/>
                </a:cubicBezTo>
                <a:cubicBezTo>
                  <a:pt x="330" y="240"/>
                  <a:pt x="335" y="245"/>
                  <a:pt x="341" y="245"/>
                </a:cubicBezTo>
                <a:cubicBezTo>
                  <a:pt x="369" y="245"/>
                  <a:pt x="369" y="245"/>
                  <a:pt x="369" y="245"/>
                </a:cubicBezTo>
                <a:cubicBezTo>
                  <a:pt x="355" y="231"/>
                  <a:pt x="355" y="231"/>
                  <a:pt x="355" y="231"/>
                </a:cubicBezTo>
                <a:cubicBezTo>
                  <a:pt x="351" y="227"/>
                  <a:pt x="351" y="220"/>
                  <a:pt x="355" y="216"/>
                </a:cubicBezTo>
                <a:cubicBezTo>
                  <a:pt x="359" y="212"/>
                  <a:pt x="366" y="212"/>
                  <a:pt x="370" y="216"/>
                </a:cubicBezTo>
                <a:cubicBezTo>
                  <a:pt x="402" y="248"/>
                  <a:pt x="402" y="248"/>
                  <a:pt x="402" y="248"/>
                </a:cubicBezTo>
                <a:cubicBezTo>
                  <a:pt x="403" y="249"/>
                  <a:pt x="404" y="250"/>
                  <a:pt x="404" y="252"/>
                </a:cubicBezTo>
                <a:cubicBezTo>
                  <a:pt x="405" y="254"/>
                  <a:pt x="405" y="257"/>
                  <a:pt x="404" y="2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cxnSp>
        <p:nvCxnSpPr>
          <p:cNvPr id="22" name="Straight Connector 21">
            <a:extLst>
              <a:ext uri="{FF2B5EF4-FFF2-40B4-BE49-F238E27FC236}">
                <a16:creationId xmlns:a16="http://schemas.microsoft.com/office/drawing/2014/main" id="{C01EA751-72EE-42AC-85C9-5104EAC142CF}"/>
              </a:ext>
            </a:extLst>
          </p:cNvPr>
          <p:cNvCxnSpPr>
            <a:endCxn id="21" idx="0"/>
          </p:cNvCxnSpPr>
          <p:nvPr/>
        </p:nvCxnSpPr>
        <p:spPr>
          <a:xfrm>
            <a:off x="11214757" y="3050285"/>
            <a:ext cx="0" cy="615023"/>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3" name="object 30">
            <a:extLst>
              <a:ext uri="{FF2B5EF4-FFF2-40B4-BE49-F238E27FC236}">
                <a16:creationId xmlns:a16="http://schemas.microsoft.com/office/drawing/2014/main" id="{720816E2-77C6-4AE3-AF8C-EB2E65089312}"/>
              </a:ext>
            </a:extLst>
          </p:cNvPr>
          <p:cNvSpPr txBox="1"/>
          <p:nvPr/>
        </p:nvSpPr>
        <p:spPr>
          <a:xfrm>
            <a:off x="914401" y="5683364"/>
            <a:ext cx="10763016" cy="184666"/>
          </a:xfrm>
          <a:prstGeom prst="rect">
            <a:avLst/>
          </a:prstGeom>
        </p:spPr>
        <p:txBody>
          <a:bodyPr vert="horz"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lumMod val="50000"/>
                  </a:prstClr>
                </a:solidFill>
                <a:effectLst/>
                <a:uLnTx/>
                <a:uFillTx/>
                <a:latin typeface="Frutiger Next Pro Light Italic"/>
                <a:ea typeface="+mn-ea"/>
                <a:cs typeface="Frutiger Next Pro Light Italic"/>
              </a:rPr>
              <a:t>To target enterprise level sales, we need to remain focused on digital transformations that present a solution to clients’ operational problems.</a:t>
            </a:r>
          </a:p>
        </p:txBody>
      </p:sp>
      <p:sp>
        <p:nvSpPr>
          <p:cNvPr id="24" name="Rectangle 23">
            <a:extLst>
              <a:ext uri="{FF2B5EF4-FFF2-40B4-BE49-F238E27FC236}">
                <a16:creationId xmlns:a16="http://schemas.microsoft.com/office/drawing/2014/main" id="{732B3342-3F21-4F8E-854E-680D93DD5A59}"/>
              </a:ext>
            </a:extLst>
          </p:cNvPr>
          <p:cNvSpPr/>
          <p:nvPr/>
        </p:nvSpPr>
        <p:spPr>
          <a:xfrm>
            <a:off x="828037" y="2214323"/>
            <a:ext cx="1094915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86BC25"/>
                </a:solidFill>
                <a:effectLst/>
                <a:uLnTx/>
                <a:uFillTx/>
                <a:latin typeface="Frutiger Next Pro Light Italic"/>
                <a:ea typeface="+mn-ea"/>
                <a:cs typeface="+mn-cs"/>
              </a:rPr>
              <a:t>Clients are not looking to buy technologies, they are looking for solutions to business problems.</a:t>
            </a:r>
          </a:p>
        </p:txBody>
      </p:sp>
      <p:sp>
        <p:nvSpPr>
          <p:cNvPr id="25" name="TextBox 24">
            <a:extLst>
              <a:ext uri="{FF2B5EF4-FFF2-40B4-BE49-F238E27FC236}">
                <a16:creationId xmlns:a16="http://schemas.microsoft.com/office/drawing/2014/main" id="{4B871284-B05F-47A3-BFCC-C98A02C8FA0F}"/>
              </a:ext>
            </a:extLst>
          </p:cNvPr>
          <p:cNvSpPr txBox="1"/>
          <p:nvPr/>
        </p:nvSpPr>
        <p:spPr>
          <a:xfrm>
            <a:off x="8460573" y="4535696"/>
            <a:ext cx="2035534"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LESSEN IMPACT FROM ENGINEERING CHANGES</a:t>
            </a:r>
          </a:p>
        </p:txBody>
      </p:sp>
      <p:cxnSp>
        <p:nvCxnSpPr>
          <p:cNvPr id="26" name="Straight Connector 25">
            <a:extLst>
              <a:ext uri="{FF2B5EF4-FFF2-40B4-BE49-F238E27FC236}">
                <a16:creationId xmlns:a16="http://schemas.microsoft.com/office/drawing/2014/main" id="{237A50FA-83EB-487C-895D-312433D75B2D}"/>
              </a:ext>
            </a:extLst>
          </p:cNvPr>
          <p:cNvCxnSpPr/>
          <p:nvPr/>
        </p:nvCxnSpPr>
        <p:spPr>
          <a:xfrm>
            <a:off x="9506553" y="3194051"/>
            <a:ext cx="0" cy="799889"/>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7EDC579-0C06-49AE-9A82-44929F9C16C8}"/>
              </a:ext>
            </a:extLst>
          </p:cNvPr>
          <p:cNvSpPr txBox="1"/>
          <p:nvPr/>
        </p:nvSpPr>
        <p:spPr>
          <a:xfrm>
            <a:off x="6671993" y="4208621"/>
            <a:ext cx="1850485"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Frutiger Next Pro Light Italic"/>
                <a:ea typeface="+mn-ea"/>
                <a:cs typeface="+mn-cs"/>
              </a:rPr>
              <a:t>DECREASE NPI TIME</a:t>
            </a:r>
          </a:p>
        </p:txBody>
      </p:sp>
      <p:sp>
        <p:nvSpPr>
          <p:cNvPr id="28" name="Freeform 940">
            <a:extLst>
              <a:ext uri="{FF2B5EF4-FFF2-40B4-BE49-F238E27FC236}">
                <a16:creationId xmlns:a16="http://schemas.microsoft.com/office/drawing/2014/main" id="{0A4CA186-B971-46C0-8D6D-73B5318E5E64}"/>
              </a:ext>
            </a:extLst>
          </p:cNvPr>
          <p:cNvSpPr>
            <a:spLocks noChangeAspect="1" noEditPoints="1"/>
          </p:cNvSpPr>
          <p:nvPr/>
        </p:nvSpPr>
        <p:spPr bwMode="auto">
          <a:xfrm>
            <a:off x="5811448" y="4041646"/>
            <a:ext cx="491167" cy="491167"/>
          </a:xfrm>
          <a:custGeom>
            <a:avLst/>
            <a:gdLst>
              <a:gd name="T0" fmla="*/ 361 w 512"/>
              <a:gd name="T1" fmla="*/ 188 h 512"/>
              <a:gd name="T2" fmla="*/ 391 w 512"/>
              <a:gd name="T3" fmla="*/ 309 h 512"/>
              <a:gd name="T4" fmla="*/ 324 w 512"/>
              <a:gd name="T5" fmla="*/ 309 h 512"/>
              <a:gd name="T6" fmla="*/ 361 w 512"/>
              <a:gd name="T7" fmla="*/ 188 h 512"/>
              <a:gd name="T8" fmla="*/ 121 w 512"/>
              <a:gd name="T9" fmla="*/ 309 h 512"/>
              <a:gd name="T10" fmla="*/ 189 w 512"/>
              <a:gd name="T11" fmla="*/ 309 h 512"/>
              <a:gd name="T12" fmla="*/ 159 w 512"/>
              <a:gd name="T13" fmla="*/ 188 h 512"/>
              <a:gd name="T14" fmla="*/ 121 w 512"/>
              <a:gd name="T15" fmla="*/ 309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5 w 512"/>
              <a:gd name="T27" fmla="*/ 317 h 512"/>
              <a:gd name="T28" fmla="*/ 373 w 512"/>
              <a:gd name="T29" fmla="*/ 146 h 512"/>
              <a:gd name="T30" fmla="*/ 372 w 512"/>
              <a:gd name="T31" fmla="*/ 146 h 512"/>
              <a:gd name="T32" fmla="*/ 372 w 512"/>
              <a:gd name="T33" fmla="*/ 144 h 512"/>
              <a:gd name="T34" fmla="*/ 370 w 512"/>
              <a:gd name="T35" fmla="*/ 142 h 512"/>
              <a:gd name="T36" fmla="*/ 369 w 512"/>
              <a:gd name="T37" fmla="*/ 141 h 512"/>
              <a:gd name="T38" fmla="*/ 367 w 512"/>
              <a:gd name="T39" fmla="*/ 140 h 512"/>
              <a:gd name="T40" fmla="*/ 366 w 512"/>
              <a:gd name="T41" fmla="*/ 139 h 512"/>
              <a:gd name="T42" fmla="*/ 363 w 512"/>
              <a:gd name="T43" fmla="*/ 138 h 512"/>
              <a:gd name="T44" fmla="*/ 362 w 512"/>
              <a:gd name="T45" fmla="*/ 138 h 512"/>
              <a:gd name="T46" fmla="*/ 362 w 512"/>
              <a:gd name="T47" fmla="*/ 138 h 512"/>
              <a:gd name="T48" fmla="*/ 266 w 512"/>
              <a:gd name="T49" fmla="*/ 138 h 512"/>
              <a:gd name="T50" fmla="*/ 266 w 512"/>
              <a:gd name="T51" fmla="*/ 106 h 512"/>
              <a:gd name="T52" fmla="*/ 256 w 512"/>
              <a:gd name="T53" fmla="*/ 96 h 512"/>
              <a:gd name="T54" fmla="*/ 245 w 512"/>
              <a:gd name="T55" fmla="*/ 106 h 512"/>
              <a:gd name="T56" fmla="*/ 245 w 512"/>
              <a:gd name="T57" fmla="*/ 138 h 512"/>
              <a:gd name="T58" fmla="*/ 160 w 512"/>
              <a:gd name="T59" fmla="*/ 138 h 512"/>
              <a:gd name="T60" fmla="*/ 159 w 512"/>
              <a:gd name="T61" fmla="*/ 138 h 512"/>
              <a:gd name="T62" fmla="*/ 156 w 512"/>
              <a:gd name="T63" fmla="*/ 139 h 512"/>
              <a:gd name="T64" fmla="*/ 155 w 512"/>
              <a:gd name="T65" fmla="*/ 140 h 512"/>
              <a:gd name="T66" fmla="*/ 153 w 512"/>
              <a:gd name="T67" fmla="*/ 141 h 512"/>
              <a:gd name="T68" fmla="*/ 152 w 512"/>
              <a:gd name="T69" fmla="*/ 142 h 512"/>
              <a:gd name="T70" fmla="*/ 150 w 512"/>
              <a:gd name="T71" fmla="*/ 144 h 512"/>
              <a:gd name="T72" fmla="*/ 150 w 512"/>
              <a:gd name="T73" fmla="*/ 145 h 512"/>
              <a:gd name="T74" fmla="*/ 149 w 512"/>
              <a:gd name="T75" fmla="*/ 146 h 512"/>
              <a:gd name="T76" fmla="*/ 96 w 512"/>
              <a:gd name="T77" fmla="*/ 316 h 512"/>
              <a:gd name="T78" fmla="*/ 98 w 512"/>
              <a:gd name="T79" fmla="*/ 326 h 512"/>
              <a:gd name="T80" fmla="*/ 106 w 512"/>
              <a:gd name="T81" fmla="*/ 330 h 512"/>
              <a:gd name="T82" fmla="*/ 202 w 512"/>
              <a:gd name="T83" fmla="*/ 330 h 512"/>
              <a:gd name="T84" fmla="*/ 211 w 512"/>
              <a:gd name="T85" fmla="*/ 326 h 512"/>
              <a:gd name="T86" fmla="*/ 213 w 512"/>
              <a:gd name="T87" fmla="*/ 317 h 512"/>
              <a:gd name="T88" fmla="*/ 173 w 512"/>
              <a:gd name="T89" fmla="*/ 160 h 512"/>
              <a:gd name="T90" fmla="*/ 245 w 512"/>
              <a:gd name="T91" fmla="*/ 160 h 512"/>
              <a:gd name="T92" fmla="*/ 245 w 512"/>
              <a:gd name="T93" fmla="*/ 394 h 512"/>
              <a:gd name="T94" fmla="*/ 192 w 512"/>
              <a:gd name="T95" fmla="*/ 394 h 512"/>
              <a:gd name="T96" fmla="*/ 181 w 512"/>
              <a:gd name="T97" fmla="*/ 405 h 512"/>
              <a:gd name="T98" fmla="*/ 192 w 512"/>
              <a:gd name="T99" fmla="*/ 416 h 512"/>
              <a:gd name="T100" fmla="*/ 320 w 512"/>
              <a:gd name="T101" fmla="*/ 416 h 512"/>
              <a:gd name="T102" fmla="*/ 330 w 512"/>
              <a:gd name="T103" fmla="*/ 405 h 512"/>
              <a:gd name="T104" fmla="*/ 320 w 512"/>
              <a:gd name="T105" fmla="*/ 394 h 512"/>
              <a:gd name="T106" fmla="*/ 266 w 512"/>
              <a:gd name="T107" fmla="*/ 394 h 512"/>
              <a:gd name="T108" fmla="*/ 266 w 512"/>
              <a:gd name="T109" fmla="*/ 160 h 512"/>
              <a:gd name="T110" fmla="*/ 348 w 512"/>
              <a:gd name="T111" fmla="*/ 160 h 512"/>
              <a:gd name="T112" fmla="*/ 299 w 512"/>
              <a:gd name="T113" fmla="*/ 316 h 512"/>
              <a:gd name="T114" fmla="*/ 300 w 512"/>
              <a:gd name="T115" fmla="*/ 326 h 512"/>
              <a:gd name="T116" fmla="*/ 309 w 512"/>
              <a:gd name="T117" fmla="*/ 330 h 512"/>
              <a:gd name="T118" fmla="*/ 405 w 512"/>
              <a:gd name="T119" fmla="*/ 330 h 512"/>
              <a:gd name="T120" fmla="*/ 413 w 512"/>
              <a:gd name="T121" fmla="*/ 326 h 512"/>
              <a:gd name="T122" fmla="*/ 415 w 512"/>
              <a:gd name="T123" fmla="*/ 3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61" y="188"/>
                </a:moveTo>
                <a:cubicBezTo>
                  <a:pt x="391" y="309"/>
                  <a:pt x="391" y="309"/>
                  <a:pt x="391" y="309"/>
                </a:cubicBezTo>
                <a:cubicBezTo>
                  <a:pt x="324" y="309"/>
                  <a:pt x="324" y="309"/>
                  <a:pt x="324" y="309"/>
                </a:cubicBezTo>
                <a:lnTo>
                  <a:pt x="361" y="188"/>
                </a:lnTo>
                <a:close/>
                <a:moveTo>
                  <a:pt x="121" y="309"/>
                </a:moveTo>
                <a:cubicBezTo>
                  <a:pt x="189" y="309"/>
                  <a:pt x="189" y="309"/>
                  <a:pt x="189" y="309"/>
                </a:cubicBezTo>
                <a:cubicBezTo>
                  <a:pt x="159" y="188"/>
                  <a:pt x="159" y="188"/>
                  <a:pt x="159" y="188"/>
                </a:cubicBezTo>
                <a:lnTo>
                  <a:pt x="121"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317"/>
                </a:moveTo>
                <a:cubicBezTo>
                  <a:pt x="373" y="146"/>
                  <a:pt x="373" y="146"/>
                  <a:pt x="373" y="146"/>
                </a:cubicBezTo>
                <a:cubicBezTo>
                  <a:pt x="373" y="146"/>
                  <a:pt x="372" y="146"/>
                  <a:pt x="372" y="146"/>
                </a:cubicBezTo>
                <a:cubicBezTo>
                  <a:pt x="372" y="145"/>
                  <a:pt x="372" y="145"/>
                  <a:pt x="372" y="144"/>
                </a:cubicBezTo>
                <a:cubicBezTo>
                  <a:pt x="371" y="143"/>
                  <a:pt x="371" y="143"/>
                  <a:pt x="370" y="142"/>
                </a:cubicBezTo>
                <a:cubicBezTo>
                  <a:pt x="370" y="142"/>
                  <a:pt x="370" y="141"/>
                  <a:pt x="369" y="141"/>
                </a:cubicBezTo>
                <a:cubicBezTo>
                  <a:pt x="369" y="141"/>
                  <a:pt x="368" y="140"/>
                  <a:pt x="367" y="140"/>
                </a:cubicBezTo>
                <a:cubicBezTo>
                  <a:pt x="367" y="139"/>
                  <a:pt x="367" y="139"/>
                  <a:pt x="366" y="139"/>
                </a:cubicBezTo>
                <a:cubicBezTo>
                  <a:pt x="365" y="139"/>
                  <a:pt x="364" y="138"/>
                  <a:pt x="363" y="138"/>
                </a:cubicBezTo>
                <a:cubicBezTo>
                  <a:pt x="363" y="138"/>
                  <a:pt x="363" y="138"/>
                  <a:pt x="362" y="138"/>
                </a:cubicBezTo>
                <a:cubicBezTo>
                  <a:pt x="362" y="138"/>
                  <a:pt x="362" y="138"/>
                  <a:pt x="362"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160" y="138"/>
                  <a:pt x="160" y="138"/>
                  <a:pt x="160" y="138"/>
                </a:cubicBezTo>
                <a:cubicBezTo>
                  <a:pt x="159" y="138"/>
                  <a:pt x="159" y="138"/>
                  <a:pt x="159" y="138"/>
                </a:cubicBezTo>
                <a:cubicBezTo>
                  <a:pt x="158" y="139"/>
                  <a:pt x="157" y="139"/>
                  <a:pt x="156" y="139"/>
                </a:cubicBezTo>
                <a:cubicBezTo>
                  <a:pt x="156" y="139"/>
                  <a:pt x="155" y="139"/>
                  <a:pt x="155" y="140"/>
                </a:cubicBezTo>
                <a:cubicBezTo>
                  <a:pt x="154" y="140"/>
                  <a:pt x="153" y="141"/>
                  <a:pt x="153" y="141"/>
                </a:cubicBezTo>
                <a:cubicBezTo>
                  <a:pt x="152" y="141"/>
                  <a:pt x="152" y="142"/>
                  <a:pt x="152" y="142"/>
                </a:cubicBezTo>
                <a:cubicBezTo>
                  <a:pt x="151" y="143"/>
                  <a:pt x="151" y="143"/>
                  <a:pt x="150" y="144"/>
                </a:cubicBezTo>
                <a:cubicBezTo>
                  <a:pt x="150" y="145"/>
                  <a:pt x="150" y="145"/>
                  <a:pt x="150" y="145"/>
                </a:cubicBezTo>
                <a:cubicBezTo>
                  <a:pt x="150" y="145"/>
                  <a:pt x="150" y="146"/>
                  <a:pt x="149" y="146"/>
                </a:cubicBezTo>
                <a:cubicBezTo>
                  <a:pt x="96" y="316"/>
                  <a:pt x="96" y="316"/>
                  <a:pt x="96" y="316"/>
                </a:cubicBezTo>
                <a:cubicBezTo>
                  <a:pt x="95" y="320"/>
                  <a:pt x="96" y="323"/>
                  <a:pt x="98" y="326"/>
                </a:cubicBezTo>
                <a:cubicBezTo>
                  <a:pt x="100" y="329"/>
                  <a:pt x="103" y="330"/>
                  <a:pt x="106" y="330"/>
                </a:cubicBezTo>
                <a:cubicBezTo>
                  <a:pt x="202" y="330"/>
                  <a:pt x="202" y="330"/>
                  <a:pt x="202" y="330"/>
                </a:cubicBezTo>
                <a:cubicBezTo>
                  <a:pt x="206" y="330"/>
                  <a:pt x="209" y="329"/>
                  <a:pt x="211" y="326"/>
                </a:cubicBezTo>
                <a:cubicBezTo>
                  <a:pt x="213" y="324"/>
                  <a:pt x="213" y="320"/>
                  <a:pt x="213" y="317"/>
                </a:cubicBezTo>
                <a:cubicBezTo>
                  <a:pt x="173" y="160"/>
                  <a:pt x="173" y="160"/>
                  <a:pt x="173" y="160"/>
                </a:cubicBezTo>
                <a:cubicBezTo>
                  <a:pt x="245" y="160"/>
                  <a:pt x="245" y="160"/>
                  <a:pt x="245" y="160"/>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160"/>
                  <a:pt x="266" y="160"/>
                  <a:pt x="266" y="160"/>
                </a:cubicBezTo>
                <a:cubicBezTo>
                  <a:pt x="348" y="160"/>
                  <a:pt x="348" y="160"/>
                  <a:pt x="348" y="160"/>
                </a:cubicBezTo>
                <a:cubicBezTo>
                  <a:pt x="299" y="316"/>
                  <a:pt x="299" y="316"/>
                  <a:pt x="299" y="316"/>
                </a:cubicBezTo>
                <a:cubicBezTo>
                  <a:pt x="298" y="320"/>
                  <a:pt x="298" y="323"/>
                  <a:pt x="300" y="326"/>
                </a:cubicBezTo>
                <a:cubicBezTo>
                  <a:pt x="302" y="329"/>
                  <a:pt x="306" y="330"/>
                  <a:pt x="309" y="330"/>
                </a:cubicBezTo>
                <a:cubicBezTo>
                  <a:pt x="405" y="330"/>
                  <a:pt x="405" y="330"/>
                  <a:pt x="405" y="330"/>
                </a:cubicBezTo>
                <a:cubicBezTo>
                  <a:pt x="408" y="330"/>
                  <a:pt x="411" y="329"/>
                  <a:pt x="413" y="326"/>
                </a:cubicBezTo>
                <a:cubicBezTo>
                  <a:pt x="415" y="324"/>
                  <a:pt x="416" y="320"/>
                  <a:pt x="415" y="31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cxnSp>
        <p:nvCxnSpPr>
          <p:cNvPr id="29" name="Straight Connector 28">
            <a:extLst>
              <a:ext uri="{FF2B5EF4-FFF2-40B4-BE49-F238E27FC236}">
                <a16:creationId xmlns:a16="http://schemas.microsoft.com/office/drawing/2014/main" id="{31F3FCE6-4C58-468D-80AD-9F063BA62295}"/>
              </a:ext>
            </a:extLst>
          </p:cNvPr>
          <p:cNvCxnSpPr/>
          <p:nvPr/>
        </p:nvCxnSpPr>
        <p:spPr>
          <a:xfrm>
            <a:off x="7623419" y="3135663"/>
            <a:ext cx="0" cy="553498"/>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0" name="Freeform 48">
            <a:extLst>
              <a:ext uri="{FF2B5EF4-FFF2-40B4-BE49-F238E27FC236}">
                <a16:creationId xmlns:a16="http://schemas.microsoft.com/office/drawing/2014/main" id="{3F87F975-FA05-408E-B2BC-4EB6C10C9323}"/>
              </a:ext>
            </a:extLst>
          </p:cNvPr>
          <p:cNvSpPr>
            <a:spLocks noChangeAspect="1" noEditPoints="1"/>
          </p:cNvSpPr>
          <p:nvPr/>
        </p:nvSpPr>
        <p:spPr bwMode="auto">
          <a:xfrm>
            <a:off x="7378414" y="3689887"/>
            <a:ext cx="490010" cy="49001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9 w 512"/>
              <a:gd name="T11" fmla="*/ 327 h 512"/>
              <a:gd name="T12" fmla="*/ 263 w 512"/>
              <a:gd name="T13" fmla="*/ 413 h 512"/>
              <a:gd name="T14" fmla="*/ 260 w 512"/>
              <a:gd name="T15" fmla="*/ 415 h 512"/>
              <a:gd name="T16" fmla="*/ 256 w 512"/>
              <a:gd name="T17" fmla="*/ 416 h 512"/>
              <a:gd name="T18" fmla="*/ 252 w 512"/>
              <a:gd name="T19" fmla="*/ 415 h 512"/>
              <a:gd name="T20" fmla="*/ 248 w 512"/>
              <a:gd name="T21" fmla="*/ 413 h 512"/>
              <a:gd name="T22" fmla="*/ 163 w 512"/>
              <a:gd name="T23" fmla="*/ 327 h 512"/>
              <a:gd name="T24" fmla="*/ 163 w 512"/>
              <a:gd name="T25" fmla="*/ 312 h 512"/>
              <a:gd name="T26" fmla="*/ 178 w 512"/>
              <a:gd name="T27" fmla="*/ 312 h 512"/>
              <a:gd name="T28" fmla="*/ 245 w 512"/>
              <a:gd name="T29" fmla="*/ 379 h 512"/>
              <a:gd name="T30" fmla="*/ 245 w 512"/>
              <a:gd name="T31" fmla="*/ 106 h 512"/>
              <a:gd name="T32" fmla="*/ 256 w 512"/>
              <a:gd name="T33" fmla="*/ 96 h 512"/>
              <a:gd name="T34" fmla="*/ 266 w 512"/>
              <a:gd name="T35" fmla="*/ 106 h 512"/>
              <a:gd name="T36" fmla="*/ 266 w 512"/>
              <a:gd name="T37" fmla="*/ 379 h 512"/>
              <a:gd name="T38" fmla="*/ 333 w 512"/>
              <a:gd name="T39" fmla="*/ 312 h 512"/>
              <a:gd name="T40" fmla="*/ 349 w 512"/>
              <a:gd name="T41" fmla="*/ 312 h 512"/>
              <a:gd name="T42" fmla="*/ 349 w 512"/>
              <a:gd name="T43" fmla="*/ 32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9" y="327"/>
                </a:moveTo>
                <a:cubicBezTo>
                  <a:pt x="263" y="413"/>
                  <a:pt x="263" y="413"/>
                  <a:pt x="263" y="413"/>
                </a:cubicBezTo>
                <a:cubicBezTo>
                  <a:pt x="262" y="414"/>
                  <a:pt x="261" y="414"/>
                  <a:pt x="260" y="415"/>
                </a:cubicBezTo>
                <a:cubicBezTo>
                  <a:pt x="258" y="415"/>
                  <a:pt x="257" y="416"/>
                  <a:pt x="256" y="416"/>
                </a:cubicBezTo>
                <a:cubicBezTo>
                  <a:pt x="254" y="416"/>
                  <a:pt x="253" y="415"/>
                  <a:pt x="252" y="415"/>
                </a:cubicBezTo>
                <a:cubicBezTo>
                  <a:pt x="250" y="414"/>
                  <a:pt x="249" y="414"/>
                  <a:pt x="248" y="413"/>
                </a:cubicBezTo>
                <a:cubicBezTo>
                  <a:pt x="163" y="327"/>
                  <a:pt x="163" y="327"/>
                  <a:pt x="163" y="327"/>
                </a:cubicBezTo>
                <a:cubicBezTo>
                  <a:pt x="159" y="323"/>
                  <a:pt x="159" y="316"/>
                  <a:pt x="163" y="312"/>
                </a:cubicBezTo>
                <a:cubicBezTo>
                  <a:pt x="167" y="308"/>
                  <a:pt x="174" y="308"/>
                  <a:pt x="178" y="312"/>
                </a:cubicBezTo>
                <a:cubicBezTo>
                  <a:pt x="245" y="379"/>
                  <a:pt x="245" y="379"/>
                  <a:pt x="245" y="379"/>
                </a:cubicBezTo>
                <a:cubicBezTo>
                  <a:pt x="245" y="106"/>
                  <a:pt x="245" y="106"/>
                  <a:pt x="245" y="106"/>
                </a:cubicBezTo>
                <a:cubicBezTo>
                  <a:pt x="245" y="100"/>
                  <a:pt x="250" y="96"/>
                  <a:pt x="256" y="96"/>
                </a:cubicBezTo>
                <a:cubicBezTo>
                  <a:pt x="262" y="96"/>
                  <a:pt x="266" y="100"/>
                  <a:pt x="266" y="106"/>
                </a:cubicBezTo>
                <a:cubicBezTo>
                  <a:pt x="266" y="379"/>
                  <a:pt x="266" y="379"/>
                  <a:pt x="266" y="379"/>
                </a:cubicBezTo>
                <a:cubicBezTo>
                  <a:pt x="333" y="312"/>
                  <a:pt x="333" y="312"/>
                  <a:pt x="333" y="312"/>
                </a:cubicBezTo>
                <a:cubicBezTo>
                  <a:pt x="338" y="308"/>
                  <a:pt x="344" y="308"/>
                  <a:pt x="349" y="312"/>
                </a:cubicBezTo>
                <a:cubicBezTo>
                  <a:pt x="353" y="316"/>
                  <a:pt x="353" y="323"/>
                  <a:pt x="349" y="32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sp>
        <p:nvSpPr>
          <p:cNvPr id="31" name="Freeform 124">
            <a:extLst>
              <a:ext uri="{FF2B5EF4-FFF2-40B4-BE49-F238E27FC236}">
                <a16:creationId xmlns:a16="http://schemas.microsoft.com/office/drawing/2014/main" id="{3A1C2372-6757-4A54-A031-FF3361CC02EB}"/>
              </a:ext>
            </a:extLst>
          </p:cNvPr>
          <p:cNvSpPr>
            <a:spLocks noChangeAspect="1" noEditPoints="1"/>
          </p:cNvSpPr>
          <p:nvPr/>
        </p:nvSpPr>
        <p:spPr bwMode="auto">
          <a:xfrm>
            <a:off x="9259810" y="3993940"/>
            <a:ext cx="493485" cy="492039"/>
          </a:xfrm>
          <a:custGeom>
            <a:avLst/>
            <a:gdLst>
              <a:gd name="T0" fmla="*/ 0 w 512"/>
              <a:gd name="T1" fmla="*/ 256 h 512"/>
              <a:gd name="T2" fmla="*/ 512 w 512"/>
              <a:gd name="T3" fmla="*/ 256 h 512"/>
              <a:gd name="T4" fmla="*/ 237 w 512"/>
              <a:gd name="T5" fmla="*/ 342 h 512"/>
              <a:gd name="T6" fmla="*/ 206 w 512"/>
              <a:gd name="T7" fmla="*/ 372 h 512"/>
              <a:gd name="T8" fmla="*/ 198 w 512"/>
              <a:gd name="T9" fmla="*/ 372 h 512"/>
              <a:gd name="T10" fmla="*/ 167 w 512"/>
              <a:gd name="T11" fmla="*/ 342 h 512"/>
              <a:gd name="T12" fmla="*/ 182 w 512"/>
              <a:gd name="T13" fmla="*/ 327 h 512"/>
              <a:gd name="T14" fmla="*/ 192 w 512"/>
              <a:gd name="T15" fmla="*/ 149 h 512"/>
              <a:gd name="T16" fmla="*/ 213 w 512"/>
              <a:gd name="T17" fmla="*/ 149 h 512"/>
              <a:gd name="T18" fmla="*/ 222 w 512"/>
              <a:gd name="T19" fmla="*/ 327 h 512"/>
              <a:gd name="T20" fmla="*/ 237 w 512"/>
              <a:gd name="T21" fmla="*/ 342 h 512"/>
              <a:gd name="T22" fmla="*/ 266 w 512"/>
              <a:gd name="T23" fmla="*/ 373 h 512"/>
              <a:gd name="T24" fmla="*/ 266 w 512"/>
              <a:gd name="T25" fmla="*/ 352 h 512"/>
              <a:gd name="T26" fmla="*/ 288 w 512"/>
              <a:gd name="T27" fmla="*/ 362 h 512"/>
              <a:gd name="T28" fmla="*/ 298 w 512"/>
              <a:gd name="T29" fmla="*/ 330 h 512"/>
              <a:gd name="T30" fmla="*/ 256 w 512"/>
              <a:gd name="T31" fmla="*/ 320 h 512"/>
              <a:gd name="T32" fmla="*/ 298 w 512"/>
              <a:gd name="T33" fmla="*/ 309 h 512"/>
              <a:gd name="T34" fmla="*/ 298 w 512"/>
              <a:gd name="T35" fmla="*/ 330 h 512"/>
              <a:gd name="T36" fmla="*/ 266 w 512"/>
              <a:gd name="T37" fmla="*/ 288 h 512"/>
              <a:gd name="T38" fmla="*/ 266 w 512"/>
              <a:gd name="T39" fmla="*/ 266 h 512"/>
              <a:gd name="T40" fmla="*/ 330 w 512"/>
              <a:gd name="T41" fmla="*/ 277 h 512"/>
              <a:gd name="T42" fmla="*/ 341 w 512"/>
              <a:gd name="T43" fmla="*/ 245 h 512"/>
              <a:gd name="T44" fmla="*/ 256 w 512"/>
              <a:gd name="T45" fmla="*/ 234 h 512"/>
              <a:gd name="T46" fmla="*/ 341 w 512"/>
              <a:gd name="T47" fmla="*/ 224 h 512"/>
              <a:gd name="T48" fmla="*/ 341 w 512"/>
              <a:gd name="T49" fmla="*/ 245 h 512"/>
              <a:gd name="T50" fmla="*/ 266 w 512"/>
              <a:gd name="T51" fmla="*/ 202 h 512"/>
              <a:gd name="T52" fmla="*/ 266 w 512"/>
              <a:gd name="T53" fmla="*/ 181 h 512"/>
              <a:gd name="T54" fmla="*/ 373 w 512"/>
              <a:gd name="T55" fmla="*/ 192 h 512"/>
              <a:gd name="T56" fmla="*/ 378 w 512"/>
              <a:gd name="T57" fmla="*/ 160 h 512"/>
              <a:gd name="T58" fmla="*/ 256 w 512"/>
              <a:gd name="T59" fmla="*/ 149 h 512"/>
              <a:gd name="T60" fmla="*/ 378 w 512"/>
              <a:gd name="T61" fmla="*/ 138 h 512"/>
              <a:gd name="T62" fmla="*/ 378 w 512"/>
              <a:gd name="T63"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7" y="342"/>
                </a:moveTo>
                <a:cubicBezTo>
                  <a:pt x="210" y="370"/>
                  <a:pt x="210" y="370"/>
                  <a:pt x="210" y="370"/>
                </a:cubicBezTo>
                <a:cubicBezTo>
                  <a:pt x="209" y="371"/>
                  <a:pt x="208" y="372"/>
                  <a:pt x="206" y="372"/>
                </a:cubicBezTo>
                <a:cubicBezTo>
                  <a:pt x="205" y="373"/>
                  <a:pt x="204" y="373"/>
                  <a:pt x="202" y="373"/>
                </a:cubicBezTo>
                <a:cubicBezTo>
                  <a:pt x="201" y="373"/>
                  <a:pt x="200" y="373"/>
                  <a:pt x="198" y="372"/>
                </a:cubicBezTo>
                <a:cubicBezTo>
                  <a:pt x="197" y="372"/>
                  <a:pt x="196" y="371"/>
                  <a:pt x="195" y="370"/>
                </a:cubicBezTo>
                <a:cubicBezTo>
                  <a:pt x="167" y="342"/>
                  <a:pt x="167" y="342"/>
                  <a:pt x="167" y="342"/>
                </a:cubicBezTo>
                <a:cubicBezTo>
                  <a:pt x="163" y="338"/>
                  <a:pt x="163" y="331"/>
                  <a:pt x="167" y="327"/>
                </a:cubicBezTo>
                <a:cubicBezTo>
                  <a:pt x="171" y="323"/>
                  <a:pt x="178" y="323"/>
                  <a:pt x="182" y="327"/>
                </a:cubicBezTo>
                <a:cubicBezTo>
                  <a:pt x="192" y="337"/>
                  <a:pt x="192" y="337"/>
                  <a:pt x="192" y="337"/>
                </a:cubicBezTo>
                <a:cubicBezTo>
                  <a:pt x="192" y="149"/>
                  <a:pt x="192" y="149"/>
                  <a:pt x="192" y="149"/>
                </a:cubicBezTo>
                <a:cubicBezTo>
                  <a:pt x="192" y="143"/>
                  <a:pt x="196" y="138"/>
                  <a:pt x="202" y="138"/>
                </a:cubicBezTo>
                <a:cubicBezTo>
                  <a:pt x="208" y="138"/>
                  <a:pt x="213" y="143"/>
                  <a:pt x="213" y="149"/>
                </a:cubicBezTo>
                <a:cubicBezTo>
                  <a:pt x="213" y="337"/>
                  <a:pt x="213" y="337"/>
                  <a:pt x="213" y="337"/>
                </a:cubicBezTo>
                <a:cubicBezTo>
                  <a:pt x="222" y="327"/>
                  <a:pt x="222" y="327"/>
                  <a:pt x="222" y="327"/>
                </a:cubicBezTo>
                <a:cubicBezTo>
                  <a:pt x="227" y="323"/>
                  <a:pt x="233" y="323"/>
                  <a:pt x="237" y="327"/>
                </a:cubicBezTo>
                <a:cubicBezTo>
                  <a:pt x="242" y="331"/>
                  <a:pt x="242" y="338"/>
                  <a:pt x="237" y="342"/>
                </a:cubicBezTo>
                <a:close/>
                <a:moveTo>
                  <a:pt x="277" y="373"/>
                </a:moveTo>
                <a:cubicBezTo>
                  <a:pt x="266" y="373"/>
                  <a:pt x="266" y="373"/>
                  <a:pt x="266" y="373"/>
                </a:cubicBezTo>
                <a:cubicBezTo>
                  <a:pt x="260" y="373"/>
                  <a:pt x="256" y="368"/>
                  <a:pt x="256" y="362"/>
                </a:cubicBezTo>
                <a:cubicBezTo>
                  <a:pt x="256" y="356"/>
                  <a:pt x="260" y="352"/>
                  <a:pt x="266" y="352"/>
                </a:cubicBezTo>
                <a:cubicBezTo>
                  <a:pt x="277" y="352"/>
                  <a:pt x="277" y="352"/>
                  <a:pt x="277" y="352"/>
                </a:cubicBezTo>
                <a:cubicBezTo>
                  <a:pt x="283" y="352"/>
                  <a:pt x="288" y="356"/>
                  <a:pt x="288" y="362"/>
                </a:cubicBezTo>
                <a:cubicBezTo>
                  <a:pt x="288" y="368"/>
                  <a:pt x="283" y="373"/>
                  <a:pt x="277" y="373"/>
                </a:cubicBezTo>
                <a:close/>
                <a:moveTo>
                  <a:pt x="298" y="330"/>
                </a:moveTo>
                <a:cubicBezTo>
                  <a:pt x="266" y="330"/>
                  <a:pt x="266" y="330"/>
                  <a:pt x="266" y="330"/>
                </a:cubicBezTo>
                <a:cubicBezTo>
                  <a:pt x="260" y="330"/>
                  <a:pt x="256" y="326"/>
                  <a:pt x="256" y="320"/>
                </a:cubicBezTo>
                <a:cubicBezTo>
                  <a:pt x="256" y="314"/>
                  <a:pt x="260" y="309"/>
                  <a:pt x="266" y="309"/>
                </a:cubicBezTo>
                <a:cubicBezTo>
                  <a:pt x="298" y="309"/>
                  <a:pt x="298" y="309"/>
                  <a:pt x="298" y="309"/>
                </a:cubicBezTo>
                <a:cubicBezTo>
                  <a:pt x="304" y="309"/>
                  <a:pt x="309" y="314"/>
                  <a:pt x="309" y="320"/>
                </a:cubicBezTo>
                <a:cubicBezTo>
                  <a:pt x="309" y="326"/>
                  <a:pt x="304" y="330"/>
                  <a:pt x="298" y="330"/>
                </a:cubicBezTo>
                <a:close/>
                <a:moveTo>
                  <a:pt x="320" y="288"/>
                </a:moveTo>
                <a:cubicBezTo>
                  <a:pt x="266" y="288"/>
                  <a:pt x="266" y="288"/>
                  <a:pt x="266" y="288"/>
                </a:cubicBezTo>
                <a:cubicBezTo>
                  <a:pt x="260" y="288"/>
                  <a:pt x="256" y="283"/>
                  <a:pt x="256" y="277"/>
                </a:cubicBezTo>
                <a:cubicBezTo>
                  <a:pt x="256" y="271"/>
                  <a:pt x="260" y="266"/>
                  <a:pt x="266" y="266"/>
                </a:cubicBezTo>
                <a:cubicBezTo>
                  <a:pt x="320" y="266"/>
                  <a:pt x="320" y="266"/>
                  <a:pt x="320" y="266"/>
                </a:cubicBezTo>
                <a:cubicBezTo>
                  <a:pt x="326" y="266"/>
                  <a:pt x="330" y="271"/>
                  <a:pt x="330" y="277"/>
                </a:cubicBezTo>
                <a:cubicBezTo>
                  <a:pt x="330" y="283"/>
                  <a:pt x="326" y="288"/>
                  <a:pt x="320" y="288"/>
                </a:cubicBezTo>
                <a:close/>
                <a:moveTo>
                  <a:pt x="341" y="245"/>
                </a:moveTo>
                <a:cubicBezTo>
                  <a:pt x="266" y="245"/>
                  <a:pt x="266" y="245"/>
                  <a:pt x="266" y="245"/>
                </a:cubicBezTo>
                <a:cubicBezTo>
                  <a:pt x="260" y="245"/>
                  <a:pt x="256" y="240"/>
                  <a:pt x="256" y="234"/>
                </a:cubicBezTo>
                <a:cubicBezTo>
                  <a:pt x="256" y="228"/>
                  <a:pt x="260" y="224"/>
                  <a:pt x="266" y="224"/>
                </a:cubicBezTo>
                <a:cubicBezTo>
                  <a:pt x="341" y="224"/>
                  <a:pt x="341" y="224"/>
                  <a:pt x="341" y="224"/>
                </a:cubicBezTo>
                <a:cubicBezTo>
                  <a:pt x="347" y="224"/>
                  <a:pt x="352" y="228"/>
                  <a:pt x="352" y="234"/>
                </a:cubicBezTo>
                <a:cubicBezTo>
                  <a:pt x="352" y="240"/>
                  <a:pt x="347" y="245"/>
                  <a:pt x="341" y="245"/>
                </a:cubicBezTo>
                <a:close/>
                <a:moveTo>
                  <a:pt x="362" y="202"/>
                </a:moveTo>
                <a:cubicBezTo>
                  <a:pt x="266" y="202"/>
                  <a:pt x="266" y="202"/>
                  <a:pt x="266" y="202"/>
                </a:cubicBezTo>
                <a:cubicBezTo>
                  <a:pt x="260" y="202"/>
                  <a:pt x="256" y="198"/>
                  <a:pt x="256" y="192"/>
                </a:cubicBezTo>
                <a:cubicBezTo>
                  <a:pt x="256" y="186"/>
                  <a:pt x="260" y="181"/>
                  <a:pt x="266" y="181"/>
                </a:cubicBezTo>
                <a:cubicBezTo>
                  <a:pt x="362" y="181"/>
                  <a:pt x="362" y="181"/>
                  <a:pt x="362" y="181"/>
                </a:cubicBezTo>
                <a:cubicBezTo>
                  <a:pt x="368" y="181"/>
                  <a:pt x="373" y="186"/>
                  <a:pt x="373" y="192"/>
                </a:cubicBezTo>
                <a:cubicBezTo>
                  <a:pt x="373" y="198"/>
                  <a:pt x="368" y="202"/>
                  <a:pt x="362" y="202"/>
                </a:cubicBezTo>
                <a:close/>
                <a:moveTo>
                  <a:pt x="378" y="160"/>
                </a:moveTo>
                <a:cubicBezTo>
                  <a:pt x="266" y="160"/>
                  <a:pt x="266" y="160"/>
                  <a:pt x="266" y="160"/>
                </a:cubicBezTo>
                <a:cubicBezTo>
                  <a:pt x="260" y="160"/>
                  <a:pt x="256" y="155"/>
                  <a:pt x="256" y="149"/>
                </a:cubicBezTo>
                <a:cubicBezTo>
                  <a:pt x="256" y="143"/>
                  <a:pt x="260" y="138"/>
                  <a:pt x="266" y="138"/>
                </a:cubicBezTo>
                <a:cubicBezTo>
                  <a:pt x="378" y="138"/>
                  <a:pt x="378" y="138"/>
                  <a:pt x="378" y="138"/>
                </a:cubicBezTo>
                <a:cubicBezTo>
                  <a:pt x="384" y="138"/>
                  <a:pt x="389" y="143"/>
                  <a:pt x="389" y="149"/>
                </a:cubicBezTo>
                <a:cubicBezTo>
                  <a:pt x="389" y="155"/>
                  <a:pt x="384" y="160"/>
                  <a:pt x="378" y="1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Frutiger Next Pro Light"/>
              <a:ea typeface="+mn-ea"/>
              <a:cs typeface="+mn-cs"/>
            </a:endParaRPr>
          </a:p>
        </p:txBody>
      </p:sp>
    </p:spTree>
    <p:extLst>
      <p:ext uri="{BB962C8B-B14F-4D97-AF65-F5344CB8AC3E}">
        <p14:creationId xmlns:p14="http://schemas.microsoft.com/office/powerpoint/2010/main" val="32532810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C2ECE5-5BF3-A74A-BAC3-587648CA71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357B349-82ED-2142-923B-A38B81B8CAA5}"/>
              </a:ext>
            </a:extLst>
          </p:cNvPr>
          <p:cNvSpPr/>
          <p:nvPr/>
        </p:nvSpPr>
        <p:spPr>
          <a:xfrm>
            <a:off x="8208084" y="0"/>
            <a:ext cx="3983916"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5" name="Rectangle 4">
            <a:extLst>
              <a:ext uri="{FF2B5EF4-FFF2-40B4-BE49-F238E27FC236}">
                <a16:creationId xmlns:a16="http://schemas.microsoft.com/office/drawing/2014/main" id="{917264AB-4A7E-8F4C-8A4B-052079995BB9}"/>
              </a:ext>
            </a:extLst>
          </p:cNvPr>
          <p:cNvSpPr/>
          <p:nvPr/>
        </p:nvSpPr>
        <p:spPr>
          <a:xfrm>
            <a:off x="8309677" y="1241005"/>
            <a:ext cx="500650" cy="3204597"/>
          </a:xfrm>
          <a:prstGeom prst="rect">
            <a:avLst/>
          </a:prstGeom>
        </p:spPr>
        <p:txBody>
          <a:bodyPr wrap="none">
            <a:noAutofit/>
          </a:bodyPr>
          <a:lstStyle/>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1</a:t>
            </a:r>
          </a:p>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2</a:t>
            </a:r>
          </a:p>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3</a:t>
            </a:r>
          </a:p>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4</a:t>
            </a:r>
          </a:p>
          <a:p>
            <a:pPr marL="0" marR="0" lvl="0" indent="0" algn="r" defTabSz="914400" rtl="0" eaLnBrk="1" fontAlgn="auto" latinLnBrk="0" hangingPunct="1">
              <a:lnSpc>
                <a:spcPts val="6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solidFill>
                <a:effectLst/>
                <a:uLnTx/>
                <a:uFillTx/>
                <a:latin typeface="Open Sans Extrabold" panose="020B0606030504020204" pitchFamily="34" charset="0"/>
                <a:ea typeface="Open Sans Extrabold" panose="020B0606030504020204" pitchFamily="34" charset="0"/>
                <a:cs typeface="Open Sans Extrabold" panose="020B0606030504020204" pitchFamily="34" charset="0"/>
              </a:rPr>
              <a:t>5</a:t>
            </a:r>
          </a:p>
        </p:txBody>
      </p:sp>
      <p:sp>
        <p:nvSpPr>
          <p:cNvPr id="6" name="Rectangle 5">
            <a:extLst>
              <a:ext uri="{FF2B5EF4-FFF2-40B4-BE49-F238E27FC236}">
                <a16:creationId xmlns:a16="http://schemas.microsoft.com/office/drawing/2014/main" id="{193B8FEC-7436-A34D-A947-2B414C2CEE2B}"/>
              </a:ext>
            </a:extLst>
          </p:cNvPr>
          <p:cNvSpPr/>
          <p:nvPr/>
        </p:nvSpPr>
        <p:spPr>
          <a:xfrm>
            <a:off x="8780538" y="1466885"/>
            <a:ext cx="3411462" cy="4127284"/>
          </a:xfrm>
          <a:prstGeom prst="rect">
            <a:avLst/>
          </a:prstGeom>
        </p:spPr>
        <p:txBody>
          <a:bodyPr wrap="square">
            <a:spAutoFit/>
          </a:bodyPr>
          <a:lstStyle/>
          <a:p>
            <a:pPr marL="0" marR="0" lvl="0" indent="0" algn="l" defTabSz="914400" rtl="0" eaLnBrk="1" fontAlgn="auto" latinLnBrk="0" hangingPunct="1">
              <a:lnSpc>
                <a:spcPct val="120000"/>
              </a:lnSpc>
              <a:spcBef>
                <a:spcPts val="2800"/>
              </a:spcBef>
              <a:spcAft>
                <a:spcPts val="0"/>
              </a:spcAft>
              <a:buClrTx/>
              <a:buSzTx/>
              <a:buFontTx/>
              <a:buNone/>
              <a:tabLst/>
              <a:defRPr/>
            </a:pPr>
            <a:r>
              <a:rPr lang="en-US" sz="1400" b="1" dirty="0">
                <a:solidFill>
                  <a:prstClr val="black"/>
                </a:solidFill>
                <a:latin typeface="Open Sans"/>
              </a:rPr>
              <a:t>Project Goals</a:t>
            </a:r>
            <a:br>
              <a:rPr kumimoji="0" lang="en-US" sz="14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rPr>
            </a:br>
            <a:r>
              <a:rPr lang="en-US" sz="1200" dirty="0">
                <a:solidFill>
                  <a:prstClr val="black"/>
                </a:solidFill>
                <a:latin typeface="Open Sans"/>
                <a:ea typeface="Chronicle Display Light" charset="0"/>
                <a:cs typeface="Chronicle Display Light" charset="0"/>
              </a:rPr>
              <a:t>Business case</a:t>
            </a:r>
            <a:endParaRPr kumimoji="0" lang="en-US" sz="12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endParaRPr>
          </a:p>
          <a:p>
            <a:pPr marL="0" marR="0" lvl="0" indent="0" algn="l" defTabSz="914400" rtl="0" eaLnBrk="1" fontAlgn="auto" latinLnBrk="0" hangingPunct="1">
              <a:lnSpc>
                <a:spcPct val="120000"/>
              </a:lnSpc>
              <a:spcBef>
                <a:spcPts val="2800"/>
              </a:spcBef>
              <a:spcAft>
                <a:spcPts val="0"/>
              </a:spcAft>
              <a:buClrTx/>
              <a:buSzTx/>
              <a:buFontTx/>
              <a:buNone/>
              <a:tabLst/>
              <a:defRPr/>
            </a:pPr>
            <a:r>
              <a:rPr lang="en-US" sz="1400" b="1" dirty="0">
                <a:solidFill>
                  <a:prstClr val="black"/>
                </a:solidFill>
                <a:latin typeface="Open Sans"/>
                <a:ea typeface="Chronicle Display Light" charset="0"/>
                <a:cs typeface="Chronicle Display Light" charset="0"/>
              </a:rPr>
              <a:t>Data</a:t>
            </a:r>
            <a:br>
              <a:rPr kumimoji="0" lang="en-US" sz="1400" b="0" i="0" u="none" strike="noStrike" kern="1200" cap="none" spc="0" normalizeH="0" baseline="0" noProof="0" dirty="0">
                <a:ln>
                  <a:noFill/>
                </a:ln>
                <a:solidFill>
                  <a:prstClr val="black"/>
                </a:solidFill>
                <a:effectLst/>
                <a:uLnTx/>
                <a:uFillTx/>
                <a:latin typeface="Open Sans"/>
                <a:ea typeface="Chronicle Display Light" charset="0"/>
                <a:cs typeface="Chronicle Display Light" charset="0"/>
              </a:rPr>
            </a:br>
            <a:r>
              <a:rPr lang="en-US" sz="1200" dirty="0">
                <a:solidFill>
                  <a:prstClr val="black"/>
                </a:solidFill>
                <a:latin typeface="Open Sans"/>
              </a:rPr>
              <a:t>Data understanding and preparation</a:t>
            </a:r>
            <a:endParaRPr kumimoji="0" lang="en-US" sz="1200" b="0" i="0" u="none" strike="noStrike" kern="1200" cap="none" spc="0" normalizeH="0" baseline="0" noProof="0" dirty="0">
              <a:ln>
                <a:noFill/>
              </a:ln>
              <a:solidFill>
                <a:prstClr val="black"/>
              </a:solidFill>
              <a:effectLst/>
              <a:uLnTx/>
              <a:uFillTx/>
              <a:latin typeface="Open Sans"/>
              <a:ea typeface="+mn-ea"/>
              <a:cs typeface="+mn-cs"/>
            </a:endParaRPr>
          </a:p>
          <a:p>
            <a:pPr marL="0" marR="0" lvl="0" indent="0" algn="l" defTabSz="914400" rtl="0" eaLnBrk="1" fontAlgn="auto" latinLnBrk="0" hangingPunct="1">
              <a:lnSpc>
                <a:spcPct val="120000"/>
              </a:lnSpc>
              <a:spcBef>
                <a:spcPts val="280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Open Sans"/>
                <a:ea typeface="Chronicle Display Light" charset="0"/>
                <a:cs typeface="Chronicle Display Light" charset="0"/>
              </a:rPr>
              <a:t>Methods</a:t>
            </a: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a:ea typeface="+mn-ea"/>
                <a:cs typeface="+mn-cs"/>
              </a:rPr>
              <a:t>Proposed team</a:t>
            </a:r>
          </a:p>
          <a:p>
            <a:pPr marL="0" marR="0" lvl="0" indent="0" algn="l" defTabSz="914400" rtl="0" eaLnBrk="1" fontAlgn="auto" latinLnBrk="0" hangingPunct="1">
              <a:lnSpc>
                <a:spcPct val="120000"/>
              </a:lnSpc>
              <a:spcBef>
                <a:spcPts val="2800"/>
              </a:spcBef>
              <a:spcAft>
                <a:spcPts val="0"/>
              </a:spcAft>
              <a:buClrTx/>
              <a:buSzTx/>
              <a:buFontTx/>
              <a:buNone/>
              <a:tabLst/>
              <a:defRPr/>
            </a:pPr>
            <a:r>
              <a:rPr lang="en-US" sz="1400" b="1" dirty="0">
                <a:solidFill>
                  <a:srgbClr val="000000"/>
                </a:solidFill>
                <a:latin typeface="Open Sans"/>
              </a:rPr>
              <a:t>Result</a:t>
            </a: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a:ea typeface="+mn-ea"/>
                <a:cs typeface="+mn-cs"/>
              </a:rPr>
              <a:t>Our capabilities</a:t>
            </a:r>
          </a:p>
          <a:p>
            <a:pPr marL="0" marR="0" lvl="0" indent="0" algn="l" defTabSz="914400" rtl="0" eaLnBrk="1" fontAlgn="auto" latinLnBrk="0" hangingPunct="1">
              <a:lnSpc>
                <a:spcPct val="120000"/>
              </a:lnSpc>
              <a:spcBef>
                <a:spcPts val="280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Open Sans"/>
                <a:ea typeface="+mn-ea"/>
                <a:cs typeface="+mn-cs"/>
              </a:rPr>
              <a:t>We’ve Been Down this Road Before</a:t>
            </a: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a:ea typeface="+mn-ea"/>
                <a:cs typeface="+mn-cs"/>
              </a:rPr>
              <a:t>Our experience</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US" sz="105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 name="Title 1">
            <a:extLst>
              <a:ext uri="{FF2B5EF4-FFF2-40B4-BE49-F238E27FC236}">
                <a16:creationId xmlns:a16="http://schemas.microsoft.com/office/drawing/2014/main" id="{31713BD3-C57A-5D4B-AFAD-57D8AC1491B2}"/>
              </a:ext>
            </a:extLst>
          </p:cNvPr>
          <p:cNvSpPr>
            <a:spLocks noGrp="1"/>
          </p:cNvSpPr>
          <p:nvPr>
            <p:ph type="title"/>
          </p:nvPr>
        </p:nvSpPr>
        <p:spPr>
          <a:xfrm>
            <a:off x="8810326" y="238607"/>
            <a:ext cx="3132095" cy="365760"/>
          </a:xfrm>
        </p:spPr>
        <p:txBody>
          <a:bodyPr/>
          <a:lstStyle/>
          <a:p>
            <a:r>
              <a:rPr lang="en-US" dirty="0">
                <a:solidFill>
                  <a:schemeClr val="tx1"/>
                </a:solidFill>
              </a:rPr>
              <a:t>Agenda</a:t>
            </a:r>
          </a:p>
        </p:txBody>
      </p:sp>
    </p:spTree>
    <p:extLst>
      <p:ext uri="{BB962C8B-B14F-4D97-AF65-F5344CB8AC3E}">
        <p14:creationId xmlns:p14="http://schemas.microsoft.com/office/powerpoint/2010/main" val="240029746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 name="Object 40" hidden="1">
            <a:extLst>
              <a:ext uri="{FF2B5EF4-FFF2-40B4-BE49-F238E27FC236}">
                <a16:creationId xmlns:a16="http://schemas.microsoft.com/office/drawing/2014/main" id="{431665F0-ADD5-411E-B783-CEFEFF44BC1C}"/>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5368" name="think-cell Slide" r:id="rId6" imgW="395" imgH="396" progId="TCLayout.ActiveDocument.1">
                  <p:embed/>
                </p:oleObj>
              </mc:Choice>
              <mc:Fallback>
                <p:oleObj name="think-cell Slide" r:id="rId6" imgW="395" imgH="396" progId="TCLayout.ActiveDocument.1">
                  <p:embed/>
                  <p:pic>
                    <p:nvPicPr>
                      <p:cNvPr id="41" name="Object 40" hidden="1">
                        <a:extLst>
                          <a:ext uri="{FF2B5EF4-FFF2-40B4-BE49-F238E27FC236}">
                            <a16:creationId xmlns:a16="http://schemas.microsoft.com/office/drawing/2014/main" id="{431665F0-ADD5-411E-B783-CEFEFF44BC1C}"/>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0" name="Rectangle 39" hidden="1">
            <a:extLst>
              <a:ext uri="{FF2B5EF4-FFF2-40B4-BE49-F238E27FC236}">
                <a16:creationId xmlns:a16="http://schemas.microsoft.com/office/drawing/2014/main" id="{86F15E96-0579-4CFC-A7AB-B8F8C34B67E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5B6F97FD-DFF0-45A5-BA1E-FCEE90E4F992}"/>
              </a:ext>
            </a:extLst>
          </p:cNvPr>
          <p:cNvSpPr>
            <a:spLocks noGrp="1"/>
          </p:cNvSpPr>
          <p:nvPr>
            <p:ph type="title"/>
          </p:nvPr>
        </p:nvSpPr>
        <p:spPr/>
        <p:txBody>
          <a:bodyPr/>
          <a:lstStyle/>
          <a:p>
            <a:r>
              <a:rPr lang="en-US" dirty="0"/>
              <a:t>Recommended future state operating model</a:t>
            </a:r>
          </a:p>
        </p:txBody>
      </p:sp>
      <p:sp>
        <p:nvSpPr>
          <p:cNvPr id="4" name="Text Placeholder 3">
            <a:extLst>
              <a:ext uri="{FF2B5EF4-FFF2-40B4-BE49-F238E27FC236}">
                <a16:creationId xmlns:a16="http://schemas.microsoft.com/office/drawing/2014/main" id="{E2C61F87-7F4A-4728-8714-CF9FA5E8063F}"/>
              </a:ext>
            </a:extLst>
          </p:cNvPr>
          <p:cNvSpPr>
            <a:spLocks noGrp="1"/>
          </p:cNvSpPr>
          <p:nvPr>
            <p:ph type="body" sz="quarter" idx="14"/>
          </p:nvPr>
        </p:nvSpPr>
        <p:spPr/>
        <p:txBody>
          <a:bodyPr/>
          <a:lstStyle/>
          <a:p>
            <a:r>
              <a:rPr lang="en-US" dirty="0"/>
              <a:t>FRAMEWORKS &amp; CONCEPT ILLUSTRATION</a:t>
            </a:r>
          </a:p>
        </p:txBody>
      </p:sp>
      <p:sp>
        <p:nvSpPr>
          <p:cNvPr id="3" name="Text Placeholder 2">
            <a:extLst>
              <a:ext uri="{FF2B5EF4-FFF2-40B4-BE49-F238E27FC236}">
                <a16:creationId xmlns:a16="http://schemas.microsoft.com/office/drawing/2014/main" id="{83CD73FF-8550-4C44-9FF3-63388A040699}"/>
              </a:ext>
            </a:extLst>
          </p:cNvPr>
          <p:cNvSpPr>
            <a:spLocks noGrp="1"/>
          </p:cNvSpPr>
          <p:nvPr>
            <p:ph type="body" sz="quarter" idx="15"/>
          </p:nvPr>
        </p:nvSpPr>
        <p:spPr/>
        <p:txBody>
          <a:bodyPr/>
          <a:lstStyle/>
          <a:p>
            <a:endParaRPr lang="en-US" dirty="0"/>
          </a:p>
        </p:txBody>
      </p:sp>
      <p:sp>
        <p:nvSpPr>
          <p:cNvPr id="5" name="Rectangle 4">
            <a:extLst>
              <a:ext uri="{FF2B5EF4-FFF2-40B4-BE49-F238E27FC236}">
                <a16:creationId xmlns:a16="http://schemas.microsoft.com/office/drawing/2014/main" id="{EBA446BD-77DC-42CA-9A43-CF1C76381C6B}"/>
              </a:ext>
            </a:extLst>
          </p:cNvPr>
          <p:cNvSpPr/>
          <p:nvPr/>
        </p:nvSpPr>
        <p:spPr>
          <a:xfrm>
            <a:off x="469900" y="621139"/>
            <a:ext cx="11252200" cy="71493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1" u="none" strike="noStrike" kern="1200" cap="none" spc="0" normalizeH="0" baseline="0" noProof="0" dirty="0">
              <a:ln>
                <a:noFill/>
              </a:ln>
              <a:solidFill>
                <a:prstClr val="black"/>
              </a:solidFill>
              <a:effectLst/>
              <a:uLnTx/>
              <a:uFillTx/>
              <a:latin typeface="Calibri Light"/>
              <a:ea typeface="Microsoft YaHei"/>
              <a:cs typeface="Arial" panose="020B0604020202020204" pitchFamily="34" charset="0"/>
            </a:endParaRPr>
          </a:p>
        </p:txBody>
      </p:sp>
      <p:sp>
        <p:nvSpPr>
          <p:cNvPr id="6" name="Title 3">
            <a:extLst>
              <a:ext uri="{FF2B5EF4-FFF2-40B4-BE49-F238E27FC236}">
                <a16:creationId xmlns:a16="http://schemas.microsoft.com/office/drawing/2014/main" id="{1A3E755A-FF13-4A9A-A381-C809834EFA47}"/>
              </a:ext>
            </a:extLst>
          </p:cNvPr>
          <p:cNvSpPr txBox="1">
            <a:spLocks/>
          </p:cNvSpPr>
          <p:nvPr/>
        </p:nvSpPr>
        <p:spPr>
          <a:xfrm>
            <a:off x="508000" y="310114"/>
            <a:ext cx="10972800" cy="502766"/>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0" i="0" u="none" strike="noStrike" kern="1200" cap="none" spc="-75" normalizeH="0" baseline="0" noProof="0" dirty="0">
              <a:ln>
                <a:noFill/>
              </a:ln>
              <a:solidFill>
                <a:prstClr val="black"/>
              </a:solidFill>
              <a:effectLst/>
              <a:uLnTx/>
              <a:uFillTx/>
              <a:latin typeface="Open Sans"/>
            </a:endParaRPr>
          </a:p>
        </p:txBody>
      </p:sp>
      <p:sp>
        <p:nvSpPr>
          <p:cNvPr id="42" name="Rectangle 41">
            <a:extLst>
              <a:ext uri="{FF2B5EF4-FFF2-40B4-BE49-F238E27FC236}">
                <a16:creationId xmlns:a16="http://schemas.microsoft.com/office/drawing/2014/main" id="{71ABA2EB-31DC-4D02-B992-EC37547DDC7A}"/>
              </a:ext>
            </a:extLst>
          </p:cNvPr>
          <p:cNvSpPr/>
          <p:nvPr/>
        </p:nvSpPr>
        <p:spPr>
          <a:xfrm>
            <a:off x="7271080" y="2268573"/>
            <a:ext cx="4080093" cy="2321672"/>
          </a:xfrm>
          <a:prstGeom prst="rect">
            <a:avLst/>
          </a:prstGeom>
          <a:solidFill>
            <a:schemeClr val="bg1"/>
          </a:solidFill>
          <a:ln w="19050">
            <a:solidFill>
              <a:srgbClr val="6FC2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43" name="Rectangle 42">
            <a:extLst>
              <a:ext uri="{FF2B5EF4-FFF2-40B4-BE49-F238E27FC236}">
                <a16:creationId xmlns:a16="http://schemas.microsoft.com/office/drawing/2014/main" id="{BEA694E0-DCFA-42C8-B4AC-B5AE884FBD17}"/>
              </a:ext>
            </a:extLst>
          </p:cNvPr>
          <p:cNvSpPr/>
          <p:nvPr/>
        </p:nvSpPr>
        <p:spPr>
          <a:xfrm>
            <a:off x="1033473" y="2248101"/>
            <a:ext cx="5972602" cy="2947294"/>
          </a:xfrm>
          <a:prstGeom prst="rect">
            <a:avLst/>
          </a:prstGeom>
          <a:solidFill>
            <a:schemeClr val="bg1"/>
          </a:solidFill>
          <a:ln w="19050">
            <a:solidFill>
              <a:srgbClr val="6FC2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44" name="Rectangle 43">
            <a:extLst>
              <a:ext uri="{FF2B5EF4-FFF2-40B4-BE49-F238E27FC236}">
                <a16:creationId xmlns:a16="http://schemas.microsoft.com/office/drawing/2014/main" id="{45E98A42-9701-4645-9AC8-27FE8B5531DF}"/>
              </a:ext>
            </a:extLst>
          </p:cNvPr>
          <p:cNvSpPr/>
          <p:nvPr/>
        </p:nvSpPr>
        <p:spPr>
          <a:xfrm>
            <a:off x="1033471" y="1948811"/>
            <a:ext cx="5972603" cy="319762"/>
          </a:xfrm>
          <a:prstGeom prst="rect">
            <a:avLst/>
          </a:prstGeom>
          <a:solidFill>
            <a:srgbClr val="6FC2B4"/>
          </a:solidFill>
          <a:ln w="190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6576" tIns="45720" rIns="36576" bIns="45720" numCol="1" spcCol="0" rtlCol="0" fromWordArt="0" anchor="ctr"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300" normalizeH="0" baseline="0" noProof="0" dirty="0">
                <a:ln>
                  <a:noFill/>
                </a:ln>
                <a:solidFill>
                  <a:prstClr val="black"/>
                </a:solidFill>
                <a:effectLst/>
                <a:uLnTx/>
                <a:uFillTx/>
                <a:latin typeface="Open Sans"/>
                <a:ea typeface="+mn-ea"/>
                <a:cs typeface="+mn-cs"/>
              </a:rPr>
              <a:t>CREATIVE PRODUCTION</a:t>
            </a:r>
          </a:p>
        </p:txBody>
      </p:sp>
      <p:sp>
        <p:nvSpPr>
          <p:cNvPr id="45" name="TextBox 44">
            <a:extLst>
              <a:ext uri="{FF2B5EF4-FFF2-40B4-BE49-F238E27FC236}">
                <a16:creationId xmlns:a16="http://schemas.microsoft.com/office/drawing/2014/main" id="{0FD043AA-2558-433F-8C6A-805100E58789}"/>
              </a:ext>
            </a:extLst>
          </p:cNvPr>
          <p:cNvSpPr txBox="1"/>
          <p:nvPr/>
        </p:nvSpPr>
        <p:spPr>
          <a:xfrm>
            <a:off x="8852614" y="2368692"/>
            <a:ext cx="1032513" cy="14395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black"/>
                </a:solidFill>
                <a:effectLst/>
                <a:uLnTx/>
                <a:uFillTx/>
                <a:latin typeface="Open Sans"/>
                <a:ea typeface="+mn-ea"/>
                <a:cs typeface="+mn-cs"/>
              </a:rPr>
              <a:t>DEVELOP</a:t>
            </a:r>
          </a:p>
        </p:txBody>
      </p:sp>
      <p:sp>
        <p:nvSpPr>
          <p:cNvPr id="46" name="TextBox 45">
            <a:extLst>
              <a:ext uri="{FF2B5EF4-FFF2-40B4-BE49-F238E27FC236}">
                <a16:creationId xmlns:a16="http://schemas.microsoft.com/office/drawing/2014/main" id="{4EA498A8-AC1C-4BCC-91E7-3BDEA2EBD51A}"/>
              </a:ext>
            </a:extLst>
          </p:cNvPr>
          <p:cNvSpPr txBox="1"/>
          <p:nvPr/>
        </p:nvSpPr>
        <p:spPr>
          <a:xfrm>
            <a:off x="2520831" y="2526260"/>
            <a:ext cx="1032513" cy="143955"/>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black"/>
                </a:solidFill>
                <a:effectLst/>
                <a:uLnTx/>
                <a:uFillTx/>
                <a:latin typeface="Open Sans"/>
                <a:ea typeface="+mn-ea"/>
                <a:cs typeface="+mn-cs"/>
              </a:rPr>
              <a:t>PRODUCE</a:t>
            </a:r>
          </a:p>
        </p:txBody>
      </p:sp>
      <p:sp>
        <p:nvSpPr>
          <p:cNvPr id="48" name="Rectangle 47">
            <a:extLst>
              <a:ext uri="{FF2B5EF4-FFF2-40B4-BE49-F238E27FC236}">
                <a16:creationId xmlns:a16="http://schemas.microsoft.com/office/drawing/2014/main" id="{4A458441-D311-403A-AE44-4EAEFA8F3139}"/>
              </a:ext>
            </a:extLst>
          </p:cNvPr>
          <p:cNvSpPr/>
          <p:nvPr/>
        </p:nvSpPr>
        <p:spPr>
          <a:xfrm>
            <a:off x="1695362" y="4464425"/>
            <a:ext cx="1212359" cy="517377"/>
          </a:xfrm>
          <a:prstGeom prst="rect">
            <a:avLst/>
          </a:prstGeom>
          <a:solidFill>
            <a:srgbClr val="F2F2F2"/>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COPY WRITING &amp; EDITING</a:t>
            </a:r>
          </a:p>
        </p:txBody>
      </p:sp>
      <p:sp>
        <p:nvSpPr>
          <p:cNvPr id="49" name="Rectangle 48">
            <a:extLst>
              <a:ext uri="{FF2B5EF4-FFF2-40B4-BE49-F238E27FC236}">
                <a16:creationId xmlns:a16="http://schemas.microsoft.com/office/drawing/2014/main" id="{D8E878DB-4842-4360-A464-B2D3EAFA2076}"/>
              </a:ext>
            </a:extLst>
          </p:cNvPr>
          <p:cNvSpPr/>
          <p:nvPr/>
        </p:nvSpPr>
        <p:spPr>
          <a:xfrm>
            <a:off x="3142812" y="3648949"/>
            <a:ext cx="1212359" cy="517377"/>
          </a:xfrm>
          <a:prstGeom prst="rect">
            <a:avLst/>
          </a:prstGeom>
          <a:gradFill>
            <a:gsLst>
              <a:gs pos="50000">
                <a:srgbClr val="9DD4CF"/>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VIDEO / MULTIMEDIA PRODUCTION</a:t>
            </a:r>
          </a:p>
        </p:txBody>
      </p:sp>
      <p:sp>
        <p:nvSpPr>
          <p:cNvPr id="50" name="Rectangle 49">
            <a:extLst>
              <a:ext uri="{FF2B5EF4-FFF2-40B4-BE49-F238E27FC236}">
                <a16:creationId xmlns:a16="http://schemas.microsoft.com/office/drawing/2014/main" id="{8AA56B52-2A1C-4CE8-9411-7A92DC80BF77}"/>
              </a:ext>
            </a:extLst>
          </p:cNvPr>
          <p:cNvSpPr/>
          <p:nvPr/>
        </p:nvSpPr>
        <p:spPr>
          <a:xfrm>
            <a:off x="1674165" y="2816888"/>
            <a:ext cx="1212359" cy="517377"/>
          </a:xfrm>
          <a:prstGeom prst="rect">
            <a:avLst/>
          </a:prstGeom>
          <a:gradFill>
            <a:gsLst>
              <a:gs pos="67000">
                <a:srgbClr val="9DD4CF"/>
              </a:gs>
              <a:gs pos="33000">
                <a:schemeClr val="accent3">
                  <a:lumMod val="60000"/>
                  <a:lumOff val="40000"/>
                </a:schemeClr>
              </a:gs>
              <a:gs pos="63000">
                <a:schemeClr val="bg1">
                  <a:lumMod val="95000"/>
                </a:schemeClr>
              </a:gs>
              <a:gs pos="33000">
                <a:srgbClr val="F2F2F2"/>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PHOTOGRAPHY</a:t>
            </a:r>
          </a:p>
        </p:txBody>
      </p:sp>
      <p:sp>
        <p:nvSpPr>
          <p:cNvPr id="51" name="Rectangle 50">
            <a:extLst>
              <a:ext uri="{FF2B5EF4-FFF2-40B4-BE49-F238E27FC236}">
                <a16:creationId xmlns:a16="http://schemas.microsoft.com/office/drawing/2014/main" id="{C2D753C5-B4B6-4848-99CB-6903B1199F22}"/>
              </a:ext>
            </a:extLst>
          </p:cNvPr>
          <p:cNvSpPr/>
          <p:nvPr/>
        </p:nvSpPr>
        <p:spPr>
          <a:xfrm>
            <a:off x="1678324" y="3648949"/>
            <a:ext cx="1212359" cy="517377"/>
          </a:xfrm>
          <a:prstGeom prst="rect">
            <a:avLst/>
          </a:prstGeom>
          <a:solidFill>
            <a:schemeClr val="accent3">
              <a:lumMod val="60000"/>
              <a:lumOff val="40000"/>
            </a:schemeClr>
          </a:solidFill>
          <a:ln w="12700">
            <a:solidFill>
              <a:schemeClr val="accent3"/>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RETOUCHING</a:t>
            </a:r>
          </a:p>
        </p:txBody>
      </p:sp>
      <p:sp>
        <p:nvSpPr>
          <p:cNvPr id="52" name="Rectangle 51">
            <a:extLst>
              <a:ext uri="{FF2B5EF4-FFF2-40B4-BE49-F238E27FC236}">
                <a16:creationId xmlns:a16="http://schemas.microsoft.com/office/drawing/2014/main" id="{6D134EC9-FC22-4E28-B87A-58FCF432E574}"/>
              </a:ext>
            </a:extLst>
          </p:cNvPr>
          <p:cNvSpPr/>
          <p:nvPr/>
        </p:nvSpPr>
        <p:spPr>
          <a:xfrm>
            <a:off x="3142812" y="2816888"/>
            <a:ext cx="1212359" cy="517377"/>
          </a:xfrm>
          <a:prstGeom prst="rect">
            <a:avLst/>
          </a:prstGeom>
          <a:solidFill>
            <a:schemeClr val="accent3">
              <a:lumMod val="60000"/>
              <a:lumOff val="40000"/>
            </a:schemeClr>
          </a:solidFill>
          <a:ln w="12700">
            <a:solidFill>
              <a:schemeClr val="accent3"/>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VERSIONING</a:t>
            </a:r>
          </a:p>
        </p:txBody>
      </p:sp>
      <p:sp>
        <p:nvSpPr>
          <p:cNvPr id="53" name="Rectangle 52">
            <a:extLst>
              <a:ext uri="{FF2B5EF4-FFF2-40B4-BE49-F238E27FC236}">
                <a16:creationId xmlns:a16="http://schemas.microsoft.com/office/drawing/2014/main" id="{8BDD7609-924E-4424-A915-C220BE81680E}"/>
              </a:ext>
            </a:extLst>
          </p:cNvPr>
          <p:cNvSpPr/>
          <p:nvPr/>
        </p:nvSpPr>
        <p:spPr>
          <a:xfrm>
            <a:off x="3142812" y="4464425"/>
            <a:ext cx="1212359" cy="517377"/>
          </a:xfrm>
          <a:prstGeom prst="rect">
            <a:avLst/>
          </a:prstGeom>
          <a:gradFill>
            <a:gsLst>
              <a:gs pos="50000">
                <a:schemeClr val="accent3">
                  <a:lumMod val="60000"/>
                  <a:lumOff val="40000"/>
                </a:schemeClr>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DIGITAL ASSET MANAGEMENT</a:t>
            </a:r>
          </a:p>
        </p:txBody>
      </p:sp>
      <p:grpSp>
        <p:nvGrpSpPr>
          <p:cNvPr id="54" name="Group 53">
            <a:extLst>
              <a:ext uri="{FF2B5EF4-FFF2-40B4-BE49-F238E27FC236}">
                <a16:creationId xmlns:a16="http://schemas.microsoft.com/office/drawing/2014/main" id="{70BC6D03-F178-4AE5-8653-10E406445164}"/>
              </a:ext>
            </a:extLst>
          </p:cNvPr>
          <p:cNvGrpSpPr/>
          <p:nvPr/>
        </p:nvGrpSpPr>
        <p:grpSpPr>
          <a:xfrm>
            <a:off x="7968963" y="2645890"/>
            <a:ext cx="2799815" cy="1793213"/>
            <a:chOff x="7875551" y="2096475"/>
            <a:chExt cx="3030233" cy="2108647"/>
          </a:xfrm>
        </p:grpSpPr>
        <p:sp>
          <p:nvSpPr>
            <p:cNvPr id="55" name="Rectangle 54">
              <a:extLst>
                <a:ext uri="{FF2B5EF4-FFF2-40B4-BE49-F238E27FC236}">
                  <a16:creationId xmlns:a16="http://schemas.microsoft.com/office/drawing/2014/main" id="{275F5FCE-94BA-4C48-81B2-55DA7ADB53DE}"/>
                </a:ext>
              </a:extLst>
            </p:cNvPr>
            <p:cNvSpPr/>
            <p:nvPr/>
          </p:nvSpPr>
          <p:spPr>
            <a:xfrm>
              <a:off x="7877921" y="2109822"/>
              <a:ext cx="1312134" cy="608386"/>
            </a:xfrm>
            <a:prstGeom prst="rect">
              <a:avLst/>
            </a:prstGeom>
            <a:solidFill>
              <a:srgbClr val="F2F2F2"/>
            </a:soli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CREATIVE BRIEF DEVELOPMENT</a:t>
              </a:r>
            </a:p>
          </p:txBody>
        </p:sp>
        <p:sp>
          <p:nvSpPr>
            <p:cNvPr id="56" name="Rectangle 55">
              <a:extLst>
                <a:ext uri="{FF2B5EF4-FFF2-40B4-BE49-F238E27FC236}">
                  <a16:creationId xmlns:a16="http://schemas.microsoft.com/office/drawing/2014/main" id="{4A8B1A90-9E95-45A2-81C1-29E27EE9213D}"/>
                </a:ext>
              </a:extLst>
            </p:cNvPr>
            <p:cNvSpPr/>
            <p:nvPr/>
          </p:nvSpPr>
          <p:spPr>
            <a:xfrm>
              <a:off x="7875551" y="2853279"/>
              <a:ext cx="1312134" cy="608386"/>
            </a:xfrm>
            <a:prstGeom prst="rect">
              <a:avLst/>
            </a:prstGeom>
            <a:gradFill>
              <a:gsLst>
                <a:gs pos="50000">
                  <a:srgbClr val="9DD4CF"/>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TAB &amp; SIGNAGE LAYOUT DESIGN</a:t>
              </a:r>
            </a:p>
          </p:txBody>
        </p:sp>
        <p:sp>
          <p:nvSpPr>
            <p:cNvPr id="57" name="Rectangle 56">
              <a:extLst>
                <a:ext uri="{FF2B5EF4-FFF2-40B4-BE49-F238E27FC236}">
                  <a16:creationId xmlns:a16="http://schemas.microsoft.com/office/drawing/2014/main" id="{CFBF70F5-1EE5-4119-B058-4CB8CD7DAC79}"/>
                </a:ext>
              </a:extLst>
            </p:cNvPr>
            <p:cNvSpPr/>
            <p:nvPr/>
          </p:nvSpPr>
          <p:spPr>
            <a:xfrm>
              <a:off x="9593650" y="2846606"/>
              <a:ext cx="1312134" cy="608386"/>
            </a:xfrm>
            <a:prstGeom prst="rect">
              <a:avLst/>
            </a:prstGeom>
            <a:gradFill>
              <a:gsLst>
                <a:gs pos="67000">
                  <a:srgbClr val="9DD4CF"/>
                </a:gs>
                <a:gs pos="33000">
                  <a:schemeClr val="accent3">
                    <a:lumMod val="60000"/>
                    <a:lumOff val="40000"/>
                  </a:schemeClr>
                </a:gs>
                <a:gs pos="63000">
                  <a:schemeClr val="bg1">
                    <a:lumMod val="95000"/>
                  </a:schemeClr>
                </a:gs>
                <a:gs pos="33000">
                  <a:srgbClr val="F2F2F2"/>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EMAIL LAYOUT DESIGN</a:t>
              </a:r>
            </a:p>
          </p:txBody>
        </p:sp>
        <p:sp>
          <p:nvSpPr>
            <p:cNvPr id="58" name="Rectangle 57">
              <a:extLst>
                <a:ext uri="{FF2B5EF4-FFF2-40B4-BE49-F238E27FC236}">
                  <a16:creationId xmlns:a16="http://schemas.microsoft.com/office/drawing/2014/main" id="{920D1030-66EE-4B6C-B156-9DDBBFA439FD}"/>
                </a:ext>
              </a:extLst>
            </p:cNvPr>
            <p:cNvSpPr/>
            <p:nvPr/>
          </p:nvSpPr>
          <p:spPr>
            <a:xfrm>
              <a:off x="7875551" y="3596736"/>
              <a:ext cx="1312134" cy="608386"/>
            </a:xfrm>
            <a:prstGeom prst="rect">
              <a:avLst/>
            </a:prstGeom>
            <a:gradFill>
              <a:gsLst>
                <a:gs pos="50000">
                  <a:srgbClr val="9DD4CF"/>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CONTENT DEVELOPMENT</a:t>
              </a:r>
            </a:p>
          </p:txBody>
        </p:sp>
        <p:sp>
          <p:nvSpPr>
            <p:cNvPr id="59" name="Rectangle 58">
              <a:extLst>
                <a:ext uri="{FF2B5EF4-FFF2-40B4-BE49-F238E27FC236}">
                  <a16:creationId xmlns:a16="http://schemas.microsoft.com/office/drawing/2014/main" id="{9318D367-93B1-4952-8BCA-1F32B215575D}"/>
                </a:ext>
              </a:extLst>
            </p:cNvPr>
            <p:cNvSpPr/>
            <p:nvPr/>
          </p:nvSpPr>
          <p:spPr>
            <a:xfrm>
              <a:off x="9593650" y="3596736"/>
              <a:ext cx="1312134" cy="608386"/>
            </a:xfrm>
            <a:prstGeom prst="rect">
              <a:avLst/>
            </a:prstGeom>
            <a:gradFill>
              <a:gsLst>
                <a:gs pos="50000">
                  <a:srgbClr val="9DD4CF"/>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CAMPAIGN DEVELOPMENT</a:t>
              </a:r>
            </a:p>
          </p:txBody>
        </p:sp>
        <p:sp>
          <p:nvSpPr>
            <p:cNvPr id="60" name="Rectangle 59">
              <a:extLst>
                <a:ext uri="{FF2B5EF4-FFF2-40B4-BE49-F238E27FC236}">
                  <a16:creationId xmlns:a16="http://schemas.microsoft.com/office/drawing/2014/main" id="{30A6A4BB-91BA-4752-AAC7-0BC59E32F02D}"/>
                </a:ext>
              </a:extLst>
            </p:cNvPr>
            <p:cNvSpPr/>
            <p:nvPr/>
          </p:nvSpPr>
          <p:spPr>
            <a:xfrm>
              <a:off x="9593650" y="2096475"/>
              <a:ext cx="1312134" cy="608386"/>
            </a:xfrm>
            <a:prstGeom prst="rect">
              <a:avLst/>
            </a:prstGeom>
            <a:gradFill>
              <a:gsLst>
                <a:gs pos="67000">
                  <a:srgbClr val="9DD4CF"/>
                </a:gs>
                <a:gs pos="33000">
                  <a:schemeClr val="accent3">
                    <a:lumMod val="60000"/>
                    <a:lumOff val="40000"/>
                  </a:schemeClr>
                </a:gs>
                <a:gs pos="63000">
                  <a:schemeClr val="bg1">
                    <a:lumMod val="95000"/>
                  </a:schemeClr>
                </a:gs>
                <a:gs pos="33000">
                  <a:srgbClr val="F2F2F2"/>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DIGITAL AD DESIGN &amp; EXECUTION</a:t>
              </a:r>
            </a:p>
          </p:txBody>
        </p:sp>
      </p:grpSp>
      <p:grpSp>
        <p:nvGrpSpPr>
          <p:cNvPr id="61" name="Group 60">
            <a:extLst>
              <a:ext uri="{FF2B5EF4-FFF2-40B4-BE49-F238E27FC236}">
                <a16:creationId xmlns:a16="http://schemas.microsoft.com/office/drawing/2014/main" id="{B71AB6CF-C31A-4762-B6EC-5585D813D286}"/>
              </a:ext>
            </a:extLst>
          </p:cNvPr>
          <p:cNvGrpSpPr/>
          <p:nvPr/>
        </p:nvGrpSpPr>
        <p:grpSpPr>
          <a:xfrm>
            <a:off x="5195464" y="2526260"/>
            <a:ext cx="1212360" cy="1640066"/>
            <a:chOff x="4893463" y="3252441"/>
            <a:chExt cx="1312134" cy="1928561"/>
          </a:xfrm>
        </p:grpSpPr>
        <p:sp>
          <p:nvSpPr>
            <p:cNvPr id="62" name="TextBox 61">
              <a:extLst>
                <a:ext uri="{FF2B5EF4-FFF2-40B4-BE49-F238E27FC236}">
                  <a16:creationId xmlns:a16="http://schemas.microsoft.com/office/drawing/2014/main" id="{C7E8F0B9-A31C-4630-9315-64591018F40B}"/>
                </a:ext>
              </a:extLst>
            </p:cNvPr>
            <p:cNvSpPr txBox="1"/>
            <p:nvPr/>
          </p:nvSpPr>
          <p:spPr>
            <a:xfrm>
              <a:off x="4916485" y="3252441"/>
              <a:ext cx="1266091" cy="1692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black"/>
                  </a:solidFill>
                  <a:effectLst/>
                  <a:uLnTx/>
                  <a:uFillTx/>
                  <a:latin typeface="Open Sans"/>
                  <a:ea typeface="+mn-ea"/>
                  <a:cs typeface="+mn-cs"/>
                </a:rPr>
                <a:t>LAUNCH &amp; TEST</a:t>
              </a:r>
            </a:p>
          </p:txBody>
        </p:sp>
        <p:sp>
          <p:nvSpPr>
            <p:cNvPr id="63" name="Rectangle 62">
              <a:extLst>
                <a:ext uri="{FF2B5EF4-FFF2-40B4-BE49-F238E27FC236}">
                  <a16:creationId xmlns:a16="http://schemas.microsoft.com/office/drawing/2014/main" id="{27C24D81-C4B7-408D-997B-196B2CE4F9CA}"/>
                </a:ext>
              </a:extLst>
            </p:cNvPr>
            <p:cNvSpPr/>
            <p:nvPr/>
          </p:nvSpPr>
          <p:spPr>
            <a:xfrm>
              <a:off x="4893463" y="3594192"/>
              <a:ext cx="1312134" cy="608386"/>
            </a:xfrm>
            <a:prstGeom prst="rect">
              <a:avLst/>
            </a:prstGeom>
            <a:gradFill>
              <a:gsLst>
                <a:gs pos="50000">
                  <a:srgbClr val="9DD4CF"/>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CONTENT SYNDICATION &amp; DISTRIBUTION</a:t>
              </a:r>
            </a:p>
          </p:txBody>
        </p:sp>
        <p:sp>
          <p:nvSpPr>
            <p:cNvPr id="64" name="Rectangle 63">
              <a:extLst>
                <a:ext uri="{FF2B5EF4-FFF2-40B4-BE49-F238E27FC236}">
                  <a16:creationId xmlns:a16="http://schemas.microsoft.com/office/drawing/2014/main" id="{04A55501-8B33-4539-A583-B42B69F4B80E}"/>
                </a:ext>
              </a:extLst>
            </p:cNvPr>
            <p:cNvSpPr/>
            <p:nvPr/>
          </p:nvSpPr>
          <p:spPr>
            <a:xfrm>
              <a:off x="4893463" y="4572616"/>
              <a:ext cx="1312134" cy="608386"/>
            </a:xfrm>
            <a:prstGeom prst="rect">
              <a:avLst/>
            </a:prstGeom>
            <a:gradFill>
              <a:gsLst>
                <a:gs pos="50000">
                  <a:schemeClr val="accent3">
                    <a:lumMod val="60000"/>
                    <a:lumOff val="40000"/>
                  </a:schemeClr>
                </a:gs>
                <a:gs pos="50000">
                  <a:schemeClr val="bg1">
                    <a:lumMod val="95000"/>
                  </a:schemeClr>
                </a:gs>
              </a:gsLst>
              <a:lin ang="8100000" scaled="1"/>
            </a:gradFill>
            <a:ln w="1270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Open Sans"/>
                  <a:ea typeface="+mn-ea"/>
                  <a:cs typeface="+mn-cs"/>
                </a:rPr>
                <a:t>SEGMENTATION &amp; TESTING</a:t>
              </a:r>
            </a:p>
          </p:txBody>
        </p:sp>
      </p:grpSp>
      <p:sp>
        <p:nvSpPr>
          <p:cNvPr id="71" name="Rectangle 70">
            <a:extLst>
              <a:ext uri="{FF2B5EF4-FFF2-40B4-BE49-F238E27FC236}">
                <a16:creationId xmlns:a16="http://schemas.microsoft.com/office/drawing/2014/main" id="{722F3244-0726-48CF-9F44-716E6D008AE3}"/>
              </a:ext>
            </a:extLst>
          </p:cNvPr>
          <p:cNvSpPr/>
          <p:nvPr/>
        </p:nvSpPr>
        <p:spPr>
          <a:xfrm>
            <a:off x="8678623" y="5380221"/>
            <a:ext cx="1065096" cy="259819"/>
          </a:xfrm>
          <a:prstGeom prst="rect">
            <a:avLst/>
          </a:prstGeom>
          <a:solidFill>
            <a:schemeClr val="bg1">
              <a:lumMod val="95000"/>
            </a:schemeClr>
          </a:solidFill>
          <a:ln w="12700" algn="ctr">
            <a:solidFill>
              <a:schemeClr val="bg1">
                <a:lumMod val="75000"/>
              </a:schemeClr>
            </a:solidFill>
            <a:prstDash val="solid"/>
            <a:miter lim="800000"/>
            <a:headEnd type="none" w="sm" len="sm"/>
            <a:tailEnd type="none" w="sm" len="sm"/>
          </a:ln>
        </p:spPr>
        <p:txBody>
          <a:bodyPr wrap="squar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dirty="0">
              <a:ln>
                <a:noFill/>
              </a:ln>
              <a:solidFill>
                <a:prstClr val="black"/>
              </a:solidFill>
              <a:effectLst/>
              <a:uLnTx/>
              <a:uFillTx/>
              <a:latin typeface="Open Sans"/>
              <a:ea typeface="+mn-ea"/>
              <a:cs typeface="+mn-cs"/>
            </a:endParaRPr>
          </a:p>
        </p:txBody>
      </p:sp>
      <p:sp>
        <p:nvSpPr>
          <p:cNvPr id="72" name="Rectangle 71">
            <a:extLst>
              <a:ext uri="{FF2B5EF4-FFF2-40B4-BE49-F238E27FC236}">
                <a16:creationId xmlns:a16="http://schemas.microsoft.com/office/drawing/2014/main" id="{0C38A6F6-E7FD-484A-A801-C5AE869CBF7F}"/>
              </a:ext>
            </a:extLst>
          </p:cNvPr>
          <p:cNvSpPr/>
          <p:nvPr/>
        </p:nvSpPr>
        <p:spPr>
          <a:xfrm>
            <a:off x="9785257" y="5380871"/>
            <a:ext cx="1065096" cy="259819"/>
          </a:xfrm>
          <a:prstGeom prst="rect">
            <a:avLst/>
          </a:prstGeom>
          <a:solidFill>
            <a:schemeClr val="accent3">
              <a:lumMod val="60000"/>
              <a:lumOff val="40000"/>
            </a:schemeClr>
          </a:solidFill>
          <a:ln w="12700" algn="ctr">
            <a:solidFill>
              <a:schemeClr val="accent3"/>
            </a:solidFill>
            <a:prstDash val="solid"/>
            <a:miter lim="800000"/>
            <a:headEnd type="none" w="sm" len="sm"/>
            <a:tailEnd type="none" w="sm" len="sm"/>
          </a:ln>
        </p:spPr>
        <p:txBody>
          <a:bodyPr wrap="squar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dirty="0">
              <a:ln>
                <a:noFill/>
              </a:ln>
              <a:solidFill>
                <a:prstClr val="black"/>
              </a:solidFill>
              <a:effectLst/>
              <a:uLnTx/>
              <a:uFillTx/>
              <a:latin typeface="Open Sans"/>
              <a:ea typeface="+mn-ea"/>
              <a:cs typeface="+mn-cs"/>
            </a:endParaRPr>
          </a:p>
        </p:txBody>
      </p:sp>
      <p:sp>
        <p:nvSpPr>
          <p:cNvPr id="73" name="Rectangle 72">
            <a:extLst>
              <a:ext uri="{FF2B5EF4-FFF2-40B4-BE49-F238E27FC236}">
                <a16:creationId xmlns:a16="http://schemas.microsoft.com/office/drawing/2014/main" id="{98DABEED-EB5B-40D9-9E65-B7270526CE5E}"/>
              </a:ext>
            </a:extLst>
          </p:cNvPr>
          <p:cNvSpPr/>
          <p:nvPr/>
        </p:nvSpPr>
        <p:spPr>
          <a:xfrm>
            <a:off x="9785257" y="5661676"/>
            <a:ext cx="1065096" cy="259819"/>
          </a:xfrm>
          <a:prstGeom prst="rect">
            <a:avLst/>
          </a:prstGeom>
          <a:solidFill>
            <a:srgbClr val="002060"/>
          </a:solidFill>
          <a:ln w="12700" algn="ctr">
            <a:solidFill>
              <a:schemeClr val="tx1"/>
            </a:solidFill>
            <a:prstDash val="solid"/>
            <a:miter lim="800000"/>
            <a:headEnd type="none" w="sm" len="sm"/>
            <a:tailEnd type="none" w="sm" len="sm"/>
          </a:ln>
        </p:spPr>
        <p:txBody>
          <a:bodyPr wrap="squar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dirty="0">
              <a:ln>
                <a:noFill/>
              </a:ln>
              <a:solidFill>
                <a:prstClr val="black"/>
              </a:solidFill>
              <a:effectLst/>
              <a:uLnTx/>
              <a:uFillTx/>
              <a:latin typeface="Open Sans"/>
              <a:ea typeface="+mn-ea"/>
              <a:cs typeface="+mn-cs"/>
            </a:endParaRPr>
          </a:p>
        </p:txBody>
      </p:sp>
      <p:sp>
        <p:nvSpPr>
          <p:cNvPr id="74" name="Rectangle 73">
            <a:extLst>
              <a:ext uri="{FF2B5EF4-FFF2-40B4-BE49-F238E27FC236}">
                <a16:creationId xmlns:a16="http://schemas.microsoft.com/office/drawing/2014/main" id="{0F0B04B8-FDCE-487B-A5A7-EFE4AE0B9293}"/>
              </a:ext>
            </a:extLst>
          </p:cNvPr>
          <p:cNvSpPr/>
          <p:nvPr/>
        </p:nvSpPr>
        <p:spPr>
          <a:xfrm>
            <a:off x="8678623" y="5661676"/>
            <a:ext cx="1065096" cy="259819"/>
          </a:xfrm>
          <a:prstGeom prst="rect">
            <a:avLst/>
          </a:prstGeom>
          <a:solidFill>
            <a:srgbClr val="9DD4CF"/>
          </a:solidFill>
          <a:ln w="12700" algn="ctr">
            <a:solidFill>
              <a:srgbClr val="8F8FFF"/>
            </a:solidFill>
            <a:prstDash val="solid"/>
            <a:miter lim="800000"/>
            <a:headEnd type="none" w="sm" len="sm"/>
            <a:tailEnd type="none" w="sm" len="sm"/>
          </a:ln>
        </p:spPr>
        <p:txBody>
          <a:bodyPr wrap="squar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00" b="1" i="0" u="none" strike="noStrike" kern="1200" cap="none" spc="0" normalizeH="0" baseline="0" noProof="0" dirty="0">
              <a:ln>
                <a:noFill/>
              </a:ln>
              <a:solidFill>
                <a:prstClr val="black"/>
              </a:solidFill>
              <a:effectLst/>
              <a:uLnTx/>
              <a:uFillTx/>
              <a:latin typeface="Open Sans"/>
              <a:ea typeface="+mn-ea"/>
              <a:cs typeface="+mn-cs"/>
            </a:endParaRPr>
          </a:p>
        </p:txBody>
      </p:sp>
      <p:sp>
        <p:nvSpPr>
          <p:cNvPr id="75" name="TextBox 74">
            <a:extLst>
              <a:ext uri="{FF2B5EF4-FFF2-40B4-BE49-F238E27FC236}">
                <a16:creationId xmlns:a16="http://schemas.microsoft.com/office/drawing/2014/main" id="{8C5C70BA-7161-48F9-B3D0-562929372FE1}"/>
              </a:ext>
            </a:extLst>
          </p:cNvPr>
          <p:cNvSpPr txBox="1"/>
          <p:nvPr/>
        </p:nvSpPr>
        <p:spPr>
          <a:xfrm>
            <a:off x="8758435" y="5238362"/>
            <a:ext cx="923944" cy="100303"/>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lumMod val="65000"/>
                    <a:lumOff val="35000"/>
                  </a:prstClr>
                </a:solidFill>
                <a:effectLst/>
                <a:uLnTx/>
                <a:uFillTx/>
                <a:latin typeface="Open Sans"/>
                <a:ea typeface="+mn-ea"/>
                <a:cs typeface="+mn-cs"/>
              </a:rPr>
              <a:t>Onshore</a:t>
            </a:r>
          </a:p>
        </p:txBody>
      </p:sp>
      <p:sp>
        <p:nvSpPr>
          <p:cNvPr id="76" name="TextBox 75">
            <a:extLst>
              <a:ext uri="{FF2B5EF4-FFF2-40B4-BE49-F238E27FC236}">
                <a16:creationId xmlns:a16="http://schemas.microsoft.com/office/drawing/2014/main" id="{61EBDD10-2819-41F6-ABF6-09DFC339D3ED}"/>
              </a:ext>
            </a:extLst>
          </p:cNvPr>
          <p:cNvSpPr txBox="1"/>
          <p:nvPr/>
        </p:nvSpPr>
        <p:spPr>
          <a:xfrm>
            <a:off x="9859878" y="5238362"/>
            <a:ext cx="923944" cy="100303"/>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lumMod val="65000"/>
                    <a:lumOff val="35000"/>
                  </a:prstClr>
                </a:solidFill>
                <a:effectLst/>
                <a:uLnTx/>
                <a:uFillTx/>
                <a:latin typeface="Open Sans"/>
                <a:ea typeface="+mn-ea"/>
                <a:cs typeface="+mn-cs"/>
              </a:rPr>
              <a:t>Offshore</a:t>
            </a:r>
          </a:p>
        </p:txBody>
      </p:sp>
      <p:sp>
        <p:nvSpPr>
          <p:cNvPr id="77" name="TextBox 76">
            <a:extLst>
              <a:ext uri="{FF2B5EF4-FFF2-40B4-BE49-F238E27FC236}">
                <a16:creationId xmlns:a16="http://schemas.microsoft.com/office/drawing/2014/main" id="{F74DDA3E-AF85-4566-A100-311402F9D933}"/>
              </a:ext>
            </a:extLst>
          </p:cNvPr>
          <p:cNvSpPr txBox="1"/>
          <p:nvPr/>
        </p:nvSpPr>
        <p:spPr>
          <a:xfrm>
            <a:off x="7271080" y="5473252"/>
            <a:ext cx="1363327" cy="117781"/>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lumMod val="65000"/>
                    <a:lumOff val="35000"/>
                  </a:prstClr>
                </a:solidFill>
                <a:effectLst/>
                <a:uLnTx/>
                <a:uFillTx/>
                <a:latin typeface="Open Sans"/>
                <a:ea typeface="+mn-ea"/>
                <a:cs typeface="+mn-cs"/>
              </a:rPr>
              <a:t>Associate</a:t>
            </a:r>
          </a:p>
        </p:txBody>
      </p:sp>
      <p:sp>
        <p:nvSpPr>
          <p:cNvPr id="78" name="TextBox 77">
            <a:extLst>
              <a:ext uri="{FF2B5EF4-FFF2-40B4-BE49-F238E27FC236}">
                <a16:creationId xmlns:a16="http://schemas.microsoft.com/office/drawing/2014/main" id="{ACB5BA3F-CD0F-4CBC-B276-460BC4E03523}"/>
              </a:ext>
            </a:extLst>
          </p:cNvPr>
          <p:cNvSpPr txBox="1"/>
          <p:nvPr/>
        </p:nvSpPr>
        <p:spPr>
          <a:xfrm>
            <a:off x="7532367" y="5746285"/>
            <a:ext cx="1102040" cy="117781"/>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prstClr val="black">
                    <a:lumMod val="65000"/>
                    <a:lumOff val="35000"/>
                  </a:prstClr>
                </a:solidFill>
                <a:effectLst/>
                <a:uLnTx/>
                <a:uFillTx/>
                <a:latin typeface="Open Sans"/>
                <a:ea typeface="+mn-ea"/>
                <a:cs typeface="+mn-cs"/>
              </a:rPr>
              <a:t>Contractor</a:t>
            </a:r>
          </a:p>
        </p:txBody>
      </p:sp>
      <p:sp>
        <p:nvSpPr>
          <p:cNvPr id="69" name="TextBox 68">
            <a:extLst>
              <a:ext uri="{FF2B5EF4-FFF2-40B4-BE49-F238E27FC236}">
                <a16:creationId xmlns:a16="http://schemas.microsoft.com/office/drawing/2014/main" id="{4F15B1E9-A276-498F-8724-A6BD6ED364E6}"/>
              </a:ext>
            </a:extLst>
          </p:cNvPr>
          <p:cNvSpPr txBox="1"/>
          <p:nvPr/>
        </p:nvSpPr>
        <p:spPr>
          <a:xfrm>
            <a:off x="7519307" y="4886498"/>
            <a:ext cx="3677432" cy="137412"/>
          </a:xfrm>
          <a:prstGeom prst="rect">
            <a:avLst/>
          </a:prstGeom>
          <a:solidFill>
            <a:schemeClr val="bg1"/>
          </a:solidFill>
        </p:spPr>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Open Sans"/>
                <a:ea typeface="+mn-ea"/>
                <a:cs typeface="+mn-cs"/>
              </a:rPr>
              <a:t>LEGEND</a:t>
            </a:r>
          </a:p>
        </p:txBody>
      </p:sp>
      <p:sp>
        <p:nvSpPr>
          <p:cNvPr id="70" name="TextBox 69">
            <a:extLst>
              <a:ext uri="{FF2B5EF4-FFF2-40B4-BE49-F238E27FC236}">
                <a16:creationId xmlns:a16="http://schemas.microsoft.com/office/drawing/2014/main" id="{10769FE1-9F38-4B3A-B987-0684C7CFEC90}"/>
              </a:ext>
            </a:extLst>
          </p:cNvPr>
          <p:cNvSpPr txBox="1"/>
          <p:nvPr/>
        </p:nvSpPr>
        <p:spPr>
          <a:xfrm>
            <a:off x="7519307" y="5079195"/>
            <a:ext cx="3677432" cy="137412"/>
          </a:xfrm>
          <a:prstGeom prst="rect">
            <a:avLst/>
          </a:prstGeom>
          <a:solidFill>
            <a:schemeClr val="bg1"/>
          </a:solidFill>
        </p:spPr>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prstClr val="black"/>
                </a:solidFill>
                <a:effectLst/>
                <a:uLnTx/>
                <a:uFillTx/>
                <a:latin typeface="Open Sans"/>
                <a:ea typeface="+mn-ea"/>
                <a:cs typeface="+mn-cs"/>
              </a:rPr>
              <a:t>Primary Future State Ownership</a:t>
            </a:r>
          </a:p>
        </p:txBody>
      </p:sp>
      <p:sp>
        <p:nvSpPr>
          <p:cNvPr id="67" name="Rectangle 66">
            <a:extLst>
              <a:ext uri="{FF2B5EF4-FFF2-40B4-BE49-F238E27FC236}">
                <a16:creationId xmlns:a16="http://schemas.microsoft.com/office/drawing/2014/main" id="{FF2BDD33-C88A-43E0-882D-65E3D91B59B1}"/>
              </a:ext>
            </a:extLst>
          </p:cNvPr>
          <p:cNvSpPr/>
          <p:nvPr/>
        </p:nvSpPr>
        <p:spPr>
          <a:xfrm>
            <a:off x="7324535" y="4802564"/>
            <a:ext cx="4026638" cy="1215013"/>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82" name="Rectangle 81">
            <a:extLst>
              <a:ext uri="{FF2B5EF4-FFF2-40B4-BE49-F238E27FC236}">
                <a16:creationId xmlns:a16="http://schemas.microsoft.com/office/drawing/2014/main" id="{E872802D-64D3-4D46-9118-3186F660463B}"/>
              </a:ext>
            </a:extLst>
          </p:cNvPr>
          <p:cNvSpPr/>
          <p:nvPr/>
        </p:nvSpPr>
        <p:spPr>
          <a:xfrm>
            <a:off x="7271080" y="1969282"/>
            <a:ext cx="4080093" cy="318822"/>
          </a:xfrm>
          <a:prstGeom prst="rect">
            <a:avLst/>
          </a:prstGeom>
          <a:solidFill>
            <a:srgbClr val="6FC2B4"/>
          </a:solidFill>
          <a:ln w="19050">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6576" tIns="45720" rIns="36576" bIns="45720" numCol="1" spcCol="0" rtlCol="0" fromWordArt="0" anchor="ctr" anchorCtr="1"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300" normalizeH="0" baseline="0" noProof="0" dirty="0">
                <a:ln>
                  <a:noFill/>
                </a:ln>
                <a:solidFill>
                  <a:prstClr val="black"/>
                </a:solidFill>
                <a:effectLst/>
                <a:uLnTx/>
                <a:uFillTx/>
                <a:latin typeface="Open Sans"/>
                <a:ea typeface="+mn-ea"/>
                <a:cs typeface="+mn-cs"/>
              </a:rPr>
              <a:t>LAYOUT / DESIGN</a:t>
            </a:r>
          </a:p>
        </p:txBody>
      </p:sp>
      <p:sp>
        <p:nvSpPr>
          <p:cNvPr id="83" name="Rectangle 82">
            <a:extLst>
              <a:ext uri="{FF2B5EF4-FFF2-40B4-BE49-F238E27FC236}">
                <a16:creationId xmlns:a16="http://schemas.microsoft.com/office/drawing/2014/main" id="{4A23890A-5B03-415A-81EE-C1FBA2FFA6E3}"/>
              </a:ext>
            </a:extLst>
          </p:cNvPr>
          <p:cNvSpPr/>
          <p:nvPr/>
        </p:nvSpPr>
        <p:spPr>
          <a:xfrm>
            <a:off x="7258488" y="1959992"/>
            <a:ext cx="361511" cy="328112"/>
          </a:xfrm>
          <a:prstGeom prst="rect">
            <a:avLst/>
          </a:prstGeom>
          <a:solidFill>
            <a:srgbClr val="004F59"/>
          </a:solidFill>
          <a:ln>
            <a:noFill/>
          </a:ln>
        </p:spPr>
        <p:style>
          <a:lnRef idx="2">
            <a:schemeClr val="accent1">
              <a:shade val="50000"/>
            </a:schemeClr>
          </a:lnRef>
          <a:fillRef idx="1">
            <a:schemeClr val="accent1"/>
          </a:fillRef>
          <a:effectRef idx="0">
            <a:schemeClr val="accent1"/>
          </a:effectRef>
          <a:fontRef idx="minor">
            <a:schemeClr val="lt1"/>
          </a:fontRef>
        </p:style>
        <p:txBody>
          <a:bodyPr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Open Sans"/>
                <a:ea typeface="+mn-ea"/>
                <a:cs typeface="+mn-cs"/>
              </a:rPr>
              <a:t>B</a:t>
            </a:r>
          </a:p>
        </p:txBody>
      </p:sp>
      <p:sp>
        <p:nvSpPr>
          <p:cNvPr id="84" name="Rectangle 83">
            <a:extLst>
              <a:ext uri="{FF2B5EF4-FFF2-40B4-BE49-F238E27FC236}">
                <a16:creationId xmlns:a16="http://schemas.microsoft.com/office/drawing/2014/main" id="{74DE4A08-A717-4C96-9B3F-6B9A070E89E3}"/>
              </a:ext>
            </a:extLst>
          </p:cNvPr>
          <p:cNvSpPr/>
          <p:nvPr/>
        </p:nvSpPr>
        <p:spPr>
          <a:xfrm>
            <a:off x="1033470" y="1935896"/>
            <a:ext cx="416958" cy="352208"/>
          </a:xfrm>
          <a:prstGeom prst="rect">
            <a:avLst/>
          </a:prstGeom>
          <a:solidFill>
            <a:srgbClr val="004F59"/>
          </a:solidFill>
          <a:ln>
            <a:noFill/>
          </a:ln>
        </p:spPr>
        <p:style>
          <a:lnRef idx="2">
            <a:schemeClr val="accent1">
              <a:shade val="50000"/>
            </a:schemeClr>
          </a:lnRef>
          <a:fillRef idx="1">
            <a:schemeClr val="accent1"/>
          </a:fillRef>
          <a:effectRef idx="0">
            <a:schemeClr val="accent1"/>
          </a:effectRef>
          <a:fontRef idx="minor">
            <a:schemeClr val="lt1"/>
          </a:fontRef>
        </p:style>
        <p:txBody>
          <a:bodyPr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Open Sans"/>
                <a:ea typeface="+mn-ea"/>
                <a:cs typeface="+mn-cs"/>
              </a:rPr>
              <a:t>A</a:t>
            </a:r>
          </a:p>
        </p:txBody>
      </p:sp>
    </p:spTree>
    <p:extLst>
      <p:ext uri="{BB962C8B-B14F-4D97-AF65-F5344CB8AC3E}">
        <p14:creationId xmlns:p14="http://schemas.microsoft.com/office/powerpoint/2010/main" val="74355052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EAC21F5-7DA5-6546-B54D-62384271650B}"/>
              </a:ext>
            </a:extLst>
          </p:cNvPr>
          <p:cNvSpPr>
            <a:spLocks noGrp="1"/>
          </p:cNvSpPr>
          <p:nvPr>
            <p:ph type="title"/>
          </p:nvPr>
        </p:nvSpPr>
        <p:spPr/>
        <p:txBody>
          <a:bodyPr/>
          <a:lstStyle/>
          <a:p>
            <a:r>
              <a:rPr lang="en-US" dirty="0"/>
              <a:t>Our approach is grounded in consumer insights</a:t>
            </a:r>
          </a:p>
        </p:txBody>
      </p:sp>
      <p:sp>
        <p:nvSpPr>
          <p:cNvPr id="2" name="Text Placeholder 1">
            <a:extLst>
              <a:ext uri="{FF2B5EF4-FFF2-40B4-BE49-F238E27FC236}">
                <a16:creationId xmlns:a16="http://schemas.microsoft.com/office/drawing/2014/main" id="{FED30922-C583-7E40-A90A-393BE1B861AF}"/>
              </a:ext>
            </a:extLst>
          </p:cNvPr>
          <p:cNvSpPr>
            <a:spLocks noGrp="1"/>
          </p:cNvSpPr>
          <p:nvPr>
            <p:ph type="body" sz="quarter" idx="14"/>
          </p:nvPr>
        </p:nvSpPr>
        <p:spPr/>
        <p:txBody>
          <a:bodyPr/>
          <a:lstStyle/>
          <a:p>
            <a:r>
              <a:rPr lang="en-US" dirty="0">
                <a:solidFill>
                  <a:srgbClr val="000000"/>
                </a:solidFill>
              </a:rPr>
              <a:t>Leveraging extensive research already conducted and employing a comprehensive proven approach enables us to design a truly unrivaled consumer experience</a:t>
            </a:r>
          </a:p>
        </p:txBody>
      </p:sp>
      <p:sp>
        <p:nvSpPr>
          <p:cNvPr id="4" name="Rectangle 3">
            <a:extLst>
              <a:ext uri="{FF2B5EF4-FFF2-40B4-BE49-F238E27FC236}">
                <a16:creationId xmlns:a16="http://schemas.microsoft.com/office/drawing/2014/main" id="{D53E9995-E0B6-8843-9AE6-3933BD44731B}"/>
              </a:ext>
            </a:extLst>
          </p:cNvPr>
          <p:cNvSpPr/>
          <p:nvPr/>
        </p:nvSpPr>
        <p:spPr>
          <a:xfrm>
            <a:off x="1191695" y="2380393"/>
            <a:ext cx="8419881" cy="35159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Open Sans"/>
                <a:ea typeface="+mn-ea"/>
                <a:cs typeface="+mn-cs"/>
              </a:rPr>
              <a:t>High</a:t>
            </a:r>
          </a:p>
        </p:txBody>
      </p:sp>
      <p:sp>
        <p:nvSpPr>
          <p:cNvPr id="5" name="TextBox 4">
            <a:extLst>
              <a:ext uri="{FF2B5EF4-FFF2-40B4-BE49-F238E27FC236}">
                <a16:creationId xmlns:a16="http://schemas.microsoft.com/office/drawing/2014/main" id="{CB2B10A6-9A3C-7945-8FFC-2AB525D2C642}"/>
              </a:ext>
            </a:extLst>
          </p:cNvPr>
          <p:cNvSpPr txBox="1"/>
          <p:nvPr/>
        </p:nvSpPr>
        <p:spPr>
          <a:xfrm>
            <a:off x="1179820" y="2095301"/>
            <a:ext cx="3442877"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all" spc="0" normalizeH="0" baseline="0" noProof="0" dirty="0">
                <a:ln>
                  <a:noFill/>
                </a:ln>
                <a:solidFill>
                  <a:prstClr val="black"/>
                </a:solidFill>
                <a:effectLst/>
                <a:uLnTx/>
                <a:uFillTx/>
                <a:latin typeface="Open Sans"/>
                <a:ea typeface="+mn-ea"/>
                <a:cs typeface="Frutiger Next Pro Medium Italic"/>
              </a:rPr>
              <a:t>Phase I: Proposed Approach</a:t>
            </a:r>
          </a:p>
        </p:txBody>
      </p:sp>
      <p:grpSp>
        <p:nvGrpSpPr>
          <p:cNvPr id="6" name="Group 5">
            <a:extLst>
              <a:ext uri="{FF2B5EF4-FFF2-40B4-BE49-F238E27FC236}">
                <a16:creationId xmlns:a16="http://schemas.microsoft.com/office/drawing/2014/main" id="{10BC769B-955E-1B43-A7CC-238CC6D1CA7C}"/>
              </a:ext>
            </a:extLst>
          </p:cNvPr>
          <p:cNvGrpSpPr/>
          <p:nvPr/>
        </p:nvGrpSpPr>
        <p:grpSpPr>
          <a:xfrm>
            <a:off x="548764" y="3158077"/>
            <a:ext cx="11029196" cy="301374"/>
            <a:chOff x="565882" y="2723262"/>
            <a:chExt cx="11029196" cy="301374"/>
          </a:xfrm>
        </p:grpSpPr>
        <p:grpSp>
          <p:nvGrpSpPr>
            <p:cNvPr id="7" name="Group 6">
              <a:extLst>
                <a:ext uri="{FF2B5EF4-FFF2-40B4-BE49-F238E27FC236}">
                  <a16:creationId xmlns:a16="http://schemas.microsoft.com/office/drawing/2014/main" id="{FC6928F3-C3A4-3544-92E0-E05BB5660AEF}"/>
                </a:ext>
              </a:extLst>
            </p:cNvPr>
            <p:cNvGrpSpPr/>
            <p:nvPr/>
          </p:nvGrpSpPr>
          <p:grpSpPr>
            <a:xfrm>
              <a:off x="762885" y="2801054"/>
              <a:ext cx="10590916" cy="145790"/>
              <a:chOff x="353223" y="3746924"/>
              <a:chExt cx="11704320" cy="152400"/>
            </a:xfrm>
          </p:grpSpPr>
          <p:cxnSp>
            <p:nvCxnSpPr>
              <p:cNvPr id="10" name="Straight Connector 9">
                <a:extLst>
                  <a:ext uri="{FF2B5EF4-FFF2-40B4-BE49-F238E27FC236}">
                    <a16:creationId xmlns:a16="http://schemas.microsoft.com/office/drawing/2014/main" id="{2D7BA259-5A49-FD40-9205-B85E85541A38}"/>
                  </a:ext>
                </a:extLst>
              </p:cNvPr>
              <p:cNvCxnSpPr/>
              <p:nvPr/>
            </p:nvCxnSpPr>
            <p:spPr>
              <a:xfrm>
                <a:off x="353223" y="3746924"/>
                <a:ext cx="11704320" cy="0"/>
              </a:xfrm>
              <a:prstGeom prst="line">
                <a:avLst/>
              </a:prstGeom>
              <a:noFill/>
              <a:ln w="38100" cap="flat" cmpd="sng" algn="ctr">
                <a:solidFill>
                  <a:schemeClr val="accent1"/>
                </a:solidFill>
                <a:prstDash val="solid"/>
                <a:miter lim="800000"/>
              </a:ln>
              <a:effectLst/>
            </p:spPr>
          </p:cxnSp>
          <p:cxnSp>
            <p:nvCxnSpPr>
              <p:cNvPr id="11" name="Straight Connector 10">
                <a:extLst>
                  <a:ext uri="{FF2B5EF4-FFF2-40B4-BE49-F238E27FC236}">
                    <a16:creationId xmlns:a16="http://schemas.microsoft.com/office/drawing/2014/main" id="{C3468D12-6A3A-6645-B15A-178F143910CF}"/>
                  </a:ext>
                </a:extLst>
              </p:cNvPr>
              <p:cNvCxnSpPr/>
              <p:nvPr/>
            </p:nvCxnSpPr>
            <p:spPr>
              <a:xfrm>
                <a:off x="353223" y="3899324"/>
                <a:ext cx="11704320" cy="0"/>
              </a:xfrm>
              <a:prstGeom prst="line">
                <a:avLst/>
              </a:prstGeom>
              <a:noFill/>
              <a:ln w="38100" cap="flat" cmpd="sng" algn="ctr">
                <a:solidFill>
                  <a:schemeClr val="accent2"/>
                </a:solidFill>
                <a:prstDash val="solid"/>
                <a:miter lim="800000"/>
              </a:ln>
              <a:effectLst/>
            </p:spPr>
          </p:cxnSp>
          <p:cxnSp>
            <p:nvCxnSpPr>
              <p:cNvPr id="12" name="Straight Connector 11">
                <a:extLst>
                  <a:ext uri="{FF2B5EF4-FFF2-40B4-BE49-F238E27FC236}">
                    <a16:creationId xmlns:a16="http://schemas.microsoft.com/office/drawing/2014/main" id="{415FF524-89F4-0B4B-A20D-F8D7C3ECD999}"/>
                  </a:ext>
                </a:extLst>
              </p:cNvPr>
              <p:cNvCxnSpPr/>
              <p:nvPr/>
            </p:nvCxnSpPr>
            <p:spPr>
              <a:xfrm>
                <a:off x="353223" y="3823124"/>
                <a:ext cx="11704320" cy="0"/>
              </a:xfrm>
              <a:prstGeom prst="line">
                <a:avLst/>
              </a:prstGeom>
              <a:noFill/>
              <a:ln w="38100" cap="flat" cmpd="sng" algn="ctr">
                <a:solidFill>
                  <a:srgbClr val="43B02A"/>
                </a:solidFill>
                <a:prstDash val="solid"/>
                <a:miter lim="800000"/>
              </a:ln>
              <a:effectLst/>
            </p:spPr>
          </p:cxnSp>
        </p:grpSp>
        <p:sp>
          <p:nvSpPr>
            <p:cNvPr id="8" name="Chevron 40">
              <a:extLst>
                <a:ext uri="{FF2B5EF4-FFF2-40B4-BE49-F238E27FC236}">
                  <a16:creationId xmlns:a16="http://schemas.microsoft.com/office/drawing/2014/main" id="{FA7C1BFF-57CE-FD45-BB20-3770A30121E3}"/>
                </a:ext>
              </a:extLst>
            </p:cNvPr>
            <p:cNvSpPr/>
            <p:nvPr/>
          </p:nvSpPr>
          <p:spPr>
            <a:xfrm>
              <a:off x="565882" y="2723262"/>
              <a:ext cx="394004" cy="301374"/>
            </a:xfrm>
            <a:prstGeom prst="chevron">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9" name="Chevron 41">
              <a:extLst>
                <a:ext uri="{FF2B5EF4-FFF2-40B4-BE49-F238E27FC236}">
                  <a16:creationId xmlns:a16="http://schemas.microsoft.com/office/drawing/2014/main" id="{870776ED-6B8F-2E4B-85A9-A2E267FD99A0}"/>
                </a:ext>
              </a:extLst>
            </p:cNvPr>
            <p:cNvSpPr/>
            <p:nvPr/>
          </p:nvSpPr>
          <p:spPr>
            <a:xfrm>
              <a:off x="11213414" y="2723262"/>
              <a:ext cx="381664" cy="301374"/>
            </a:xfrm>
            <a:prstGeom prst="chevron">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grpSp>
      <p:sp>
        <p:nvSpPr>
          <p:cNvPr id="59" name="TextBox 58">
            <a:extLst>
              <a:ext uri="{FF2B5EF4-FFF2-40B4-BE49-F238E27FC236}">
                <a16:creationId xmlns:a16="http://schemas.microsoft.com/office/drawing/2014/main" id="{8401921C-9C36-9948-B7B3-2B4033B0BBE8}"/>
              </a:ext>
            </a:extLst>
          </p:cNvPr>
          <p:cNvSpPr txBox="1"/>
          <p:nvPr/>
        </p:nvSpPr>
        <p:spPr>
          <a:xfrm>
            <a:off x="3195311"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Gather Insights</a:t>
            </a:r>
          </a:p>
        </p:txBody>
      </p:sp>
      <p:sp>
        <p:nvSpPr>
          <p:cNvPr id="60" name="TextBox 59">
            <a:extLst>
              <a:ext uri="{FF2B5EF4-FFF2-40B4-BE49-F238E27FC236}">
                <a16:creationId xmlns:a16="http://schemas.microsoft.com/office/drawing/2014/main" id="{736B1170-4215-AC49-AB9B-B2F6364B4333}"/>
              </a:ext>
            </a:extLst>
          </p:cNvPr>
          <p:cNvSpPr txBox="1"/>
          <p:nvPr/>
        </p:nvSpPr>
        <p:spPr>
          <a:xfrm>
            <a:off x="4859697"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Develop Strategy</a:t>
            </a:r>
          </a:p>
        </p:txBody>
      </p:sp>
      <p:sp>
        <p:nvSpPr>
          <p:cNvPr id="61" name="TextBox 60">
            <a:extLst>
              <a:ext uri="{FF2B5EF4-FFF2-40B4-BE49-F238E27FC236}">
                <a16:creationId xmlns:a16="http://schemas.microsoft.com/office/drawing/2014/main" id="{7C26B9F6-CAF7-C542-8BFE-92627C3F750C}"/>
              </a:ext>
            </a:extLst>
          </p:cNvPr>
          <p:cNvSpPr txBox="1"/>
          <p:nvPr/>
        </p:nvSpPr>
        <p:spPr>
          <a:xfrm>
            <a:off x="6524083"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Model the Experience</a:t>
            </a:r>
          </a:p>
        </p:txBody>
      </p:sp>
      <p:sp>
        <p:nvSpPr>
          <p:cNvPr id="62" name="TextBox 61">
            <a:extLst>
              <a:ext uri="{FF2B5EF4-FFF2-40B4-BE49-F238E27FC236}">
                <a16:creationId xmlns:a16="http://schemas.microsoft.com/office/drawing/2014/main" id="{A2FA63B2-8F66-504F-8548-B5B137E964D7}"/>
              </a:ext>
            </a:extLst>
          </p:cNvPr>
          <p:cNvSpPr txBox="1"/>
          <p:nvPr/>
        </p:nvSpPr>
        <p:spPr>
          <a:xfrm>
            <a:off x="8188469"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Plan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0" cap="none" spc="0" normalizeH="0" baseline="0" noProof="0" dirty="0">
                <a:ln>
                  <a:noFill/>
                </a:ln>
                <a:solidFill>
                  <a:srgbClr val="FFFFFF">
                    <a:lumMod val="50000"/>
                  </a:srgbClr>
                </a:solidFill>
                <a:effectLst/>
                <a:uLnTx/>
                <a:uFillTx/>
                <a:latin typeface="Open Sans"/>
                <a:ea typeface="+mn-ea"/>
                <a:cs typeface="Frutiger Next Pro Medium Italic"/>
              </a:rPr>
              <a:t>and Execute</a:t>
            </a:r>
            <a:endParaRPr kumimoji="0" lang="en-US" sz="1400" b="0" i="1" u="none" strike="noStrike" kern="0" cap="none" spc="0" normalizeH="0" baseline="30000" noProof="0" dirty="0">
              <a:ln>
                <a:noFill/>
              </a:ln>
              <a:solidFill>
                <a:srgbClr val="FFFFFF">
                  <a:lumMod val="50000"/>
                </a:srgbClr>
              </a:solidFill>
              <a:effectLst/>
              <a:uLnTx/>
              <a:uFillTx/>
              <a:latin typeface="Open Sans"/>
              <a:ea typeface="+mn-ea"/>
              <a:cs typeface="Frutiger Next Pro Medium Italic"/>
            </a:endParaRPr>
          </a:p>
        </p:txBody>
      </p:sp>
      <p:sp>
        <p:nvSpPr>
          <p:cNvPr id="63" name="TextBox 62">
            <a:extLst>
              <a:ext uri="{FF2B5EF4-FFF2-40B4-BE49-F238E27FC236}">
                <a16:creationId xmlns:a16="http://schemas.microsoft.com/office/drawing/2014/main" id="{54654384-BC27-A640-94AD-B82B432DDA8E}"/>
              </a:ext>
            </a:extLst>
          </p:cNvPr>
          <p:cNvSpPr txBox="1"/>
          <p:nvPr/>
        </p:nvSpPr>
        <p:spPr>
          <a:xfrm>
            <a:off x="9852853"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0" cap="none" spc="0" normalizeH="0" baseline="0" noProof="0" dirty="0">
                <a:ln>
                  <a:noFill/>
                </a:ln>
                <a:solidFill>
                  <a:srgbClr val="FFFFFF">
                    <a:lumMod val="50000"/>
                  </a:srgbClr>
                </a:solidFill>
                <a:effectLst/>
                <a:uLnTx/>
                <a:uFillTx/>
                <a:latin typeface="Open Sans"/>
                <a:ea typeface="+mn-ea"/>
                <a:cs typeface="Frutiger Next Pro Medium Italic"/>
              </a:rPr>
              <a:t>Measure and Adapt</a:t>
            </a:r>
          </a:p>
        </p:txBody>
      </p:sp>
      <p:graphicFrame>
        <p:nvGraphicFramePr>
          <p:cNvPr id="64" name="Table 63">
            <a:extLst>
              <a:ext uri="{FF2B5EF4-FFF2-40B4-BE49-F238E27FC236}">
                <a16:creationId xmlns:a16="http://schemas.microsoft.com/office/drawing/2014/main" id="{AAFD469B-617E-324A-A13F-7CDF31EF15BF}"/>
              </a:ext>
            </a:extLst>
          </p:cNvPr>
          <p:cNvGraphicFramePr>
            <a:graphicFrameLocks noGrp="1"/>
          </p:cNvGraphicFramePr>
          <p:nvPr/>
        </p:nvGraphicFramePr>
        <p:xfrm>
          <a:off x="1319925" y="3520915"/>
          <a:ext cx="10051206" cy="2262928"/>
        </p:xfrm>
        <a:graphic>
          <a:graphicData uri="http://schemas.openxmlformats.org/drawingml/2006/table">
            <a:tbl>
              <a:tblPr firstRow="1" bandRow="1">
                <a:tableStyleId>{5940675A-B579-460E-94D1-54222C63F5DA}</a:tableStyleId>
              </a:tblPr>
              <a:tblGrid>
                <a:gridCol w="1657350">
                  <a:extLst>
                    <a:ext uri="{9D8B030D-6E8A-4147-A177-3AD203B41FA5}">
                      <a16:colId xmlns:a16="http://schemas.microsoft.com/office/drawing/2014/main" val="1040821723"/>
                    </a:ext>
                  </a:extLst>
                </a:gridCol>
                <a:gridCol w="1657350">
                  <a:extLst>
                    <a:ext uri="{9D8B030D-6E8A-4147-A177-3AD203B41FA5}">
                      <a16:colId xmlns:a16="http://schemas.microsoft.com/office/drawing/2014/main" val="1795523250"/>
                    </a:ext>
                  </a:extLst>
                </a:gridCol>
                <a:gridCol w="1657350">
                  <a:extLst>
                    <a:ext uri="{9D8B030D-6E8A-4147-A177-3AD203B41FA5}">
                      <a16:colId xmlns:a16="http://schemas.microsoft.com/office/drawing/2014/main" val="2300389847"/>
                    </a:ext>
                  </a:extLst>
                </a:gridCol>
                <a:gridCol w="1657350">
                  <a:extLst>
                    <a:ext uri="{9D8B030D-6E8A-4147-A177-3AD203B41FA5}">
                      <a16:colId xmlns:a16="http://schemas.microsoft.com/office/drawing/2014/main" val="1161517295"/>
                    </a:ext>
                  </a:extLst>
                </a:gridCol>
                <a:gridCol w="1657350">
                  <a:extLst>
                    <a:ext uri="{9D8B030D-6E8A-4147-A177-3AD203B41FA5}">
                      <a16:colId xmlns:a16="http://schemas.microsoft.com/office/drawing/2014/main" val="1136408609"/>
                    </a:ext>
                  </a:extLst>
                </a:gridCol>
                <a:gridCol w="1764456">
                  <a:extLst>
                    <a:ext uri="{9D8B030D-6E8A-4147-A177-3AD203B41FA5}">
                      <a16:colId xmlns:a16="http://schemas.microsoft.com/office/drawing/2014/main" val="3551540976"/>
                    </a:ext>
                  </a:extLst>
                </a:gridCol>
              </a:tblGrid>
              <a:tr h="174476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solidFill>
                            <a:schemeClr val="tx1"/>
                          </a:solidFill>
                          <a:cs typeface="Arial" pitchFamily="34" charset="0"/>
                        </a:rPr>
                        <a:t>Align on their winning ambition to guide all consumer engagement going forward </a:t>
                      </a:r>
                      <a:endParaRPr lang="en-US" sz="900" baseline="0" dirty="0">
                        <a:solidFill>
                          <a:schemeClr val="tx1"/>
                        </a:solidFill>
                        <a:cs typeface="Arial"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baseline="0" dirty="0">
                        <a:solidFill>
                          <a:schemeClr val="tx1"/>
                        </a:solidFill>
                        <a:cs typeface="Arial"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dirty="0">
                        <a:solidFill>
                          <a:schemeClr val="tx1"/>
                        </a:solidFill>
                        <a:cs typeface="Arial" pitchFamily="34" charset="0"/>
                      </a:endParaRPr>
                    </a:p>
                  </a:txBody>
                  <a:tcPr marT="274320">
                    <a:lnL w="12700" cmpd="sng">
                      <a:noFill/>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900" dirty="0">
                          <a:solidFill>
                            <a:schemeClr val="tx1"/>
                          </a:solidFill>
                        </a:rPr>
                        <a:t>Identify the differentiated needs</a:t>
                      </a:r>
                      <a:r>
                        <a:rPr lang="en-US" sz="900" baseline="0" dirty="0">
                          <a:solidFill>
                            <a:schemeClr val="tx1"/>
                          </a:solidFill>
                        </a:rPr>
                        <a:t> and </a:t>
                      </a:r>
                      <a:r>
                        <a:rPr lang="en-US" sz="900" dirty="0">
                          <a:solidFill>
                            <a:schemeClr val="tx1"/>
                          </a:solidFill>
                        </a:rPr>
                        <a:t>wants across their consumers, </a:t>
                      </a:r>
                      <a:r>
                        <a:rPr lang="en-US" sz="900" baseline="0" dirty="0">
                          <a:solidFill>
                            <a:schemeClr val="tx1"/>
                          </a:solidFill>
                        </a:rPr>
                        <a:t>including archetypal journeys and key moments that matter that define priority consumer experiences</a:t>
                      </a:r>
                    </a:p>
                  </a:txBody>
                  <a:tcPr marT="274320">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900" dirty="0">
                          <a:solidFill>
                            <a:schemeClr val="tx1"/>
                          </a:solidFill>
                        </a:rPr>
                        <a:t>Define the holistic consumer experience</a:t>
                      </a:r>
                      <a:r>
                        <a:rPr lang="en-US" sz="900" baseline="0" dirty="0">
                          <a:solidFill>
                            <a:schemeClr val="tx1"/>
                          </a:solidFill>
                        </a:rPr>
                        <a:t> strategy to deliver an unrivaled consumer experience, including aspirational consumer journeys with actionable touchpoints to measure and monitor</a:t>
                      </a:r>
                      <a:endParaRPr lang="en-US" sz="900" dirty="0">
                        <a:solidFill>
                          <a:schemeClr val="tx1"/>
                        </a:solidFill>
                      </a:endParaRPr>
                    </a:p>
                  </a:txBody>
                  <a:tcPr marT="274320">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900" dirty="0">
                          <a:solidFill>
                            <a:schemeClr val="tx1"/>
                          </a:solidFill>
                        </a:rPr>
                        <a:t>Utilize</a:t>
                      </a:r>
                      <a:r>
                        <a:rPr lang="en-US" sz="900" baseline="0" dirty="0">
                          <a:solidFill>
                            <a:schemeClr val="tx1"/>
                          </a:solidFill>
                        </a:rPr>
                        <a:t> consumer data and human-centered </a:t>
                      </a:r>
                      <a:r>
                        <a:rPr lang="en-US" sz="900" dirty="0">
                          <a:solidFill>
                            <a:schemeClr val="tx1"/>
                          </a:solidFill>
                        </a:rPr>
                        <a:t>design</a:t>
                      </a:r>
                      <a:r>
                        <a:rPr lang="en-US" sz="900" baseline="0" dirty="0">
                          <a:solidFill>
                            <a:schemeClr val="tx1"/>
                          </a:solidFill>
                        </a:rPr>
                        <a:t> thinking to define ‘signature experiences’ at the key moments that matter and design pilots to rapidly test-and-learn and refine based on real consumer feedback</a:t>
                      </a:r>
                    </a:p>
                  </a:txBody>
                  <a:tcPr marT="274320">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l"/>
                      <a:r>
                        <a:rPr lang="en-US" sz="900" dirty="0">
                          <a:solidFill>
                            <a:schemeClr val="tx1"/>
                          </a:solidFill>
                        </a:rPr>
                        <a:t>Develop high-level CX roadmap and identify</a:t>
                      </a:r>
                      <a:r>
                        <a:rPr lang="en-US" sz="900" baseline="0" dirty="0">
                          <a:solidFill>
                            <a:schemeClr val="tx1"/>
                          </a:solidFill>
                        </a:rPr>
                        <a:t> success measures </a:t>
                      </a:r>
                      <a:r>
                        <a:rPr lang="en-US" sz="900" dirty="0">
                          <a:solidFill>
                            <a:schemeClr val="tx1"/>
                          </a:solidFill>
                        </a:rPr>
                        <a:t>to guide transition of the business from launch to steady state</a:t>
                      </a:r>
                      <a:r>
                        <a:rPr lang="en-US" sz="900" dirty="0">
                          <a:solidFill>
                            <a:schemeClr val="bg1">
                              <a:lumMod val="50000"/>
                            </a:schemeClr>
                          </a:solidFill>
                        </a:rPr>
                        <a:t> </a:t>
                      </a:r>
                    </a:p>
                    <a:p>
                      <a:pPr algn="l"/>
                      <a:endParaRPr lang="en-US" sz="900" b="1" dirty="0">
                        <a:solidFill>
                          <a:schemeClr val="bg1">
                            <a:lumMod val="65000"/>
                          </a:schemeClr>
                        </a:solidFill>
                      </a:endParaRPr>
                    </a:p>
                    <a:p>
                      <a:pPr algn="l"/>
                      <a:r>
                        <a:rPr lang="en-US" sz="900" b="0" i="1" dirty="0">
                          <a:solidFill>
                            <a:schemeClr val="bg1">
                              <a:lumMod val="65000"/>
                            </a:schemeClr>
                          </a:solidFill>
                        </a:rPr>
                        <a:t>Execute</a:t>
                      </a:r>
                      <a:r>
                        <a:rPr lang="en-US" sz="900" b="1" i="1" dirty="0">
                          <a:solidFill>
                            <a:schemeClr val="bg1">
                              <a:lumMod val="65000"/>
                            </a:schemeClr>
                          </a:solidFill>
                        </a:rPr>
                        <a:t>: </a:t>
                      </a:r>
                      <a:r>
                        <a:rPr lang="en-US" sz="900" b="0" i="1" baseline="0" dirty="0">
                          <a:solidFill>
                            <a:schemeClr val="bg1">
                              <a:lumMod val="65000"/>
                            </a:schemeClr>
                          </a:solidFill>
                        </a:rPr>
                        <a:t>Implement plan that will continuously improve </a:t>
                      </a:r>
                      <a:r>
                        <a:rPr lang="en-US" sz="900" i="1" baseline="0" dirty="0">
                          <a:solidFill>
                            <a:schemeClr val="bg1">
                              <a:lumMod val="65000"/>
                            </a:schemeClr>
                          </a:solidFill>
                        </a:rPr>
                        <a:t>CX and fuel ongoing innovation</a:t>
                      </a:r>
                      <a:endParaRPr lang="en-US" sz="900" i="1" dirty="0">
                        <a:solidFill>
                          <a:schemeClr val="bg1">
                            <a:lumMod val="65000"/>
                          </a:schemeClr>
                        </a:solidFill>
                      </a:endParaRPr>
                    </a:p>
                  </a:txBody>
                  <a:tcPr marT="274320">
                    <a:lnL w="6350" cap="flat" cmpd="sng" algn="ctr">
                      <a:solidFill>
                        <a:schemeClr val="bg1">
                          <a:lumMod val="75000"/>
                        </a:schemeClr>
                      </a:solidFill>
                      <a:prstDash val="solid"/>
                      <a:round/>
                      <a:headEnd type="none" w="med" len="med"/>
                      <a:tailEnd type="none" w="med" len="med"/>
                    </a:lnL>
                    <a:lnR w="381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i="1" baseline="0" dirty="0">
                          <a:solidFill>
                            <a:schemeClr val="bg1">
                              <a:lumMod val="65000"/>
                            </a:schemeClr>
                          </a:solidFill>
                        </a:rPr>
                        <a:t>Conduct ongoing measurement of the consumer experience and specific activities going forward, including developing the tools and dashboards to simplify CX tracking and reporting</a:t>
                      </a:r>
                    </a:p>
                  </a:txBody>
                  <a:tcPr marT="274320">
                    <a:lnL w="38100" cap="flat" cmpd="sng" algn="ctr">
                      <a:noFill/>
                      <a:prstDash val="solid"/>
                      <a:round/>
                      <a:headEnd type="none" w="med" len="med"/>
                      <a:tailEnd type="none" w="med" len="med"/>
                    </a:lnL>
                    <a:lnR w="12700" cmpd="sng">
                      <a:noFill/>
                    </a:lnR>
                    <a:lnT w="12700" cmpd="sng">
                      <a:noFill/>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8134258"/>
                  </a:ext>
                </a:extLst>
              </a:tr>
              <a:tr h="518160">
                <a:tc>
                  <a:txBody>
                    <a:bodyPr/>
                    <a:lstStyle/>
                    <a:p>
                      <a:pPr algn="ctr"/>
                      <a:r>
                        <a:rPr lang="en-US" sz="1200" b="0" baseline="0" dirty="0"/>
                        <a:t>2 weeks</a:t>
                      </a:r>
                      <a:endParaRPr lang="en-US" sz="1200" b="0" dirty="0"/>
                    </a:p>
                  </a:txBody>
                  <a:tcPr anchor="ctr">
                    <a:lnL w="12700" cmpd="sng">
                      <a:noFill/>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b="0" dirty="0"/>
                        <a:t>5 weeks</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b="0" dirty="0"/>
                        <a:t>3 weeks</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rPr>
                        <a:t>2 weeks</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b="0" baseline="0" dirty="0">
                          <a:solidFill>
                            <a:schemeClr val="tx1"/>
                          </a:solidFill>
                        </a:rPr>
                        <a:t>2 weeks</a:t>
                      </a:r>
                      <a:endParaRPr lang="en-US" sz="1200" b="0" dirty="0">
                        <a:solidFill>
                          <a:schemeClr val="tx1"/>
                        </a:solidFill>
                      </a:endParaRPr>
                    </a:p>
                  </a:txBody>
                  <a:tcPr anchor="ctr">
                    <a:lnL w="6350" cap="flat" cmpd="sng" algn="ctr">
                      <a:solidFill>
                        <a:schemeClr val="bg1">
                          <a:lumMod val="75000"/>
                        </a:schemeClr>
                      </a:solidFill>
                      <a:prstDash val="solid"/>
                      <a:round/>
                      <a:headEnd type="none" w="med" len="med"/>
                      <a:tailEnd type="none" w="med" len="med"/>
                    </a:lnL>
                    <a:lnR w="381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endParaRPr lang="en-US" sz="1200" b="1" dirty="0"/>
                    </a:p>
                  </a:txBody>
                  <a:tcPr anchor="ctr">
                    <a:lnL w="38100" cap="flat" cmpd="sng" algn="ctr">
                      <a:noFill/>
                      <a:prstDash val="solid"/>
                      <a:round/>
                      <a:headEnd type="none" w="med" len="med"/>
                      <a:tailEnd type="none" w="med" len="med"/>
                    </a:lnL>
                    <a:lnR w="12700" cmpd="sng">
                      <a:noFill/>
                    </a:lnR>
                    <a:lnT w="381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721069616"/>
                  </a:ext>
                </a:extLst>
              </a:tr>
            </a:tbl>
          </a:graphicData>
        </a:graphic>
      </p:graphicFrame>
      <p:sp>
        <p:nvSpPr>
          <p:cNvPr id="65" name="Text Placeholder 2">
            <a:extLst>
              <a:ext uri="{FF2B5EF4-FFF2-40B4-BE49-F238E27FC236}">
                <a16:creationId xmlns:a16="http://schemas.microsoft.com/office/drawing/2014/main" id="{E0DC555B-0A84-0F4B-95DC-90995E6C6B80}"/>
              </a:ext>
            </a:extLst>
          </p:cNvPr>
          <p:cNvSpPr txBox="1">
            <a:spLocks/>
          </p:cNvSpPr>
          <p:nvPr/>
        </p:nvSpPr>
        <p:spPr>
          <a:xfrm>
            <a:off x="1176706" y="6099710"/>
            <a:ext cx="5161031" cy="161583"/>
          </a:xfrm>
          <a:prstGeom prst="rect">
            <a:avLst/>
          </a:prstGeom>
        </p:spPr>
        <p:txBody>
          <a:bodyPr vert="horz" wrap="square" lIns="0" tIns="0" rIns="0" bIns="0" rtlCol="0">
            <a:sp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12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
                <a:srgbClr val="787878"/>
              </a:buClr>
              <a:buSzPct val="75000"/>
              <a:buFont typeface="Arial" panose="020B0604020202020204" pitchFamily="34" charset="0"/>
              <a:buNone/>
              <a:tabLst/>
              <a:defRPr/>
            </a:pPr>
            <a:r>
              <a:rPr kumimoji="0" lang="en-US" sz="1050" b="0" i="0" u="none" strike="noStrike" kern="1200" cap="none" spc="0" normalizeH="0" baseline="30000" noProof="0" dirty="0">
                <a:ln>
                  <a:noFill/>
                </a:ln>
                <a:solidFill>
                  <a:srgbClr val="000000"/>
                </a:solidFill>
                <a:effectLst/>
                <a:uLnTx/>
                <a:uFillTx/>
                <a:latin typeface="Open Sans"/>
                <a:ea typeface="Open Sans" charset="0"/>
                <a:cs typeface="Open Sans" charset="0"/>
              </a:rPr>
              <a:t>1 </a:t>
            </a:r>
            <a:r>
              <a:rPr kumimoji="0" lang="en-US" sz="1050" b="0" i="0" u="none" strike="noStrike" kern="1200" cap="none" spc="0" normalizeH="0" baseline="0" noProof="0" dirty="0">
                <a:ln>
                  <a:noFill/>
                </a:ln>
                <a:solidFill>
                  <a:srgbClr val="000000"/>
                </a:solidFill>
                <a:effectLst/>
                <a:uLnTx/>
                <a:uFillTx/>
                <a:latin typeface="Open Sans"/>
                <a:ea typeface="Open Sans" charset="0"/>
                <a:cs typeface="Open Sans" charset="0"/>
              </a:rPr>
              <a:t>Total timing is ~10 weeks; weeks do not add due to overlapping workstreams</a:t>
            </a:r>
          </a:p>
        </p:txBody>
      </p:sp>
      <p:sp>
        <p:nvSpPr>
          <p:cNvPr id="66" name="TextBox 65">
            <a:extLst>
              <a:ext uri="{FF2B5EF4-FFF2-40B4-BE49-F238E27FC236}">
                <a16:creationId xmlns:a16="http://schemas.microsoft.com/office/drawing/2014/main" id="{8013C4C4-F5F0-F542-9BC2-A5BBB991FF0F}"/>
              </a:ext>
            </a:extLst>
          </p:cNvPr>
          <p:cNvSpPr txBox="1"/>
          <p:nvPr/>
        </p:nvSpPr>
        <p:spPr>
          <a:xfrm>
            <a:off x="1542863" y="2530315"/>
            <a:ext cx="1230370" cy="43088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Spark </a:t>
            </a:r>
            <a:b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br>
            <a:r>
              <a:rPr kumimoji="0" lang="en-US" sz="1400" b="1" i="0" u="none" strike="noStrike" kern="0" cap="none" spc="0" normalizeH="0" baseline="0" noProof="0" dirty="0">
                <a:ln>
                  <a:noFill/>
                </a:ln>
                <a:solidFill>
                  <a:srgbClr val="000000"/>
                </a:solidFill>
                <a:effectLst/>
                <a:uLnTx/>
                <a:uFillTx/>
                <a:latin typeface="Open Sans"/>
                <a:ea typeface="+mn-ea"/>
                <a:cs typeface="Frutiger Next Pro Medium Italic"/>
              </a:rPr>
              <a:t>Ambition</a:t>
            </a:r>
          </a:p>
        </p:txBody>
      </p:sp>
      <p:sp>
        <p:nvSpPr>
          <p:cNvPr id="67" name="TextBox 66">
            <a:extLst>
              <a:ext uri="{FF2B5EF4-FFF2-40B4-BE49-F238E27FC236}">
                <a16:creationId xmlns:a16="http://schemas.microsoft.com/office/drawing/2014/main" id="{75435EFC-FBCA-3D40-BAB6-EDAB60C26E4A}"/>
              </a:ext>
            </a:extLst>
          </p:cNvPr>
          <p:cNvSpPr txBox="1"/>
          <p:nvPr/>
        </p:nvSpPr>
        <p:spPr>
          <a:xfrm rot="16200000">
            <a:off x="501641" y="4157055"/>
            <a:ext cx="1034715" cy="16787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all" spc="0" normalizeH="0" baseline="0" noProof="0" dirty="0">
                <a:ln>
                  <a:noFill/>
                </a:ln>
                <a:solidFill>
                  <a:prstClr val="black"/>
                </a:solidFill>
                <a:effectLst/>
                <a:uLnTx/>
                <a:uFillTx/>
                <a:latin typeface="Open Sans"/>
                <a:ea typeface="+mn-ea"/>
                <a:cs typeface="+mn-cs"/>
              </a:rPr>
              <a:t>Overview</a:t>
            </a:r>
          </a:p>
        </p:txBody>
      </p:sp>
      <p:sp>
        <p:nvSpPr>
          <p:cNvPr id="68" name="TextBox 67">
            <a:extLst>
              <a:ext uri="{FF2B5EF4-FFF2-40B4-BE49-F238E27FC236}">
                <a16:creationId xmlns:a16="http://schemas.microsoft.com/office/drawing/2014/main" id="{FE921D43-6A1A-DB41-B2FE-AD3B14670E0F}"/>
              </a:ext>
            </a:extLst>
          </p:cNvPr>
          <p:cNvSpPr txBox="1"/>
          <p:nvPr/>
        </p:nvSpPr>
        <p:spPr>
          <a:xfrm rot="16200000">
            <a:off x="501642" y="5470684"/>
            <a:ext cx="1034715" cy="167878"/>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all" spc="0" normalizeH="0" baseline="0" noProof="0" dirty="0">
                <a:ln>
                  <a:noFill/>
                </a:ln>
                <a:solidFill>
                  <a:prstClr val="black"/>
                </a:solidFill>
                <a:effectLst/>
                <a:uLnTx/>
                <a:uFillTx/>
                <a:latin typeface="Open Sans"/>
                <a:ea typeface="+mn-ea"/>
                <a:cs typeface="+mn-cs"/>
              </a:rPr>
              <a:t>Timing</a:t>
            </a:r>
            <a:r>
              <a:rPr kumimoji="0" lang="en-US" sz="1200" b="0" i="0" u="none" strike="noStrike" kern="0" cap="all" spc="0" normalizeH="0" baseline="30000" noProof="0" dirty="0">
                <a:ln>
                  <a:noFill/>
                </a:ln>
                <a:solidFill>
                  <a:prstClr val="black"/>
                </a:solidFill>
                <a:effectLst/>
                <a:uLnTx/>
                <a:uFillTx/>
                <a:latin typeface="Open Sans"/>
                <a:ea typeface="+mn-ea"/>
                <a:cs typeface="+mn-cs"/>
              </a:rPr>
              <a:t>1</a:t>
            </a:r>
          </a:p>
        </p:txBody>
      </p:sp>
      <p:sp>
        <p:nvSpPr>
          <p:cNvPr id="70" name="Text Placeholder 2">
            <a:extLst>
              <a:ext uri="{FF2B5EF4-FFF2-40B4-BE49-F238E27FC236}">
                <a16:creationId xmlns:a16="http://schemas.microsoft.com/office/drawing/2014/main" id="{E1C44801-CC62-B04D-B435-245DF85B7CBE}"/>
              </a:ext>
            </a:extLst>
          </p:cNvPr>
          <p:cNvSpPr txBox="1">
            <a:spLocks/>
          </p:cNvSpPr>
          <p:nvPr/>
        </p:nvSpPr>
        <p:spPr>
          <a:xfrm>
            <a:off x="6667350" y="6025546"/>
            <a:ext cx="2944226" cy="290849"/>
          </a:xfrm>
          <a:prstGeom prst="rect">
            <a:avLst/>
          </a:prstGeom>
          <a:ln w="19050">
            <a:solidFill>
              <a:schemeClr val="bg1">
                <a:lumMod val="95000"/>
              </a:schemeClr>
            </a:solidFill>
          </a:ln>
        </p:spPr>
        <p:txBody>
          <a:bodyPr vert="horz" wrap="square" lIns="91440" tIns="64008" rIns="64008" bIns="64008" rtlCol="0" anchor="ctr">
            <a:sp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12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
                <a:srgbClr val="787878"/>
              </a:buClr>
              <a:buSzPct val="75000"/>
              <a:buFont typeface="Arial" panose="020B0604020202020204" pitchFamily="34" charset="0"/>
              <a:buNone/>
              <a:tabLst/>
              <a:defRPr/>
            </a:pPr>
            <a:r>
              <a:rPr kumimoji="0" lang="en-US" sz="1050" b="0" i="1" u="none" strike="noStrike" kern="1200" cap="none" spc="-30" normalizeH="0" baseline="0" noProof="0" dirty="0">
                <a:ln>
                  <a:noFill/>
                </a:ln>
                <a:solidFill>
                  <a:prstClr val="white">
                    <a:lumMod val="75000"/>
                  </a:prstClr>
                </a:solidFill>
                <a:effectLst/>
                <a:uLnTx/>
                <a:uFillTx/>
                <a:latin typeface="Open Sans"/>
                <a:ea typeface="Open Sans" charset="0"/>
                <a:cs typeface="Open Sans" charset="0"/>
              </a:rPr>
              <a:t>Grey, Italic text indicates not in proposed scope </a:t>
            </a:r>
          </a:p>
        </p:txBody>
      </p:sp>
      <p:grpSp>
        <p:nvGrpSpPr>
          <p:cNvPr id="126" name="Group 125">
            <a:extLst>
              <a:ext uri="{FF2B5EF4-FFF2-40B4-BE49-F238E27FC236}">
                <a16:creationId xmlns:a16="http://schemas.microsoft.com/office/drawing/2014/main" id="{5B305C13-8321-C141-9024-58D2EF909D9A}"/>
              </a:ext>
            </a:extLst>
          </p:cNvPr>
          <p:cNvGrpSpPr/>
          <p:nvPr/>
        </p:nvGrpSpPr>
        <p:grpSpPr>
          <a:xfrm>
            <a:off x="1934352" y="3069358"/>
            <a:ext cx="459026" cy="459026"/>
            <a:chOff x="1650572" y="-289896"/>
            <a:chExt cx="459026" cy="459026"/>
          </a:xfrm>
        </p:grpSpPr>
        <p:sp>
          <p:nvSpPr>
            <p:cNvPr id="120" name="Oval 119">
              <a:extLst>
                <a:ext uri="{FF2B5EF4-FFF2-40B4-BE49-F238E27FC236}">
                  <a16:creationId xmlns:a16="http://schemas.microsoft.com/office/drawing/2014/main" id="{1E2D6C3A-5BAD-D041-8F15-461603BEA817}"/>
                </a:ext>
              </a:extLst>
            </p:cNvPr>
            <p:cNvSpPr/>
            <p:nvPr/>
          </p:nvSpPr>
          <p:spPr bwMode="gray">
            <a:xfrm>
              <a:off x="1650572"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71" name="Graphic 6">
              <a:extLst>
                <a:ext uri="{FF2B5EF4-FFF2-40B4-BE49-F238E27FC236}">
                  <a16:creationId xmlns:a16="http://schemas.microsoft.com/office/drawing/2014/main" id="{C3F91354-682E-6A43-8758-BD7294C55E1A}"/>
                </a:ext>
              </a:extLst>
            </p:cNvPr>
            <p:cNvGrpSpPr/>
            <p:nvPr/>
          </p:nvGrpSpPr>
          <p:grpSpPr>
            <a:xfrm>
              <a:off x="1660888" y="-279375"/>
              <a:ext cx="438394" cy="437985"/>
              <a:chOff x="8840477" y="3341538"/>
              <a:chExt cx="362309" cy="361971"/>
            </a:xfrm>
            <a:solidFill>
              <a:schemeClr val="accent1"/>
            </a:solidFill>
          </p:grpSpPr>
          <p:sp>
            <p:nvSpPr>
              <p:cNvPr id="72" name="Graphic 6">
                <a:extLst>
                  <a:ext uri="{FF2B5EF4-FFF2-40B4-BE49-F238E27FC236}">
                    <a16:creationId xmlns:a16="http://schemas.microsoft.com/office/drawing/2014/main" id="{FE54B1F6-39DD-7746-8470-AB0AC573AF13}"/>
                  </a:ext>
                </a:extLst>
              </p:cNvPr>
              <p:cNvSpPr/>
              <p:nvPr/>
            </p:nvSpPr>
            <p:spPr>
              <a:xfrm>
                <a:off x="8840477" y="3341538"/>
                <a:ext cx="362309" cy="361971"/>
              </a:xfrm>
              <a:custGeom>
                <a:avLst/>
                <a:gdLst>
                  <a:gd name="connsiteX0" fmla="*/ 181474 w 362309"/>
                  <a:gd name="connsiteY0" fmla="*/ 0 h 361971"/>
                  <a:gd name="connsiteX1" fmla="*/ 0 w 362309"/>
                  <a:gd name="connsiteY1" fmla="*/ 180667 h 361971"/>
                  <a:gd name="connsiteX2" fmla="*/ 180836 w 362309"/>
                  <a:gd name="connsiteY2" fmla="*/ 361972 h 361971"/>
                  <a:gd name="connsiteX3" fmla="*/ 362309 w 362309"/>
                  <a:gd name="connsiteY3" fmla="*/ 181305 h 361971"/>
                  <a:gd name="connsiteX4" fmla="*/ 181474 w 362309"/>
                  <a:gd name="connsiteY4" fmla="*/ 0 h 361971"/>
                  <a:gd name="connsiteX5" fmla="*/ 180836 w 362309"/>
                  <a:gd name="connsiteY5" fmla="*/ 349204 h 361971"/>
                  <a:gd name="connsiteX6" fmla="*/ 12780 w 362309"/>
                  <a:gd name="connsiteY6" fmla="*/ 180667 h 361971"/>
                  <a:gd name="connsiteX7" fmla="*/ 181474 w 362309"/>
                  <a:gd name="connsiteY7" fmla="*/ 12768 h 361971"/>
                  <a:gd name="connsiteX8" fmla="*/ 349529 w 362309"/>
                  <a:gd name="connsiteY8" fmla="*/ 181305 h 361971"/>
                  <a:gd name="connsiteX9" fmla="*/ 180836 w 362309"/>
                  <a:gd name="connsiteY9"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09" h="361971">
                    <a:moveTo>
                      <a:pt x="181474" y="0"/>
                    </a:moveTo>
                    <a:cubicBezTo>
                      <a:pt x="81152" y="0"/>
                      <a:pt x="0" y="81077"/>
                      <a:pt x="0" y="180667"/>
                    </a:cubicBezTo>
                    <a:cubicBezTo>
                      <a:pt x="0" y="280257"/>
                      <a:pt x="81152" y="361972"/>
                      <a:pt x="180836" y="361972"/>
                    </a:cubicBezTo>
                    <a:cubicBezTo>
                      <a:pt x="281157" y="361972"/>
                      <a:pt x="362309" y="280895"/>
                      <a:pt x="362309" y="181305"/>
                    </a:cubicBezTo>
                    <a:cubicBezTo>
                      <a:pt x="362309" y="81715"/>
                      <a:pt x="281157" y="0"/>
                      <a:pt x="181474" y="0"/>
                    </a:cubicBezTo>
                    <a:close/>
                    <a:moveTo>
                      <a:pt x="180836" y="349204"/>
                    </a:moveTo>
                    <a:cubicBezTo>
                      <a:pt x="88181" y="349204"/>
                      <a:pt x="12780" y="273873"/>
                      <a:pt x="12780" y="180667"/>
                    </a:cubicBezTo>
                    <a:cubicBezTo>
                      <a:pt x="12780" y="88099"/>
                      <a:pt x="88181" y="12768"/>
                      <a:pt x="181474" y="12768"/>
                    </a:cubicBezTo>
                    <a:cubicBezTo>
                      <a:pt x="274128" y="12768"/>
                      <a:pt x="349529" y="88099"/>
                      <a:pt x="349529" y="181305"/>
                    </a:cubicBezTo>
                    <a:cubicBezTo>
                      <a:pt x="349529" y="273873"/>
                      <a:pt x="274128" y="349204"/>
                      <a:pt x="180836"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73" name="Graphic 6">
                <a:extLst>
                  <a:ext uri="{FF2B5EF4-FFF2-40B4-BE49-F238E27FC236}">
                    <a16:creationId xmlns:a16="http://schemas.microsoft.com/office/drawing/2014/main" id="{23759D8D-AC97-0844-90E3-20F4A72C9999}"/>
                  </a:ext>
                </a:extLst>
              </p:cNvPr>
              <p:cNvSpPr/>
              <p:nvPr/>
            </p:nvSpPr>
            <p:spPr>
              <a:xfrm>
                <a:off x="8952521" y="3423892"/>
                <a:ext cx="136907" cy="195988"/>
              </a:xfrm>
              <a:custGeom>
                <a:avLst/>
                <a:gdLst>
                  <a:gd name="connsiteX0" fmla="*/ 131413 w 136907"/>
                  <a:gd name="connsiteY0" fmla="*/ 59371 h 195988"/>
                  <a:gd name="connsiteX1" fmla="*/ 94991 w 136907"/>
                  <a:gd name="connsiteY1" fmla="*/ 59371 h 195988"/>
                  <a:gd name="connsiteX2" fmla="*/ 117356 w 136907"/>
                  <a:gd name="connsiteY2" fmla="*/ 9576 h 195988"/>
                  <a:gd name="connsiteX3" fmla="*/ 116717 w 136907"/>
                  <a:gd name="connsiteY3" fmla="*/ 3192 h 195988"/>
                  <a:gd name="connsiteX4" fmla="*/ 111605 w 136907"/>
                  <a:gd name="connsiteY4" fmla="*/ 0 h 195988"/>
                  <a:gd name="connsiteX5" fmla="*/ 45788 w 136907"/>
                  <a:gd name="connsiteY5" fmla="*/ 0 h 195988"/>
                  <a:gd name="connsiteX6" fmla="*/ 40038 w 136907"/>
                  <a:gd name="connsiteY6" fmla="*/ 3830 h 195988"/>
                  <a:gd name="connsiteX7" fmla="*/ 420 w 136907"/>
                  <a:gd name="connsiteY7" fmla="*/ 95760 h 195988"/>
                  <a:gd name="connsiteX8" fmla="*/ 1058 w 136907"/>
                  <a:gd name="connsiteY8" fmla="*/ 101505 h 195988"/>
                  <a:gd name="connsiteX9" fmla="*/ 6171 w 136907"/>
                  <a:gd name="connsiteY9" fmla="*/ 104059 h 195988"/>
                  <a:gd name="connsiteX10" fmla="*/ 36843 w 136907"/>
                  <a:gd name="connsiteY10" fmla="*/ 104059 h 195988"/>
                  <a:gd name="connsiteX11" fmla="*/ 12561 w 136907"/>
                  <a:gd name="connsiteY11" fmla="*/ 187689 h 195988"/>
                  <a:gd name="connsiteX12" fmla="*/ 15756 w 136907"/>
                  <a:gd name="connsiteY12" fmla="*/ 195350 h 195988"/>
                  <a:gd name="connsiteX13" fmla="*/ 18951 w 136907"/>
                  <a:gd name="connsiteY13" fmla="*/ 195988 h 195988"/>
                  <a:gd name="connsiteX14" fmla="*/ 23423 w 136907"/>
                  <a:gd name="connsiteY14" fmla="*/ 194073 h 195988"/>
                  <a:gd name="connsiteX15" fmla="*/ 135247 w 136907"/>
                  <a:gd name="connsiteY15" fmla="*/ 69585 h 195988"/>
                  <a:gd name="connsiteX16" fmla="*/ 136526 w 136907"/>
                  <a:gd name="connsiteY16" fmla="*/ 62563 h 195988"/>
                  <a:gd name="connsiteX17" fmla="*/ 131413 w 136907"/>
                  <a:gd name="connsiteY17" fmla="*/ 59371 h 195988"/>
                  <a:gd name="connsiteX18" fmla="*/ 33648 w 136907"/>
                  <a:gd name="connsiteY18" fmla="*/ 165345 h 195988"/>
                  <a:gd name="connsiteX19" fmla="*/ 52178 w 136907"/>
                  <a:gd name="connsiteY19" fmla="*/ 100229 h 195988"/>
                  <a:gd name="connsiteX20" fmla="*/ 50900 w 136907"/>
                  <a:gd name="connsiteY20" fmla="*/ 94483 h 195988"/>
                  <a:gd name="connsiteX21" fmla="*/ 45788 w 136907"/>
                  <a:gd name="connsiteY21" fmla="*/ 91929 h 195988"/>
                  <a:gd name="connsiteX22" fmla="*/ 16394 w 136907"/>
                  <a:gd name="connsiteY22" fmla="*/ 91929 h 195988"/>
                  <a:gd name="connsiteX23" fmla="*/ 50261 w 136907"/>
                  <a:gd name="connsiteY23" fmla="*/ 12768 h 195988"/>
                  <a:gd name="connsiteX24" fmla="*/ 102020 w 136907"/>
                  <a:gd name="connsiteY24" fmla="*/ 12768 h 195988"/>
                  <a:gd name="connsiteX25" fmla="*/ 79655 w 136907"/>
                  <a:gd name="connsiteY25" fmla="*/ 62563 h 195988"/>
                  <a:gd name="connsiteX26" fmla="*/ 80294 w 136907"/>
                  <a:gd name="connsiteY26" fmla="*/ 68947 h 195988"/>
                  <a:gd name="connsiteX27" fmla="*/ 85406 w 136907"/>
                  <a:gd name="connsiteY27" fmla="*/ 72139 h 195988"/>
                  <a:gd name="connsiteX28" fmla="*/ 117356 w 136907"/>
                  <a:gd name="connsiteY28" fmla="*/ 72139 h 195988"/>
                  <a:gd name="connsiteX29" fmla="*/ 33648 w 136907"/>
                  <a:gd name="connsiteY29" fmla="*/ 165345 h 195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6907" h="195988">
                    <a:moveTo>
                      <a:pt x="131413" y="59371"/>
                    </a:moveTo>
                    <a:lnTo>
                      <a:pt x="94991" y="59371"/>
                    </a:lnTo>
                    <a:lnTo>
                      <a:pt x="117356" y="9576"/>
                    </a:lnTo>
                    <a:cubicBezTo>
                      <a:pt x="117995" y="7661"/>
                      <a:pt x="117995" y="5107"/>
                      <a:pt x="116717" y="3192"/>
                    </a:cubicBezTo>
                    <a:cubicBezTo>
                      <a:pt x="115438" y="1277"/>
                      <a:pt x="113522" y="0"/>
                      <a:pt x="111605" y="0"/>
                    </a:cubicBezTo>
                    <a:lnTo>
                      <a:pt x="45788" y="0"/>
                    </a:lnTo>
                    <a:cubicBezTo>
                      <a:pt x="43233" y="0"/>
                      <a:pt x="40677" y="1277"/>
                      <a:pt x="40038" y="3830"/>
                    </a:cubicBezTo>
                    <a:lnTo>
                      <a:pt x="420" y="95760"/>
                    </a:lnTo>
                    <a:cubicBezTo>
                      <a:pt x="-219" y="97675"/>
                      <a:pt x="-219" y="100229"/>
                      <a:pt x="1058" y="101505"/>
                    </a:cubicBezTo>
                    <a:cubicBezTo>
                      <a:pt x="2337" y="103421"/>
                      <a:pt x="4253" y="104059"/>
                      <a:pt x="6171" y="104059"/>
                    </a:cubicBezTo>
                    <a:lnTo>
                      <a:pt x="36843" y="104059"/>
                    </a:lnTo>
                    <a:lnTo>
                      <a:pt x="12561" y="187689"/>
                    </a:lnTo>
                    <a:cubicBezTo>
                      <a:pt x="11922" y="190243"/>
                      <a:pt x="13199" y="193435"/>
                      <a:pt x="15756" y="195350"/>
                    </a:cubicBezTo>
                    <a:cubicBezTo>
                      <a:pt x="17033" y="195988"/>
                      <a:pt x="17673" y="195988"/>
                      <a:pt x="18951" y="195988"/>
                    </a:cubicBezTo>
                    <a:cubicBezTo>
                      <a:pt x="20868" y="195988"/>
                      <a:pt x="22146" y="195350"/>
                      <a:pt x="23423" y="194073"/>
                    </a:cubicBezTo>
                    <a:lnTo>
                      <a:pt x="135247" y="69585"/>
                    </a:lnTo>
                    <a:cubicBezTo>
                      <a:pt x="137164" y="67670"/>
                      <a:pt x="137164" y="65117"/>
                      <a:pt x="136526" y="62563"/>
                    </a:cubicBezTo>
                    <a:cubicBezTo>
                      <a:pt x="136526" y="60648"/>
                      <a:pt x="133969" y="59371"/>
                      <a:pt x="131413" y="59371"/>
                    </a:cubicBezTo>
                    <a:close/>
                    <a:moveTo>
                      <a:pt x="33648" y="165345"/>
                    </a:moveTo>
                    <a:lnTo>
                      <a:pt x="52178" y="100229"/>
                    </a:lnTo>
                    <a:cubicBezTo>
                      <a:pt x="52818" y="98313"/>
                      <a:pt x="52178" y="96398"/>
                      <a:pt x="50900" y="94483"/>
                    </a:cubicBezTo>
                    <a:cubicBezTo>
                      <a:pt x="49623" y="92568"/>
                      <a:pt x="47705" y="91929"/>
                      <a:pt x="45788" y="91929"/>
                    </a:cubicBezTo>
                    <a:lnTo>
                      <a:pt x="16394" y="91929"/>
                    </a:lnTo>
                    <a:lnTo>
                      <a:pt x="50261" y="12768"/>
                    </a:lnTo>
                    <a:lnTo>
                      <a:pt x="102020" y="12768"/>
                    </a:lnTo>
                    <a:lnTo>
                      <a:pt x="79655" y="62563"/>
                    </a:lnTo>
                    <a:cubicBezTo>
                      <a:pt x="79016" y="64478"/>
                      <a:pt x="79016" y="67032"/>
                      <a:pt x="80294" y="68947"/>
                    </a:cubicBezTo>
                    <a:cubicBezTo>
                      <a:pt x="81572" y="70862"/>
                      <a:pt x="83489" y="72139"/>
                      <a:pt x="85406" y="72139"/>
                    </a:cubicBezTo>
                    <a:lnTo>
                      <a:pt x="117356" y="72139"/>
                    </a:lnTo>
                    <a:lnTo>
                      <a:pt x="33648" y="165345"/>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grpSp>
        <p:nvGrpSpPr>
          <p:cNvPr id="127" name="Group 126">
            <a:extLst>
              <a:ext uri="{FF2B5EF4-FFF2-40B4-BE49-F238E27FC236}">
                <a16:creationId xmlns:a16="http://schemas.microsoft.com/office/drawing/2014/main" id="{CF0F52A0-7A26-AD4F-B0A9-4F18099F9F85}"/>
              </a:ext>
            </a:extLst>
          </p:cNvPr>
          <p:cNvGrpSpPr/>
          <p:nvPr/>
        </p:nvGrpSpPr>
        <p:grpSpPr>
          <a:xfrm>
            <a:off x="3580983" y="3069358"/>
            <a:ext cx="459026" cy="459026"/>
            <a:chOff x="3024441" y="-289896"/>
            <a:chExt cx="459026" cy="459026"/>
          </a:xfrm>
        </p:grpSpPr>
        <p:sp>
          <p:nvSpPr>
            <p:cNvPr id="121" name="Oval 120">
              <a:extLst>
                <a:ext uri="{FF2B5EF4-FFF2-40B4-BE49-F238E27FC236}">
                  <a16:creationId xmlns:a16="http://schemas.microsoft.com/office/drawing/2014/main" id="{19FDD1E2-2EA0-9A4B-A9E0-352FFFCD61E3}"/>
                </a:ext>
              </a:extLst>
            </p:cNvPr>
            <p:cNvSpPr/>
            <p:nvPr/>
          </p:nvSpPr>
          <p:spPr bwMode="gray">
            <a:xfrm>
              <a:off x="3024441"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74" name="Graphic 4">
              <a:extLst>
                <a:ext uri="{FF2B5EF4-FFF2-40B4-BE49-F238E27FC236}">
                  <a16:creationId xmlns:a16="http://schemas.microsoft.com/office/drawing/2014/main" id="{0B9EAF35-4BFB-A24F-9738-0BA09E57C8B7}"/>
                </a:ext>
              </a:extLst>
            </p:cNvPr>
            <p:cNvGrpSpPr/>
            <p:nvPr/>
          </p:nvGrpSpPr>
          <p:grpSpPr>
            <a:xfrm>
              <a:off x="3035142" y="-278989"/>
              <a:ext cx="437625" cy="437213"/>
              <a:chOff x="8841116" y="4308712"/>
              <a:chExt cx="361674" cy="361333"/>
            </a:xfrm>
            <a:solidFill>
              <a:schemeClr val="accent1"/>
            </a:solidFill>
          </p:grpSpPr>
          <p:sp>
            <p:nvSpPr>
              <p:cNvPr id="75" name="Graphic 4">
                <a:extLst>
                  <a:ext uri="{FF2B5EF4-FFF2-40B4-BE49-F238E27FC236}">
                    <a16:creationId xmlns:a16="http://schemas.microsoft.com/office/drawing/2014/main" id="{5CFA9E5B-BE77-8E47-A073-34CFFC8D1360}"/>
                  </a:ext>
                </a:extLst>
              </p:cNvPr>
              <p:cNvSpPr/>
              <p:nvPr/>
            </p:nvSpPr>
            <p:spPr>
              <a:xfrm>
                <a:off x="8841116" y="4308712"/>
                <a:ext cx="361674" cy="361333"/>
              </a:xfrm>
              <a:custGeom>
                <a:avLst/>
                <a:gdLst>
                  <a:gd name="connsiteX0" fmla="*/ 180836 w 361674"/>
                  <a:gd name="connsiteY0" fmla="*/ 349204 h 361333"/>
                  <a:gd name="connsiteX1" fmla="*/ 12780 w 361674"/>
                  <a:gd name="connsiteY1" fmla="*/ 181305 h 361333"/>
                  <a:gd name="connsiteX2" fmla="*/ 180836 w 361674"/>
                  <a:gd name="connsiteY2" fmla="*/ 13407 h 361333"/>
                  <a:gd name="connsiteX3" fmla="*/ 348890 w 361674"/>
                  <a:gd name="connsiteY3" fmla="*/ 181305 h 361333"/>
                  <a:gd name="connsiteX4" fmla="*/ 180836 w 361674"/>
                  <a:gd name="connsiteY4" fmla="*/ 349204 h 361333"/>
                  <a:gd name="connsiteX5" fmla="*/ 180836 w 361674"/>
                  <a:gd name="connsiteY5" fmla="*/ 0 h 361333"/>
                  <a:gd name="connsiteX6" fmla="*/ 0 w 361674"/>
                  <a:gd name="connsiteY6" fmla="*/ 180667 h 361333"/>
                  <a:gd name="connsiteX7" fmla="*/ 180836 w 361674"/>
                  <a:gd name="connsiteY7" fmla="*/ 361334 h 361333"/>
                  <a:gd name="connsiteX8" fmla="*/ 361670 w 361674"/>
                  <a:gd name="connsiteY8" fmla="*/ 180667 h 361333"/>
                  <a:gd name="connsiteX9" fmla="*/ 180836 w 361674"/>
                  <a:gd name="connsiteY9" fmla="*/ 0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4" h="361333">
                    <a:moveTo>
                      <a:pt x="180836" y="349204"/>
                    </a:moveTo>
                    <a:cubicBezTo>
                      <a:pt x="88181" y="349204"/>
                      <a:pt x="12780" y="273873"/>
                      <a:pt x="12780" y="181305"/>
                    </a:cubicBezTo>
                    <a:cubicBezTo>
                      <a:pt x="12780" y="88738"/>
                      <a:pt x="88181" y="13407"/>
                      <a:pt x="180836" y="13407"/>
                    </a:cubicBezTo>
                    <a:cubicBezTo>
                      <a:pt x="273490" y="13407"/>
                      <a:pt x="348890" y="88738"/>
                      <a:pt x="348890" y="181305"/>
                    </a:cubicBezTo>
                    <a:cubicBezTo>
                      <a:pt x="349530" y="273234"/>
                      <a:pt x="274128" y="349204"/>
                      <a:pt x="180836" y="349204"/>
                    </a:cubicBezTo>
                    <a:moveTo>
                      <a:pt x="180836" y="0"/>
                    </a:moveTo>
                    <a:cubicBezTo>
                      <a:pt x="80513" y="0"/>
                      <a:pt x="0" y="81077"/>
                      <a:pt x="0" y="180667"/>
                    </a:cubicBezTo>
                    <a:cubicBezTo>
                      <a:pt x="0" y="280895"/>
                      <a:pt x="81153" y="361334"/>
                      <a:pt x="180836" y="361334"/>
                    </a:cubicBezTo>
                    <a:cubicBezTo>
                      <a:pt x="280518" y="361334"/>
                      <a:pt x="361670" y="280257"/>
                      <a:pt x="361670" y="180667"/>
                    </a:cubicBezTo>
                    <a:cubicBezTo>
                      <a:pt x="362310" y="81077"/>
                      <a:pt x="281157" y="0"/>
                      <a:pt x="180836" y="0"/>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76" name="Graphic 4">
                <a:extLst>
                  <a:ext uri="{FF2B5EF4-FFF2-40B4-BE49-F238E27FC236}">
                    <a16:creationId xmlns:a16="http://schemas.microsoft.com/office/drawing/2014/main" id="{CCCA8895-D9D2-4742-A023-3D82010DD0D0}"/>
                  </a:ext>
                </a:extLst>
              </p:cNvPr>
              <p:cNvSpPr/>
              <p:nvPr/>
            </p:nvSpPr>
            <p:spPr>
              <a:xfrm>
                <a:off x="8900543" y="4384043"/>
                <a:ext cx="244095" cy="211310"/>
              </a:xfrm>
              <a:custGeom>
                <a:avLst/>
                <a:gdLst>
                  <a:gd name="connsiteX0" fmla="*/ 215341 w 244095"/>
                  <a:gd name="connsiteY0" fmla="*/ 130872 h 211310"/>
                  <a:gd name="connsiteX1" fmla="*/ 211507 w 244095"/>
                  <a:gd name="connsiteY1" fmla="*/ 134702 h 211310"/>
                  <a:gd name="connsiteX2" fmla="*/ 212146 w 244095"/>
                  <a:gd name="connsiteY2" fmla="*/ 140448 h 211310"/>
                  <a:gd name="connsiteX3" fmla="*/ 215341 w 244095"/>
                  <a:gd name="connsiteY3" fmla="*/ 151300 h 211310"/>
                  <a:gd name="connsiteX4" fmla="*/ 199366 w 244095"/>
                  <a:gd name="connsiteY4" fmla="*/ 173006 h 211310"/>
                  <a:gd name="connsiteX5" fmla="*/ 182752 w 244095"/>
                  <a:gd name="connsiteY5" fmla="*/ 198542 h 211310"/>
                  <a:gd name="connsiteX6" fmla="*/ 145051 w 244095"/>
                  <a:gd name="connsiteY6" fmla="*/ 198542 h 211310"/>
                  <a:gd name="connsiteX7" fmla="*/ 145051 w 244095"/>
                  <a:gd name="connsiteY7" fmla="*/ 155131 h 211310"/>
                  <a:gd name="connsiteX8" fmla="*/ 139300 w 244095"/>
                  <a:gd name="connsiteY8" fmla="*/ 148747 h 211310"/>
                  <a:gd name="connsiteX9" fmla="*/ 121409 w 244095"/>
                  <a:gd name="connsiteY9" fmla="*/ 134064 h 211310"/>
                  <a:gd name="connsiteX10" fmla="*/ 116297 w 244095"/>
                  <a:gd name="connsiteY10" fmla="*/ 130233 h 211310"/>
                  <a:gd name="connsiteX11" fmla="*/ 110545 w 244095"/>
                  <a:gd name="connsiteY11" fmla="*/ 132787 h 211310"/>
                  <a:gd name="connsiteX12" fmla="*/ 93293 w 244095"/>
                  <a:gd name="connsiteY12" fmla="*/ 141086 h 211310"/>
                  <a:gd name="connsiteX13" fmla="*/ 74123 w 244095"/>
                  <a:gd name="connsiteY13" fmla="*/ 130233 h 211310"/>
                  <a:gd name="connsiteX14" fmla="*/ 65177 w 244095"/>
                  <a:gd name="connsiteY14" fmla="*/ 128318 h 211310"/>
                  <a:gd name="connsiteX15" fmla="*/ 47925 w 244095"/>
                  <a:gd name="connsiteY15" fmla="*/ 133425 h 211310"/>
                  <a:gd name="connsiteX16" fmla="*/ 12780 w 244095"/>
                  <a:gd name="connsiteY16" fmla="*/ 98313 h 211310"/>
                  <a:gd name="connsiteX17" fmla="*/ 34506 w 244095"/>
                  <a:gd name="connsiteY17" fmla="*/ 65755 h 211310"/>
                  <a:gd name="connsiteX18" fmla="*/ 38340 w 244095"/>
                  <a:gd name="connsiteY18" fmla="*/ 58094 h 211310"/>
                  <a:gd name="connsiteX19" fmla="*/ 37701 w 244095"/>
                  <a:gd name="connsiteY19" fmla="*/ 52349 h 211310"/>
                  <a:gd name="connsiteX20" fmla="*/ 60066 w 244095"/>
                  <a:gd name="connsiteY20" fmla="*/ 30005 h 211310"/>
                  <a:gd name="connsiteX21" fmla="*/ 68372 w 244095"/>
                  <a:gd name="connsiteY21" fmla="*/ 31920 h 211310"/>
                  <a:gd name="connsiteX22" fmla="*/ 75401 w 244095"/>
                  <a:gd name="connsiteY22" fmla="*/ 30005 h 211310"/>
                  <a:gd name="connsiteX23" fmla="*/ 100961 w 244095"/>
                  <a:gd name="connsiteY23" fmla="*/ 23621 h 211310"/>
                  <a:gd name="connsiteX24" fmla="*/ 107990 w 244095"/>
                  <a:gd name="connsiteY24" fmla="*/ 21706 h 211310"/>
                  <a:gd name="connsiteX25" fmla="*/ 125243 w 244095"/>
                  <a:gd name="connsiteY25" fmla="*/ 13407 h 211310"/>
                  <a:gd name="connsiteX26" fmla="*/ 144412 w 244095"/>
                  <a:gd name="connsiteY26" fmla="*/ 24259 h 211310"/>
                  <a:gd name="connsiteX27" fmla="*/ 148885 w 244095"/>
                  <a:gd name="connsiteY27" fmla="*/ 27451 h 211310"/>
                  <a:gd name="connsiteX28" fmla="*/ 153997 w 244095"/>
                  <a:gd name="connsiteY28" fmla="*/ 26175 h 211310"/>
                  <a:gd name="connsiteX29" fmla="*/ 166777 w 244095"/>
                  <a:gd name="connsiteY29" fmla="*/ 21706 h 211310"/>
                  <a:gd name="connsiteX30" fmla="*/ 189142 w 244095"/>
                  <a:gd name="connsiteY30" fmla="*/ 41496 h 211310"/>
                  <a:gd name="connsiteX31" fmla="*/ 191698 w 244095"/>
                  <a:gd name="connsiteY31" fmla="*/ 45965 h 211310"/>
                  <a:gd name="connsiteX32" fmla="*/ 196810 w 244095"/>
                  <a:gd name="connsiteY32" fmla="*/ 47242 h 211310"/>
                  <a:gd name="connsiteX33" fmla="*/ 200644 w 244095"/>
                  <a:gd name="connsiteY33" fmla="*/ 46603 h 211310"/>
                  <a:gd name="connsiteX34" fmla="*/ 223009 w 244095"/>
                  <a:gd name="connsiteY34" fmla="*/ 68947 h 211310"/>
                  <a:gd name="connsiteX35" fmla="*/ 218536 w 244095"/>
                  <a:gd name="connsiteY35" fmla="*/ 81715 h 211310"/>
                  <a:gd name="connsiteX36" fmla="*/ 217258 w 244095"/>
                  <a:gd name="connsiteY36" fmla="*/ 86822 h 211310"/>
                  <a:gd name="connsiteX37" fmla="*/ 220453 w 244095"/>
                  <a:gd name="connsiteY37" fmla="*/ 91291 h 211310"/>
                  <a:gd name="connsiteX38" fmla="*/ 231315 w 244095"/>
                  <a:gd name="connsiteY38" fmla="*/ 110443 h 211310"/>
                  <a:gd name="connsiteX39" fmla="*/ 215341 w 244095"/>
                  <a:gd name="connsiteY39" fmla="*/ 130872 h 211310"/>
                  <a:gd name="connsiteX40" fmla="*/ 231954 w 244095"/>
                  <a:gd name="connsiteY40" fmla="*/ 83630 h 211310"/>
                  <a:gd name="connsiteX41" fmla="*/ 235149 w 244095"/>
                  <a:gd name="connsiteY41" fmla="*/ 68309 h 211310"/>
                  <a:gd name="connsiteX42" fmla="*/ 200644 w 244095"/>
                  <a:gd name="connsiteY42" fmla="*/ 33197 h 211310"/>
                  <a:gd name="connsiteX43" fmla="*/ 167416 w 244095"/>
                  <a:gd name="connsiteY43" fmla="*/ 8299 h 211310"/>
                  <a:gd name="connsiteX44" fmla="*/ 152080 w 244095"/>
                  <a:gd name="connsiteY44" fmla="*/ 11491 h 211310"/>
                  <a:gd name="connsiteX45" fmla="*/ 125881 w 244095"/>
                  <a:gd name="connsiteY45" fmla="*/ 0 h 211310"/>
                  <a:gd name="connsiteX46" fmla="*/ 102239 w 244095"/>
                  <a:gd name="connsiteY46" fmla="*/ 9576 h 211310"/>
                  <a:gd name="connsiteX47" fmla="*/ 69011 w 244095"/>
                  <a:gd name="connsiteY47" fmla="*/ 17875 h 211310"/>
                  <a:gd name="connsiteX48" fmla="*/ 60066 w 244095"/>
                  <a:gd name="connsiteY48" fmla="*/ 16599 h 211310"/>
                  <a:gd name="connsiteX49" fmla="*/ 24921 w 244095"/>
                  <a:gd name="connsiteY49" fmla="*/ 51710 h 211310"/>
                  <a:gd name="connsiteX50" fmla="*/ 24921 w 244095"/>
                  <a:gd name="connsiteY50" fmla="*/ 55541 h 211310"/>
                  <a:gd name="connsiteX51" fmla="*/ 0 w 244095"/>
                  <a:gd name="connsiteY51" fmla="*/ 97675 h 211310"/>
                  <a:gd name="connsiteX52" fmla="*/ 47925 w 244095"/>
                  <a:gd name="connsiteY52" fmla="*/ 145555 h 211310"/>
                  <a:gd name="connsiteX53" fmla="*/ 66456 w 244095"/>
                  <a:gd name="connsiteY53" fmla="*/ 141724 h 211310"/>
                  <a:gd name="connsiteX54" fmla="*/ 93293 w 244095"/>
                  <a:gd name="connsiteY54" fmla="*/ 153854 h 211310"/>
                  <a:gd name="connsiteX55" fmla="*/ 113740 w 244095"/>
                  <a:gd name="connsiteY55" fmla="*/ 146832 h 211310"/>
                  <a:gd name="connsiteX56" fmla="*/ 132271 w 244095"/>
                  <a:gd name="connsiteY56" fmla="*/ 160238 h 211310"/>
                  <a:gd name="connsiteX57" fmla="*/ 132271 w 244095"/>
                  <a:gd name="connsiteY57" fmla="*/ 204926 h 211310"/>
                  <a:gd name="connsiteX58" fmla="*/ 138661 w 244095"/>
                  <a:gd name="connsiteY58" fmla="*/ 211310 h 211310"/>
                  <a:gd name="connsiteX59" fmla="*/ 188503 w 244095"/>
                  <a:gd name="connsiteY59" fmla="*/ 211310 h 211310"/>
                  <a:gd name="connsiteX60" fmla="*/ 194893 w 244095"/>
                  <a:gd name="connsiteY60" fmla="*/ 204926 h 211310"/>
                  <a:gd name="connsiteX61" fmla="*/ 205756 w 244095"/>
                  <a:gd name="connsiteY61" fmla="*/ 183859 h 211310"/>
                  <a:gd name="connsiteX62" fmla="*/ 227482 w 244095"/>
                  <a:gd name="connsiteY62" fmla="*/ 151300 h 211310"/>
                  <a:gd name="connsiteX63" fmla="*/ 225564 w 244095"/>
                  <a:gd name="connsiteY63" fmla="*/ 141086 h 211310"/>
                  <a:gd name="connsiteX64" fmla="*/ 244095 w 244095"/>
                  <a:gd name="connsiteY64" fmla="*/ 110443 h 211310"/>
                  <a:gd name="connsiteX65" fmla="*/ 231954 w 244095"/>
                  <a:gd name="connsiteY65" fmla="*/ 83630 h 211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244095" h="211310">
                    <a:moveTo>
                      <a:pt x="215341" y="130872"/>
                    </a:moveTo>
                    <a:cubicBezTo>
                      <a:pt x="213424" y="131510"/>
                      <a:pt x="212146" y="132787"/>
                      <a:pt x="211507" y="134702"/>
                    </a:cubicBezTo>
                    <a:cubicBezTo>
                      <a:pt x="210868" y="136617"/>
                      <a:pt x="210868" y="138533"/>
                      <a:pt x="212146" y="140448"/>
                    </a:cubicBezTo>
                    <a:cubicBezTo>
                      <a:pt x="214063" y="143640"/>
                      <a:pt x="214702" y="147470"/>
                      <a:pt x="215341" y="151300"/>
                    </a:cubicBezTo>
                    <a:cubicBezTo>
                      <a:pt x="215341" y="157684"/>
                      <a:pt x="212784" y="164068"/>
                      <a:pt x="199366" y="173006"/>
                    </a:cubicBezTo>
                    <a:cubicBezTo>
                      <a:pt x="188503" y="180028"/>
                      <a:pt x="184669" y="191519"/>
                      <a:pt x="182752" y="198542"/>
                    </a:cubicBezTo>
                    <a:lnTo>
                      <a:pt x="145051" y="198542"/>
                    </a:lnTo>
                    <a:lnTo>
                      <a:pt x="145051" y="155131"/>
                    </a:lnTo>
                    <a:cubicBezTo>
                      <a:pt x="145051" y="151939"/>
                      <a:pt x="142495" y="149385"/>
                      <a:pt x="139300" y="148747"/>
                    </a:cubicBezTo>
                    <a:cubicBezTo>
                      <a:pt x="130994" y="147470"/>
                      <a:pt x="123965" y="141724"/>
                      <a:pt x="121409" y="134064"/>
                    </a:cubicBezTo>
                    <a:cubicBezTo>
                      <a:pt x="120770" y="132149"/>
                      <a:pt x="118853" y="130233"/>
                      <a:pt x="116297" y="130233"/>
                    </a:cubicBezTo>
                    <a:cubicBezTo>
                      <a:pt x="113740" y="129595"/>
                      <a:pt x="111824" y="130872"/>
                      <a:pt x="110545" y="132787"/>
                    </a:cubicBezTo>
                    <a:cubicBezTo>
                      <a:pt x="106073" y="137894"/>
                      <a:pt x="99683" y="141086"/>
                      <a:pt x="93293" y="141086"/>
                    </a:cubicBezTo>
                    <a:cubicBezTo>
                      <a:pt x="85625" y="141086"/>
                      <a:pt x="77957" y="137256"/>
                      <a:pt x="74123" y="130233"/>
                    </a:cubicBezTo>
                    <a:cubicBezTo>
                      <a:pt x="72206" y="127041"/>
                      <a:pt x="68372" y="126403"/>
                      <a:pt x="65177" y="128318"/>
                    </a:cubicBezTo>
                    <a:cubicBezTo>
                      <a:pt x="59426" y="131510"/>
                      <a:pt x="53676" y="133425"/>
                      <a:pt x="47925" y="133425"/>
                    </a:cubicBezTo>
                    <a:cubicBezTo>
                      <a:pt x="28755" y="133425"/>
                      <a:pt x="12780" y="118104"/>
                      <a:pt x="12780" y="98313"/>
                    </a:cubicBezTo>
                    <a:cubicBezTo>
                      <a:pt x="12780" y="84269"/>
                      <a:pt x="21086" y="71501"/>
                      <a:pt x="34506" y="65755"/>
                    </a:cubicBezTo>
                    <a:cubicBezTo>
                      <a:pt x="37701" y="64478"/>
                      <a:pt x="38978" y="61286"/>
                      <a:pt x="38340" y="58094"/>
                    </a:cubicBezTo>
                    <a:cubicBezTo>
                      <a:pt x="37701" y="56179"/>
                      <a:pt x="37701" y="54264"/>
                      <a:pt x="37701" y="52349"/>
                    </a:cubicBezTo>
                    <a:cubicBezTo>
                      <a:pt x="37701" y="40219"/>
                      <a:pt x="47925" y="30005"/>
                      <a:pt x="60066" y="30005"/>
                    </a:cubicBezTo>
                    <a:cubicBezTo>
                      <a:pt x="63261" y="30005"/>
                      <a:pt x="65816" y="30643"/>
                      <a:pt x="68372" y="31920"/>
                    </a:cubicBezTo>
                    <a:cubicBezTo>
                      <a:pt x="70928" y="33197"/>
                      <a:pt x="74123" y="32559"/>
                      <a:pt x="75401" y="30005"/>
                    </a:cubicBezTo>
                    <a:cubicBezTo>
                      <a:pt x="81791" y="22344"/>
                      <a:pt x="92015" y="19791"/>
                      <a:pt x="100961" y="23621"/>
                    </a:cubicBezTo>
                    <a:cubicBezTo>
                      <a:pt x="103517" y="24898"/>
                      <a:pt x="106712" y="24259"/>
                      <a:pt x="107990" y="21706"/>
                    </a:cubicBezTo>
                    <a:cubicBezTo>
                      <a:pt x="112463" y="16599"/>
                      <a:pt x="118853" y="13407"/>
                      <a:pt x="125243" y="13407"/>
                    </a:cubicBezTo>
                    <a:cubicBezTo>
                      <a:pt x="132910" y="13407"/>
                      <a:pt x="139940" y="17237"/>
                      <a:pt x="144412" y="24259"/>
                    </a:cubicBezTo>
                    <a:cubicBezTo>
                      <a:pt x="145051" y="25536"/>
                      <a:pt x="146969" y="26813"/>
                      <a:pt x="148885" y="27451"/>
                    </a:cubicBezTo>
                    <a:cubicBezTo>
                      <a:pt x="150802" y="28090"/>
                      <a:pt x="152720" y="27451"/>
                      <a:pt x="153997" y="26175"/>
                    </a:cubicBezTo>
                    <a:cubicBezTo>
                      <a:pt x="157831" y="23621"/>
                      <a:pt x="162305" y="21706"/>
                      <a:pt x="166777" y="21706"/>
                    </a:cubicBezTo>
                    <a:cubicBezTo>
                      <a:pt x="178279" y="21706"/>
                      <a:pt x="187225" y="30005"/>
                      <a:pt x="189142" y="41496"/>
                    </a:cubicBezTo>
                    <a:cubicBezTo>
                      <a:pt x="189142" y="43411"/>
                      <a:pt x="190420" y="44688"/>
                      <a:pt x="191698" y="45965"/>
                    </a:cubicBezTo>
                    <a:cubicBezTo>
                      <a:pt x="192976" y="47242"/>
                      <a:pt x="194893" y="47242"/>
                      <a:pt x="196810" y="47242"/>
                    </a:cubicBezTo>
                    <a:cubicBezTo>
                      <a:pt x="198088" y="47242"/>
                      <a:pt x="199366" y="46603"/>
                      <a:pt x="200644" y="46603"/>
                    </a:cubicBezTo>
                    <a:cubicBezTo>
                      <a:pt x="212784" y="46603"/>
                      <a:pt x="223009" y="56818"/>
                      <a:pt x="223009" y="68947"/>
                    </a:cubicBezTo>
                    <a:cubicBezTo>
                      <a:pt x="223009" y="73416"/>
                      <a:pt x="221731" y="77885"/>
                      <a:pt x="218536" y="81715"/>
                    </a:cubicBezTo>
                    <a:cubicBezTo>
                      <a:pt x="217258" y="82992"/>
                      <a:pt x="217258" y="84907"/>
                      <a:pt x="217258" y="86822"/>
                    </a:cubicBezTo>
                    <a:cubicBezTo>
                      <a:pt x="217897" y="88738"/>
                      <a:pt x="218536" y="90014"/>
                      <a:pt x="220453" y="91291"/>
                    </a:cubicBezTo>
                    <a:cubicBezTo>
                      <a:pt x="226843" y="95760"/>
                      <a:pt x="231315" y="102782"/>
                      <a:pt x="231315" y="110443"/>
                    </a:cubicBezTo>
                    <a:cubicBezTo>
                      <a:pt x="230677" y="119381"/>
                      <a:pt x="224287" y="127680"/>
                      <a:pt x="215341" y="130872"/>
                    </a:cubicBezTo>
                    <a:moveTo>
                      <a:pt x="231954" y="83630"/>
                    </a:moveTo>
                    <a:cubicBezTo>
                      <a:pt x="234510" y="79162"/>
                      <a:pt x="235149" y="74054"/>
                      <a:pt x="235149" y="68309"/>
                    </a:cubicBezTo>
                    <a:cubicBezTo>
                      <a:pt x="235149" y="49157"/>
                      <a:pt x="219814" y="33197"/>
                      <a:pt x="200644" y="33197"/>
                    </a:cubicBezTo>
                    <a:cubicBezTo>
                      <a:pt x="196171" y="18514"/>
                      <a:pt x="182752" y="8299"/>
                      <a:pt x="167416" y="8299"/>
                    </a:cubicBezTo>
                    <a:cubicBezTo>
                      <a:pt x="162305" y="8299"/>
                      <a:pt x="157192" y="9576"/>
                      <a:pt x="152080" y="11491"/>
                    </a:cubicBezTo>
                    <a:cubicBezTo>
                      <a:pt x="145690" y="3831"/>
                      <a:pt x="136105" y="0"/>
                      <a:pt x="125881" y="0"/>
                    </a:cubicBezTo>
                    <a:cubicBezTo>
                      <a:pt x="116935" y="0"/>
                      <a:pt x="108629" y="3192"/>
                      <a:pt x="102239" y="9576"/>
                    </a:cubicBezTo>
                    <a:cubicBezTo>
                      <a:pt x="90737" y="6384"/>
                      <a:pt x="77957" y="9576"/>
                      <a:pt x="69011" y="17875"/>
                    </a:cubicBezTo>
                    <a:cubicBezTo>
                      <a:pt x="65816" y="17237"/>
                      <a:pt x="63261" y="16599"/>
                      <a:pt x="60066" y="16599"/>
                    </a:cubicBezTo>
                    <a:cubicBezTo>
                      <a:pt x="40896" y="16599"/>
                      <a:pt x="24921" y="32559"/>
                      <a:pt x="24921" y="51710"/>
                    </a:cubicBezTo>
                    <a:cubicBezTo>
                      <a:pt x="24921" y="52987"/>
                      <a:pt x="24921" y="54264"/>
                      <a:pt x="24921" y="55541"/>
                    </a:cubicBezTo>
                    <a:cubicBezTo>
                      <a:pt x="9585" y="63840"/>
                      <a:pt x="0" y="79800"/>
                      <a:pt x="0" y="97675"/>
                    </a:cubicBezTo>
                    <a:cubicBezTo>
                      <a:pt x="0" y="123849"/>
                      <a:pt x="21086" y="145555"/>
                      <a:pt x="47925" y="145555"/>
                    </a:cubicBezTo>
                    <a:cubicBezTo>
                      <a:pt x="54314" y="145555"/>
                      <a:pt x="60704" y="144278"/>
                      <a:pt x="66456" y="141724"/>
                    </a:cubicBezTo>
                    <a:cubicBezTo>
                      <a:pt x="72845" y="149385"/>
                      <a:pt x="82430" y="153854"/>
                      <a:pt x="93293" y="153854"/>
                    </a:cubicBezTo>
                    <a:cubicBezTo>
                      <a:pt x="100961" y="153854"/>
                      <a:pt x="107990" y="151300"/>
                      <a:pt x="113740" y="146832"/>
                    </a:cubicBezTo>
                    <a:cubicBezTo>
                      <a:pt x="118214" y="153216"/>
                      <a:pt x="124604" y="157684"/>
                      <a:pt x="132271" y="160238"/>
                    </a:cubicBezTo>
                    <a:lnTo>
                      <a:pt x="132271" y="204926"/>
                    </a:lnTo>
                    <a:cubicBezTo>
                      <a:pt x="132271" y="208756"/>
                      <a:pt x="134828" y="211310"/>
                      <a:pt x="138661" y="211310"/>
                    </a:cubicBezTo>
                    <a:lnTo>
                      <a:pt x="188503" y="211310"/>
                    </a:lnTo>
                    <a:cubicBezTo>
                      <a:pt x="191698" y="211310"/>
                      <a:pt x="194893" y="208756"/>
                      <a:pt x="194893" y="204926"/>
                    </a:cubicBezTo>
                    <a:cubicBezTo>
                      <a:pt x="194893" y="204926"/>
                      <a:pt x="195532" y="190243"/>
                      <a:pt x="205756" y="183859"/>
                    </a:cubicBezTo>
                    <a:cubicBezTo>
                      <a:pt x="216619" y="176836"/>
                      <a:pt x="228120" y="167260"/>
                      <a:pt x="227482" y="151300"/>
                    </a:cubicBezTo>
                    <a:cubicBezTo>
                      <a:pt x="227482" y="147470"/>
                      <a:pt x="226843" y="144278"/>
                      <a:pt x="225564" y="141086"/>
                    </a:cubicBezTo>
                    <a:cubicBezTo>
                      <a:pt x="236428" y="134702"/>
                      <a:pt x="244095" y="123211"/>
                      <a:pt x="244095" y="110443"/>
                    </a:cubicBezTo>
                    <a:cubicBezTo>
                      <a:pt x="243456" y="99590"/>
                      <a:pt x="238984" y="90014"/>
                      <a:pt x="231954" y="83630"/>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77" name="Graphic 4">
                <a:extLst>
                  <a:ext uri="{FF2B5EF4-FFF2-40B4-BE49-F238E27FC236}">
                    <a16:creationId xmlns:a16="http://schemas.microsoft.com/office/drawing/2014/main" id="{781162CA-520B-8348-AA8F-6C645A18198D}"/>
                  </a:ext>
                </a:extLst>
              </p:cNvPr>
              <p:cNvSpPr/>
              <p:nvPr/>
            </p:nvSpPr>
            <p:spPr>
              <a:xfrm>
                <a:off x="8933295" y="4433554"/>
                <a:ext cx="45367" cy="54547"/>
              </a:xfrm>
              <a:custGeom>
                <a:avLst/>
                <a:gdLst>
                  <a:gd name="connsiteX0" fmla="*/ 27953 w 45367"/>
                  <a:gd name="connsiteY0" fmla="*/ 922 h 54547"/>
                  <a:gd name="connsiteX1" fmla="*/ 25396 w 45367"/>
                  <a:gd name="connsiteY1" fmla="*/ 9860 h 54547"/>
                  <a:gd name="connsiteX2" fmla="*/ 31786 w 45367"/>
                  <a:gd name="connsiteY2" fmla="*/ 30927 h 54547"/>
                  <a:gd name="connsiteX3" fmla="*/ 2393 w 45367"/>
                  <a:gd name="connsiteY3" fmla="*/ 43056 h 54547"/>
                  <a:gd name="connsiteX4" fmla="*/ 1114 w 45367"/>
                  <a:gd name="connsiteY4" fmla="*/ 51994 h 54547"/>
                  <a:gd name="connsiteX5" fmla="*/ 6227 w 45367"/>
                  <a:gd name="connsiteY5" fmla="*/ 54548 h 54547"/>
                  <a:gd name="connsiteX6" fmla="*/ 10060 w 45367"/>
                  <a:gd name="connsiteY6" fmla="*/ 53271 h 54547"/>
                  <a:gd name="connsiteX7" fmla="*/ 34981 w 45367"/>
                  <a:gd name="connsiteY7" fmla="*/ 44333 h 54547"/>
                  <a:gd name="connsiteX8" fmla="*/ 42010 w 45367"/>
                  <a:gd name="connsiteY8" fmla="*/ 44972 h 54547"/>
                  <a:gd name="connsiteX9" fmla="*/ 45205 w 45367"/>
                  <a:gd name="connsiteY9" fmla="*/ 38588 h 54547"/>
                  <a:gd name="connsiteX10" fmla="*/ 36259 w 45367"/>
                  <a:gd name="connsiteY10" fmla="*/ 2837 h 54547"/>
                  <a:gd name="connsiteX11" fmla="*/ 27953 w 45367"/>
                  <a:gd name="connsiteY11" fmla="*/ 922 h 54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367" h="54547">
                    <a:moveTo>
                      <a:pt x="27953" y="922"/>
                    </a:moveTo>
                    <a:cubicBezTo>
                      <a:pt x="24758" y="2837"/>
                      <a:pt x="23479" y="6668"/>
                      <a:pt x="25396" y="9860"/>
                    </a:cubicBezTo>
                    <a:cubicBezTo>
                      <a:pt x="28591" y="14967"/>
                      <a:pt x="30509" y="23904"/>
                      <a:pt x="31786" y="30927"/>
                    </a:cubicBezTo>
                    <a:cubicBezTo>
                      <a:pt x="19645" y="30927"/>
                      <a:pt x="6227" y="40503"/>
                      <a:pt x="2393" y="43056"/>
                    </a:cubicBezTo>
                    <a:cubicBezTo>
                      <a:pt x="-163" y="44972"/>
                      <a:pt x="-802" y="49440"/>
                      <a:pt x="1114" y="51994"/>
                    </a:cubicBezTo>
                    <a:cubicBezTo>
                      <a:pt x="2393" y="53909"/>
                      <a:pt x="4309" y="54548"/>
                      <a:pt x="6227" y="54548"/>
                    </a:cubicBezTo>
                    <a:cubicBezTo>
                      <a:pt x="7504" y="54548"/>
                      <a:pt x="8783" y="53909"/>
                      <a:pt x="10060" y="53271"/>
                    </a:cubicBezTo>
                    <a:cubicBezTo>
                      <a:pt x="17729" y="47525"/>
                      <a:pt x="31147" y="41141"/>
                      <a:pt x="34981" y="44333"/>
                    </a:cubicBezTo>
                    <a:cubicBezTo>
                      <a:pt x="36899" y="46248"/>
                      <a:pt x="40094" y="46248"/>
                      <a:pt x="42010" y="44972"/>
                    </a:cubicBezTo>
                    <a:cubicBezTo>
                      <a:pt x="44566" y="43695"/>
                      <a:pt x="45844" y="41141"/>
                      <a:pt x="45205" y="38588"/>
                    </a:cubicBezTo>
                    <a:cubicBezTo>
                      <a:pt x="45205" y="37949"/>
                      <a:pt x="42649" y="15605"/>
                      <a:pt x="36259" y="2837"/>
                    </a:cubicBezTo>
                    <a:cubicBezTo>
                      <a:pt x="34981" y="284"/>
                      <a:pt x="31147" y="-993"/>
                      <a:pt x="27953" y="922"/>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78" name="Graphic 4">
                <a:extLst>
                  <a:ext uri="{FF2B5EF4-FFF2-40B4-BE49-F238E27FC236}">
                    <a16:creationId xmlns:a16="http://schemas.microsoft.com/office/drawing/2014/main" id="{8B0E845D-A9B8-8C4A-9C33-C1CCC9F9FB5F}"/>
                  </a:ext>
                </a:extLst>
              </p:cNvPr>
              <p:cNvSpPr/>
              <p:nvPr/>
            </p:nvSpPr>
            <p:spPr>
              <a:xfrm>
                <a:off x="8998078" y="4424639"/>
                <a:ext cx="30385" cy="30266"/>
              </a:xfrm>
              <a:custGeom>
                <a:avLst/>
                <a:gdLst>
                  <a:gd name="connsiteX0" fmla="*/ 7260 w 30385"/>
                  <a:gd name="connsiteY0" fmla="*/ 30266 h 30266"/>
                  <a:gd name="connsiteX1" fmla="*/ 11733 w 30385"/>
                  <a:gd name="connsiteY1" fmla="*/ 28351 h 30266"/>
                  <a:gd name="connsiteX2" fmla="*/ 13650 w 30385"/>
                  <a:gd name="connsiteY2" fmla="*/ 23882 h 30266"/>
                  <a:gd name="connsiteX3" fmla="*/ 25790 w 30385"/>
                  <a:gd name="connsiteY3" fmla="*/ 18775 h 30266"/>
                  <a:gd name="connsiteX4" fmla="*/ 30264 w 30385"/>
                  <a:gd name="connsiteY4" fmla="*/ 11753 h 30266"/>
                  <a:gd name="connsiteX5" fmla="*/ 24512 w 30385"/>
                  <a:gd name="connsiteY5" fmla="*/ 6007 h 30266"/>
                  <a:gd name="connsiteX6" fmla="*/ 21956 w 30385"/>
                  <a:gd name="connsiteY6" fmla="*/ 5369 h 30266"/>
                  <a:gd name="connsiteX7" fmla="*/ 18761 w 30385"/>
                  <a:gd name="connsiteY7" fmla="*/ 900 h 30266"/>
                  <a:gd name="connsiteX8" fmla="*/ 9815 w 30385"/>
                  <a:gd name="connsiteY8" fmla="*/ 3454 h 30266"/>
                  <a:gd name="connsiteX9" fmla="*/ 9176 w 30385"/>
                  <a:gd name="connsiteY9" fmla="*/ 11114 h 30266"/>
                  <a:gd name="connsiteX10" fmla="*/ 230 w 30385"/>
                  <a:gd name="connsiteY10" fmla="*/ 20052 h 30266"/>
                  <a:gd name="connsiteX11" fmla="*/ 2787 w 30385"/>
                  <a:gd name="connsiteY11" fmla="*/ 27713 h 30266"/>
                  <a:gd name="connsiteX12" fmla="*/ 7260 w 30385"/>
                  <a:gd name="connsiteY12" fmla="*/ 30266 h 3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385" h="30266">
                    <a:moveTo>
                      <a:pt x="7260" y="30266"/>
                    </a:moveTo>
                    <a:cubicBezTo>
                      <a:pt x="9176" y="30266"/>
                      <a:pt x="10455" y="29628"/>
                      <a:pt x="11733" y="28351"/>
                    </a:cubicBezTo>
                    <a:cubicBezTo>
                      <a:pt x="13010" y="27074"/>
                      <a:pt x="13650" y="25797"/>
                      <a:pt x="13650" y="23882"/>
                    </a:cubicBezTo>
                    <a:cubicBezTo>
                      <a:pt x="16205" y="22605"/>
                      <a:pt x="21318" y="20690"/>
                      <a:pt x="25790" y="18775"/>
                    </a:cubicBezTo>
                    <a:cubicBezTo>
                      <a:pt x="28985" y="18137"/>
                      <a:pt x="30902" y="14945"/>
                      <a:pt x="30264" y="11753"/>
                    </a:cubicBezTo>
                    <a:cubicBezTo>
                      <a:pt x="30264" y="8561"/>
                      <a:pt x="27707" y="6007"/>
                      <a:pt x="24512" y="6007"/>
                    </a:cubicBezTo>
                    <a:cubicBezTo>
                      <a:pt x="23235" y="6007"/>
                      <a:pt x="22595" y="6007"/>
                      <a:pt x="21956" y="5369"/>
                    </a:cubicBezTo>
                    <a:cubicBezTo>
                      <a:pt x="21318" y="3454"/>
                      <a:pt x="20679" y="2177"/>
                      <a:pt x="18761" y="900"/>
                    </a:cubicBezTo>
                    <a:cubicBezTo>
                      <a:pt x="15566" y="-1015"/>
                      <a:pt x="11733" y="262"/>
                      <a:pt x="9815" y="3454"/>
                    </a:cubicBezTo>
                    <a:cubicBezTo>
                      <a:pt x="8538" y="5369"/>
                      <a:pt x="7899" y="7922"/>
                      <a:pt x="9176" y="11114"/>
                    </a:cubicBezTo>
                    <a:cubicBezTo>
                      <a:pt x="1509" y="14945"/>
                      <a:pt x="230" y="18775"/>
                      <a:pt x="230" y="20052"/>
                    </a:cubicBezTo>
                    <a:cubicBezTo>
                      <a:pt x="-408" y="23244"/>
                      <a:pt x="230" y="25797"/>
                      <a:pt x="2787" y="27713"/>
                    </a:cubicBezTo>
                    <a:cubicBezTo>
                      <a:pt x="4065" y="29628"/>
                      <a:pt x="5982" y="30266"/>
                      <a:pt x="7260" y="30266"/>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79" name="Graphic 4">
                <a:extLst>
                  <a:ext uri="{FF2B5EF4-FFF2-40B4-BE49-F238E27FC236}">
                    <a16:creationId xmlns:a16="http://schemas.microsoft.com/office/drawing/2014/main" id="{86269546-470C-9548-8850-35E3EDC4BB00}"/>
                  </a:ext>
                </a:extLst>
              </p:cNvPr>
              <p:cNvSpPr/>
              <p:nvPr/>
            </p:nvSpPr>
            <p:spPr>
              <a:xfrm>
                <a:off x="8999097" y="4458260"/>
                <a:ext cx="45784" cy="36863"/>
              </a:xfrm>
              <a:custGeom>
                <a:avLst/>
                <a:gdLst>
                  <a:gd name="connsiteX0" fmla="*/ 43302 w 45784"/>
                  <a:gd name="connsiteY0" fmla="*/ 1114 h 36863"/>
                  <a:gd name="connsiteX1" fmla="*/ 34356 w 45784"/>
                  <a:gd name="connsiteY1" fmla="*/ 2390 h 36863"/>
                  <a:gd name="connsiteX2" fmla="*/ 27966 w 45784"/>
                  <a:gd name="connsiteY2" fmla="*/ 21542 h 36863"/>
                  <a:gd name="connsiteX3" fmla="*/ 3685 w 45784"/>
                  <a:gd name="connsiteY3" fmla="*/ 24734 h 36863"/>
                  <a:gd name="connsiteX4" fmla="*/ 490 w 45784"/>
                  <a:gd name="connsiteY4" fmla="*/ 33034 h 36863"/>
                  <a:gd name="connsiteX5" fmla="*/ 6241 w 45784"/>
                  <a:gd name="connsiteY5" fmla="*/ 36864 h 36863"/>
                  <a:gd name="connsiteX6" fmla="*/ 8796 w 45784"/>
                  <a:gd name="connsiteY6" fmla="*/ 36226 h 36863"/>
                  <a:gd name="connsiteX7" fmla="*/ 36912 w 45784"/>
                  <a:gd name="connsiteY7" fmla="*/ 36226 h 36863"/>
                  <a:gd name="connsiteX8" fmla="*/ 44581 w 45784"/>
                  <a:gd name="connsiteY8" fmla="*/ 33672 h 36863"/>
                  <a:gd name="connsiteX9" fmla="*/ 43302 w 45784"/>
                  <a:gd name="connsiteY9" fmla="*/ 25373 h 36863"/>
                  <a:gd name="connsiteX10" fmla="*/ 43941 w 45784"/>
                  <a:gd name="connsiteY10" fmla="*/ 9413 h 36863"/>
                  <a:gd name="connsiteX11" fmla="*/ 43302 w 45784"/>
                  <a:gd name="connsiteY11" fmla="*/ 1114 h 3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84" h="36863">
                    <a:moveTo>
                      <a:pt x="43302" y="1114"/>
                    </a:moveTo>
                    <a:cubicBezTo>
                      <a:pt x="40746" y="-802"/>
                      <a:pt x="36273" y="-163"/>
                      <a:pt x="34356" y="2390"/>
                    </a:cubicBezTo>
                    <a:cubicBezTo>
                      <a:pt x="29245" y="9413"/>
                      <a:pt x="27966" y="15797"/>
                      <a:pt x="27966" y="21542"/>
                    </a:cubicBezTo>
                    <a:cubicBezTo>
                      <a:pt x="14547" y="20266"/>
                      <a:pt x="4963" y="24096"/>
                      <a:pt x="3685" y="24734"/>
                    </a:cubicBezTo>
                    <a:cubicBezTo>
                      <a:pt x="490" y="26011"/>
                      <a:pt x="-789" y="29842"/>
                      <a:pt x="490" y="33034"/>
                    </a:cubicBezTo>
                    <a:cubicBezTo>
                      <a:pt x="1768" y="35587"/>
                      <a:pt x="3685" y="36864"/>
                      <a:pt x="6241" y="36864"/>
                    </a:cubicBezTo>
                    <a:cubicBezTo>
                      <a:pt x="6880" y="36864"/>
                      <a:pt x="8158" y="36864"/>
                      <a:pt x="8796" y="36226"/>
                    </a:cubicBezTo>
                    <a:cubicBezTo>
                      <a:pt x="9436" y="36226"/>
                      <a:pt x="22216" y="30480"/>
                      <a:pt x="36912" y="36226"/>
                    </a:cubicBezTo>
                    <a:cubicBezTo>
                      <a:pt x="39468" y="37502"/>
                      <a:pt x="43302" y="36226"/>
                      <a:pt x="44581" y="33672"/>
                    </a:cubicBezTo>
                    <a:cubicBezTo>
                      <a:pt x="46497" y="31118"/>
                      <a:pt x="45858" y="27926"/>
                      <a:pt x="43302" y="25373"/>
                    </a:cubicBezTo>
                    <a:cubicBezTo>
                      <a:pt x="42025" y="24096"/>
                      <a:pt x="36912" y="18989"/>
                      <a:pt x="43941" y="9413"/>
                    </a:cubicBezTo>
                    <a:cubicBezTo>
                      <a:pt x="46497" y="7498"/>
                      <a:pt x="46497" y="3667"/>
                      <a:pt x="43302" y="1114"/>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80" name="Graphic 4">
                <a:extLst>
                  <a:ext uri="{FF2B5EF4-FFF2-40B4-BE49-F238E27FC236}">
                    <a16:creationId xmlns:a16="http://schemas.microsoft.com/office/drawing/2014/main" id="{53872F05-910D-1942-BDBA-53B89AABCC78}"/>
                  </a:ext>
                </a:extLst>
              </p:cNvPr>
              <p:cNvSpPr/>
              <p:nvPr/>
            </p:nvSpPr>
            <p:spPr>
              <a:xfrm>
                <a:off x="9064764" y="4441498"/>
                <a:ext cx="29194" cy="29366"/>
              </a:xfrm>
              <a:custGeom>
                <a:avLst/>
                <a:gdLst>
                  <a:gd name="connsiteX0" fmla="*/ 5751 w 29194"/>
                  <a:gd name="connsiteY0" fmla="*/ 12768 h 29366"/>
                  <a:gd name="connsiteX1" fmla="*/ 17892 w 29194"/>
                  <a:gd name="connsiteY1" fmla="*/ 26175 h 29366"/>
                  <a:gd name="connsiteX2" fmla="*/ 23004 w 29194"/>
                  <a:gd name="connsiteY2" fmla="*/ 29367 h 29366"/>
                  <a:gd name="connsiteX3" fmla="*/ 26199 w 29194"/>
                  <a:gd name="connsiteY3" fmla="*/ 28090 h 29366"/>
                  <a:gd name="connsiteX4" fmla="*/ 28116 w 29194"/>
                  <a:gd name="connsiteY4" fmla="*/ 19152 h 29366"/>
                  <a:gd name="connsiteX5" fmla="*/ 6390 w 29194"/>
                  <a:gd name="connsiteY5" fmla="*/ 0 h 29366"/>
                  <a:gd name="connsiteX6" fmla="*/ 6390 w 29194"/>
                  <a:gd name="connsiteY6" fmla="*/ 0 h 29366"/>
                  <a:gd name="connsiteX7" fmla="*/ 0 w 29194"/>
                  <a:gd name="connsiteY7" fmla="*/ 6384 h 29366"/>
                  <a:gd name="connsiteX8" fmla="*/ 5751 w 29194"/>
                  <a:gd name="connsiteY8" fmla="*/ 12768 h 29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94" h="29366">
                    <a:moveTo>
                      <a:pt x="5751" y="12768"/>
                    </a:moveTo>
                    <a:cubicBezTo>
                      <a:pt x="6390" y="12768"/>
                      <a:pt x="10863" y="15322"/>
                      <a:pt x="17892" y="26175"/>
                    </a:cubicBezTo>
                    <a:cubicBezTo>
                      <a:pt x="19170" y="28090"/>
                      <a:pt x="21087" y="29367"/>
                      <a:pt x="23004" y="29367"/>
                    </a:cubicBezTo>
                    <a:cubicBezTo>
                      <a:pt x="24282" y="29367"/>
                      <a:pt x="25560" y="29367"/>
                      <a:pt x="26199" y="28090"/>
                    </a:cubicBezTo>
                    <a:cubicBezTo>
                      <a:pt x="29394" y="26175"/>
                      <a:pt x="30033" y="22344"/>
                      <a:pt x="28116" y="19152"/>
                    </a:cubicBezTo>
                    <a:cubicBezTo>
                      <a:pt x="17253" y="1916"/>
                      <a:pt x="8946" y="0"/>
                      <a:pt x="6390" y="0"/>
                    </a:cubicBezTo>
                    <a:lnTo>
                      <a:pt x="6390" y="0"/>
                    </a:lnTo>
                    <a:cubicBezTo>
                      <a:pt x="3195" y="0"/>
                      <a:pt x="0" y="2554"/>
                      <a:pt x="0" y="6384"/>
                    </a:cubicBezTo>
                    <a:cubicBezTo>
                      <a:pt x="639" y="10215"/>
                      <a:pt x="3195" y="12768"/>
                      <a:pt x="5751" y="12768"/>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81" name="Graphic 4">
                <a:extLst>
                  <a:ext uri="{FF2B5EF4-FFF2-40B4-BE49-F238E27FC236}">
                    <a16:creationId xmlns:a16="http://schemas.microsoft.com/office/drawing/2014/main" id="{4D7413EA-FA22-4F4A-8F5F-6C4E1A7216E2}"/>
                  </a:ext>
                </a:extLst>
              </p:cNvPr>
              <p:cNvSpPr/>
              <p:nvPr/>
            </p:nvSpPr>
            <p:spPr>
              <a:xfrm>
                <a:off x="9064125" y="4482964"/>
                <a:ext cx="47285" cy="62593"/>
              </a:xfrm>
              <a:custGeom>
                <a:avLst/>
                <a:gdLst>
                  <a:gd name="connsiteX0" fmla="*/ 40896 w 47285"/>
                  <a:gd name="connsiteY0" fmla="*/ 30 h 62593"/>
                  <a:gd name="connsiteX1" fmla="*/ 18531 w 47285"/>
                  <a:gd name="connsiteY1" fmla="*/ 8330 h 62593"/>
                  <a:gd name="connsiteX2" fmla="*/ 12141 w 47285"/>
                  <a:gd name="connsiteY2" fmla="*/ 1307 h 62593"/>
                  <a:gd name="connsiteX3" fmla="*/ 3195 w 47285"/>
                  <a:gd name="connsiteY3" fmla="*/ 2584 h 62593"/>
                  <a:gd name="connsiteX4" fmla="*/ 4473 w 47285"/>
                  <a:gd name="connsiteY4" fmla="*/ 11522 h 62593"/>
                  <a:gd name="connsiteX5" fmla="*/ 10224 w 47285"/>
                  <a:gd name="connsiteY5" fmla="*/ 21098 h 62593"/>
                  <a:gd name="connsiteX6" fmla="*/ 2556 w 47285"/>
                  <a:gd name="connsiteY6" fmla="*/ 36419 h 62593"/>
                  <a:gd name="connsiteX7" fmla="*/ 639 w 47285"/>
                  <a:gd name="connsiteY7" fmla="*/ 48549 h 62593"/>
                  <a:gd name="connsiteX8" fmla="*/ 13419 w 47285"/>
                  <a:gd name="connsiteY8" fmla="*/ 61955 h 62593"/>
                  <a:gd name="connsiteX9" fmla="*/ 15975 w 47285"/>
                  <a:gd name="connsiteY9" fmla="*/ 62593 h 62593"/>
                  <a:gd name="connsiteX10" fmla="*/ 21726 w 47285"/>
                  <a:gd name="connsiteY10" fmla="*/ 58763 h 62593"/>
                  <a:gd name="connsiteX11" fmla="*/ 18531 w 47285"/>
                  <a:gd name="connsiteY11" fmla="*/ 50464 h 62593"/>
                  <a:gd name="connsiteX12" fmla="*/ 12780 w 47285"/>
                  <a:gd name="connsiteY12" fmla="*/ 44718 h 62593"/>
                  <a:gd name="connsiteX13" fmla="*/ 13419 w 47285"/>
                  <a:gd name="connsiteY13" fmla="*/ 42803 h 62593"/>
                  <a:gd name="connsiteX14" fmla="*/ 22365 w 47285"/>
                  <a:gd name="connsiteY14" fmla="*/ 25566 h 62593"/>
                  <a:gd name="connsiteX15" fmla="*/ 22365 w 47285"/>
                  <a:gd name="connsiteY15" fmla="*/ 25566 h 62593"/>
                  <a:gd name="connsiteX16" fmla="*/ 22365 w 47285"/>
                  <a:gd name="connsiteY16" fmla="*/ 25566 h 62593"/>
                  <a:gd name="connsiteX17" fmla="*/ 40257 w 47285"/>
                  <a:gd name="connsiteY17" fmla="*/ 13437 h 62593"/>
                  <a:gd name="connsiteX18" fmla="*/ 40896 w 47285"/>
                  <a:gd name="connsiteY18" fmla="*/ 13437 h 62593"/>
                  <a:gd name="connsiteX19" fmla="*/ 47286 w 47285"/>
                  <a:gd name="connsiteY19" fmla="*/ 7053 h 62593"/>
                  <a:gd name="connsiteX20" fmla="*/ 40896 w 47285"/>
                  <a:gd name="connsiteY20" fmla="*/ 30 h 6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285" h="62593">
                    <a:moveTo>
                      <a:pt x="40896" y="30"/>
                    </a:moveTo>
                    <a:cubicBezTo>
                      <a:pt x="30672" y="30"/>
                      <a:pt x="23642" y="3222"/>
                      <a:pt x="18531" y="8330"/>
                    </a:cubicBezTo>
                    <a:cubicBezTo>
                      <a:pt x="15975" y="4499"/>
                      <a:pt x="12780" y="1946"/>
                      <a:pt x="12141" y="1307"/>
                    </a:cubicBezTo>
                    <a:cubicBezTo>
                      <a:pt x="9585" y="-608"/>
                      <a:pt x="5112" y="-608"/>
                      <a:pt x="3195" y="2584"/>
                    </a:cubicBezTo>
                    <a:cubicBezTo>
                      <a:pt x="1278" y="5138"/>
                      <a:pt x="1278" y="9606"/>
                      <a:pt x="4473" y="11522"/>
                    </a:cubicBezTo>
                    <a:cubicBezTo>
                      <a:pt x="7029" y="13437"/>
                      <a:pt x="10863" y="18544"/>
                      <a:pt x="10224" y="21098"/>
                    </a:cubicBezTo>
                    <a:cubicBezTo>
                      <a:pt x="9585" y="23013"/>
                      <a:pt x="5751" y="30674"/>
                      <a:pt x="2556" y="36419"/>
                    </a:cubicBezTo>
                    <a:cubicBezTo>
                      <a:pt x="0" y="40250"/>
                      <a:pt x="-639" y="44718"/>
                      <a:pt x="639" y="48549"/>
                    </a:cubicBezTo>
                    <a:cubicBezTo>
                      <a:pt x="3195" y="56848"/>
                      <a:pt x="12141" y="61317"/>
                      <a:pt x="13419" y="61955"/>
                    </a:cubicBezTo>
                    <a:cubicBezTo>
                      <a:pt x="14058" y="62593"/>
                      <a:pt x="15336" y="62593"/>
                      <a:pt x="15975" y="62593"/>
                    </a:cubicBezTo>
                    <a:cubicBezTo>
                      <a:pt x="18531" y="62593"/>
                      <a:pt x="20447" y="61317"/>
                      <a:pt x="21726" y="58763"/>
                    </a:cubicBezTo>
                    <a:cubicBezTo>
                      <a:pt x="23004" y="55571"/>
                      <a:pt x="21726" y="51741"/>
                      <a:pt x="18531" y="50464"/>
                    </a:cubicBezTo>
                    <a:cubicBezTo>
                      <a:pt x="16614" y="49825"/>
                      <a:pt x="13419" y="47272"/>
                      <a:pt x="12780" y="44718"/>
                    </a:cubicBezTo>
                    <a:cubicBezTo>
                      <a:pt x="12780" y="44718"/>
                      <a:pt x="12780" y="44080"/>
                      <a:pt x="13419" y="42803"/>
                    </a:cubicBezTo>
                    <a:cubicBezTo>
                      <a:pt x="17892" y="35781"/>
                      <a:pt x="21726" y="26205"/>
                      <a:pt x="22365" y="25566"/>
                    </a:cubicBezTo>
                    <a:cubicBezTo>
                      <a:pt x="22365" y="25566"/>
                      <a:pt x="22365" y="25566"/>
                      <a:pt x="22365" y="25566"/>
                    </a:cubicBezTo>
                    <a:cubicBezTo>
                      <a:pt x="22365" y="25566"/>
                      <a:pt x="22365" y="25566"/>
                      <a:pt x="22365" y="25566"/>
                    </a:cubicBezTo>
                    <a:cubicBezTo>
                      <a:pt x="22365" y="25566"/>
                      <a:pt x="26199" y="13437"/>
                      <a:pt x="40257" y="13437"/>
                    </a:cubicBezTo>
                    <a:cubicBezTo>
                      <a:pt x="40257" y="13437"/>
                      <a:pt x="40896" y="13437"/>
                      <a:pt x="40896" y="13437"/>
                    </a:cubicBezTo>
                    <a:cubicBezTo>
                      <a:pt x="44091" y="13437"/>
                      <a:pt x="47286" y="10883"/>
                      <a:pt x="47286" y="7053"/>
                    </a:cubicBezTo>
                    <a:cubicBezTo>
                      <a:pt x="47286" y="3222"/>
                      <a:pt x="44091" y="30"/>
                      <a:pt x="40896" y="30"/>
                    </a:cubicBezTo>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grpSp>
        <p:nvGrpSpPr>
          <p:cNvPr id="128" name="Group 127">
            <a:extLst>
              <a:ext uri="{FF2B5EF4-FFF2-40B4-BE49-F238E27FC236}">
                <a16:creationId xmlns:a16="http://schemas.microsoft.com/office/drawing/2014/main" id="{02961388-21F1-F346-BC05-CC87AC46DA3C}"/>
              </a:ext>
            </a:extLst>
          </p:cNvPr>
          <p:cNvGrpSpPr/>
          <p:nvPr/>
        </p:nvGrpSpPr>
        <p:grpSpPr>
          <a:xfrm>
            <a:off x="5185412" y="3069358"/>
            <a:ext cx="459026" cy="459026"/>
            <a:chOff x="4286895" y="-289896"/>
            <a:chExt cx="459026" cy="459026"/>
          </a:xfrm>
        </p:grpSpPr>
        <p:sp>
          <p:nvSpPr>
            <p:cNvPr id="122" name="Oval 121">
              <a:extLst>
                <a:ext uri="{FF2B5EF4-FFF2-40B4-BE49-F238E27FC236}">
                  <a16:creationId xmlns:a16="http://schemas.microsoft.com/office/drawing/2014/main" id="{D9B2EE37-F6E8-394D-8140-8407EA237664}"/>
                </a:ext>
              </a:extLst>
            </p:cNvPr>
            <p:cNvSpPr/>
            <p:nvPr/>
          </p:nvSpPr>
          <p:spPr bwMode="gray">
            <a:xfrm>
              <a:off x="4286895"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88" name="Graphic 4">
              <a:extLst>
                <a:ext uri="{FF2B5EF4-FFF2-40B4-BE49-F238E27FC236}">
                  <a16:creationId xmlns:a16="http://schemas.microsoft.com/office/drawing/2014/main" id="{7DC70569-452E-A04E-9C17-686513B162FA}"/>
                </a:ext>
              </a:extLst>
            </p:cNvPr>
            <p:cNvGrpSpPr/>
            <p:nvPr/>
          </p:nvGrpSpPr>
          <p:grpSpPr>
            <a:xfrm>
              <a:off x="4297598" y="-278989"/>
              <a:ext cx="437621" cy="437213"/>
              <a:chOff x="1515054" y="1402085"/>
              <a:chExt cx="361670" cy="361333"/>
            </a:xfrm>
            <a:solidFill>
              <a:schemeClr val="accent1"/>
            </a:solidFill>
          </p:grpSpPr>
          <p:sp>
            <p:nvSpPr>
              <p:cNvPr id="89" name="Graphic 4">
                <a:extLst>
                  <a:ext uri="{FF2B5EF4-FFF2-40B4-BE49-F238E27FC236}">
                    <a16:creationId xmlns:a16="http://schemas.microsoft.com/office/drawing/2014/main" id="{956524F8-255D-4048-918D-DE5F3CF68AB9}"/>
                  </a:ext>
                </a:extLst>
              </p:cNvPr>
              <p:cNvSpPr/>
              <p:nvPr/>
            </p:nvSpPr>
            <p:spPr>
              <a:xfrm>
                <a:off x="1515054" y="1402085"/>
                <a:ext cx="361670" cy="361333"/>
              </a:xfrm>
              <a:custGeom>
                <a:avLst/>
                <a:gdLst>
                  <a:gd name="connsiteX0" fmla="*/ 180835 w 361670"/>
                  <a:gd name="connsiteY0" fmla="*/ 0 h 361333"/>
                  <a:gd name="connsiteX1" fmla="*/ 0 w 361670"/>
                  <a:gd name="connsiteY1" fmla="*/ 180667 h 361333"/>
                  <a:gd name="connsiteX2" fmla="*/ 180835 w 361670"/>
                  <a:gd name="connsiteY2" fmla="*/ 361333 h 361333"/>
                  <a:gd name="connsiteX3" fmla="*/ 361670 w 361670"/>
                  <a:gd name="connsiteY3" fmla="*/ 180667 h 361333"/>
                  <a:gd name="connsiteX4" fmla="*/ 180835 w 361670"/>
                  <a:gd name="connsiteY4" fmla="*/ 0 h 361333"/>
                  <a:gd name="connsiteX5" fmla="*/ 180835 w 361670"/>
                  <a:gd name="connsiteY5" fmla="*/ 349204 h 361333"/>
                  <a:gd name="connsiteX6" fmla="*/ 12780 w 361670"/>
                  <a:gd name="connsiteY6" fmla="*/ 181305 h 361333"/>
                  <a:gd name="connsiteX7" fmla="*/ 180835 w 361670"/>
                  <a:gd name="connsiteY7" fmla="*/ 13406 h 361333"/>
                  <a:gd name="connsiteX8" fmla="*/ 348891 w 361670"/>
                  <a:gd name="connsiteY8" fmla="*/ 181305 h 361333"/>
                  <a:gd name="connsiteX9" fmla="*/ 180835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0"/>
                    </a:moveTo>
                    <a:cubicBezTo>
                      <a:pt x="80513" y="0"/>
                      <a:pt x="0" y="81077"/>
                      <a:pt x="0" y="180667"/>
                    </a:cubicBezTo>
                    <a:cubicBezTo>
                      <a:pt x="0" y="280257"/>
                      <a:pt x="81152" y="361333"/>
                      <a:pt x="180835" y="361333"/>
                    </a:cubicBezTo>
                    <a:cubicBezTo>
                      <a:pt x="281157" y="361333"/>
                      <a:pt x="361670" y="280257"/>
                      <a:pt x="361670" y="180667"/>
                    </a:cubicBezTo>
                    <a:cubicBezTo>
                      <a:pt x="361670" y="81077"/>
                      <a:pt x="280518" y="0"/>
                      <a:pt x="180835" y="0"/>
                    </a:cubicBezTo>
                    <a:close/>
                    <a:moveTo>
                      <a:pt x="180835" y="349204"/>
                    </a:moveTo>
                    <a:cubicBezTo>
                      <a:pt x="88181" y="349204"/>
                      <a:pt x="12780" y="273873"/>
                      <a:pt x="12780" y="181305"/>
                    </a:cubicBezTo>
                    <a:cubicBezTo>
                      <a:pt x="12780" y="88737"/>
                      <a:pt x="88181" y="13406"/>
                      <a:pt x="180835" y="13406"/>
                    </a:cubicBezTo>
                    <a:cubicBezTo>
                      <a:pt x="273489" y="13406"/>
                      <a:pt x="348891" y="88737"/>
                      <a:pt x="348891" y="181305"/>
                    </a:cubicBezTo>
                    <a:cubicBezTo>
                      <a:pt x="348891" y="273873"/>
                      <a:pt x="273489" y="349204"/>
                      <a:pt x="180835"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0" name="Graphic 4">
                <a:extLst>
                  <a:ext uri="{FF2B5EF4-FFF2-40B4-BE49-F238E27FC236}">
                    <a16:creationId xmlns:a16="http://schemas.microsoft.com/office/drawing/2014/main" id="{C707754B-55DA-914F-9E57-980C8FDA2882}"/>
                  </a:ext>
                </a:extLst>
              </p:cNvPr>
              <p:cNvSpPr/>
              <p:nvPr/>
            </p:nvSpPr>
            <p:spPr>
              <a:xfrm>
                <a:off x="1639018" y="1465924"/>
                <a:ext cx="111921" cy="235568"/>
              </a:xfrm>
              <a:custGeom>
                <a:avLst/>
                <a:gdLst>
                  <a:gd name="connsiteX0" fmla="*/ 106073 w 111921"/>
                  <a:gd name="connsiteY0" fmla="*/ 188966 h 235568"/>
                  <a:gd name="connsiteX1" fmla="*/ 93932 w 111921"/>
                  <a:gd name="connsiteY1" fmla="*/ 188966 h 235568"/>
                  <a:gd name="connsiteX2" fmla="*/ 84347 w 111921"/>
                  <a:gd name="connsiteY2" fmla="*/ 86822 h 235568"/>
                  <a:gd name="connsiteX3" fmla="*/ 97766 w 111921"/>
                  <a:gd name="connsiteY3" fmla="*/ 86822 h 235568"/>
                  <a:gd name="connsiteX4" fmla="*/ 104156 w 111921"/>
                  <a:gd name="connsiteY4" fmla="*/ 80438 h 235568"/>
                  <a:gd name="connsiteX5" fmla="*/ 97766 w 111921"/>
                  <a:gd name="connsiteY5" fmla="*/ 74054 h 235568"/>
                  <a:gd name="connsiteX6" fmla="*/ 86903 w 111921"/>
                  <a:gd name="connsiteY6" fmla="*/ 74054 h 235568"/>
                  <a:gd name="connsiteX7" fmla="*/ 94571 w 111921"/>
                  <a:gd name="connsiteY7" fmla="*/ 51710 h 235568"/>
                  <a:gd name="connsiteX8" fmla="*/ 93932 w 111921"/>
                  <a:gd name="connsiteY8" fmla="*/ 44688 h 235568"/>
                  <a:gd name="connsiteX9" fmla="*/ 87542 w 111921"/>
                  <a:gd name="connsiteY9" fmla="*/ 41496 h 235568"/>
                  <a:gd name="connsiteX10" fmla="*/ 69650 w 111921"/>
                  <a:gd name="connsiteY10" fmla="*/ 41496 h 235568"/>
                  <a:gd name="connsiteX11" fmla="*/ 79235 w 111921"/>
                  <a:gd name="connsiteY11" fmla="*/ 22982 h 235568"/>
                  <a:gd name="connsiteX12" fmla="*/ 56231 w 111921"/>
                  <a:gd name="connsiteY12" fmla="*/ 0 h 235568"/>
                  <a:gd name="connsiteX13" fmla="*/ 33228 w 111921"/>
                  <a:gd name="connsiteY13" fmla="*/ 22982 h 235568"/>
                  <a:gd name="connsiteX14" fmla="*/ 42813 w 111921"/>
                  <a:gd name="connsiteY14" fmla="*/ 41496 h 235568"/>
                  <a:gd name="connsiteX15" fmla="*/ 24921 w 111921"/>
                  <a:gd name="connsiteY15" fmla="*/ 41496 h 235568"/>
                  <a:gd name="connsiteX16" fmla="*/ 18531 w 111921"/>
                  <a:gd name="connsiteY16" fmla="*/ 44688 h 235568"/>
                  <a:gd name="connsiteX17" fmla="*/ 17892 w 111921"/>
                  <a:gd name="connsiteY17" fmla="*/ 51710 h 235568"/>
                  <a:gd name="connsiteX18" fmla="*/ 24921 w 111921"/>
                  <a:gd name="connsiteY18" fmla="*/ 74693 h 235568"/>
                  <a:gd name="connsiteX19" fmla="*/ 15336 w 111921"/>
                  <a:gd name="connsiteY19" fmla="*/ 74693 h 235568"/>
                  <a:gd name="connsiteX20" fmla="*/ 8946 w 111921"/>
                  <a:gd name="connsiteY20" fmla="*/ 81077 h 235568"/>
                  <a:gd name="connsiteX21" fmla="*/ 15336 w 111921"/>
                  <a:gd name="connsiteY21" fmla="*/ 87461 h 235568"/>
                  <a:gd name="connsiteX22" fmla="*/ 27477 w 111921"/>
                  <a:gd name="connsiteY22" fmla="*/ 87461 h 235568"/>
                  <a:gd name="connsiteX23" fmla="*/ 19170 w 111921"/>
                  <a:gd name="connsiteY23" fmla="*/ 189604 h 235568"/>
                  <a:gd name="connsiteX24" fmla="*/ 6390 w 111921"/>
                  <a:gd name="connsiteY24" fmla="*/ 189604 h 235568"/>
                  <a:gd name="connsiteX25" fmla="*/ 0 w 111921"/>
                  <a:gd name="connsiteY25" fmla="*/ 195988 h 235568"/>
                  <a:gd name="connsiteX26" fmla="*/ 0 w 111921"/>
                  <a:gd name="connsiteY26" fmla="*/ 229185 h 235568"/>
                  <a:gd name="connsiteX27" fmla="*/ 6390 w 111921"/>
                  <a:gd name="connsiteY27" fmla="*/ 235569 h 235568"/>
                  <a:gd name="connsiteX28" fmla="*/ 105434 w 111921"/>
                  <a:gd name="connsiteY28" fmla="*/ 235569 h 235568"/>
                  <a:gd name="connsiteX29" fmla="*/ 111824 w 111921"/>
                  <a:gd name="connsiteY29" fmla="*/ 229185 h 235568"/>
                  <a:gd name="connsiteX30" fmla="*/ 111824 w 111921"/>
                  <a:gd name="connsiteY30" fmla="*/ 195988 h 235568"/>
                  <a:gd name="connsiteX31" fmla="*/ 106073 w 111921"/>
                  <a:gd name="connsiteY31" fmla="*/ 188966 h 235568"/>
                  <a:gd name="connsiteX32" fmla="*/ 56870 w 111921"/>
                  <a:gd name="connsiteY32" fmla="*/ 12768 h 235568"/>
                  <a:gd name="connsiteX33" fmla="*/ 67094 w 111921"/>
                  <a:gd name="connsiteY33" fmla="*/ 22982 h 235568"/>
                  <a:gd name="connsiteX34" fmla="*/ 56870 w 111921"/>
                  <a:gd name="connsiteY34" fmla="*/ 33197 h 235568"/>
                  <a:gd name="connsiteX35" fmla="*/ 46646 w 111921"/>
                  <a:gd name="connsiteY35" fmla="*/ 22982 h 235568"/>
                  <a:gd name="connsiteX36" fmla="*/ 56870 w 111921"/>
                  <a:gd name="connsiteY36" fmla="*/ 12768 h 235568"/>
                  <a:gd name="connsiteX37" fmla="*/ 32589 w 111921"/>
                  <a:gd name="connsiteY37" fmla="*/ 53625 h 235568"/>
                  <a:gd name="connsiteX38" fmla="*/ 79874 w 111921"/>
                  <a:gd name="connsiteY38" fmla="*/ 53625 h 235568"/>
                  <a:gd name="connsiteX39" fmla="*/ 74123 w 111921"/>
                  <a:gd name="connsiteY39" fmla="*/ 74054 h 235568"/>
                  <a:gd name="connsiteX40" fmla="*/ 38340 w 111921"/>
                  <a:gd name="connsiteY40" fmla="*/ 74054 h 235568"/>
                  <a:gd name="connsiteX41" fmla="*/ 32589 w 111921"/>
                  <a:gd name="connsiteY41" fmla="*/ 53625 h 235568"/>
                  <a:gd name="connsiteX42" fmla="*/ 40896 w 111921"/>
                  <a:gd name="connsiteY42" fmla="*/ 86822 h 235568"/>
                  <a:gd name="connsiteX43" fmla="*/ 71567 w 111921"/>
                  <a:gd name="connsiteY43" fmla="*/ 86822 h 235568"/>
                  <a:gd name="connsiteX44" fmla="*/ 80513 w 111921"/>
                  <a:gd name="connsiteY44" fmla="*/ 188966 h 235568"/>
                  <a:gd name="connsiteX45" fmla="*/ 33867 w 111921"/>
                  <a:gd name="connsiteY45" fmla="*/ 188966 h 235568"/>
                  <a:gd name="connsiteX46" fmla="*/ 40896 w 111921"/>
                  <a:gd name="connsiteY46" fmla="*/ 86822 h 235568"/>
                  <a:gd name="connsiteX47" fmla="*/ 99683 w 111921"/>
                  <a:gd name="connsiteY47" fmla="*/ 222163 h 235568"/>
                  <a:gd name="connsiteX48" fmla="*/ 13419 w 111921"/>
                  <a:gd name="connsiteY48" fmla="*/ 222163 h 235568"/>
                  <a:gd name="connsiteX49" fmla="*/ 13419 w 111921"/>
                  <a:gd name="connsiteY49" fmla="*/ 201734 h 235568"/>
                  <a:gd name="connsiteX50" fmla="*/ 99683 w 111921"/>
                  <a:gd name="connsiteY50" fmla="*/ 201734 h 235568"/>
                  <a:gd name="connsiteX51" fmla="*/ 99683 w 111921"/>
                  <a:gd name="connsiteY51" fmla="*/ 222163 h 23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11921" h="235568">
                    <a:moveTo>
                      <a:pt x="106073" y="188966"/>
                    </a:moveTo>
                    <a:lnTo>
                      <a:pt x="93932" y="188966"/>
                    </a:lnTo>
                    <a:cubicBezTo>
                      <a:pt x="78596" y="148108"/>
                      <a:pt x="79874" y="111720"/>
                      <a:pt x="84347" y="86822"/>
                    </a:cubicBezTo>
                    <a:lnTo>
                      <a:pt x="97766" y="86822"/>
                    </a:lnTo>
                    <a:cubicBezTo>
                      <a:pt x="101600" y="86822"/>
                      <a:pt x="104156" y="84269"/>
                      <a:pt x="104156" y="80438"/>
                    </a:cubicBezTo>
                    <a:cubicBezTo>
                      <a:pt x="104156" y="76608"/>
                      <a:pt x="101600" y="74054"/>
                      <a:pt x="97766" y="74054"/>
                    </a:cubicBezTo>
                    <a:lnTo>
                      <a:pt x="86903" y="74054"/>
                    </a:lnTo>
                    <a:cubicBezTo>
                      <a:pt x="90098" y="62563"/>
                      <a:pt x="93293" y="54902"/>
                      <a:pt x="94571" y="51710"/>
                    </a:cubicBezTo>
                    <a:cubicBezTo>
                      <a:pt x="95849" y="49157"/>
                      <a:pt x="95210" y="46603"/>
                      <a:pt x="93932" y="44688"/>
                    </a:cubicBezTo>
                    <a:cubicBezTo>
                      <a:pt x="92654" y="42773"/>
                      <a:pt x="90098" y="41496"/>
                      <a:pt x="87542" y="41496"/>
                    </a:cubicBezTo>
                    <a:lnTo>
                      <a:pt x="69650" y="41496"/>
                    </a:lnTo>
                    <a:cubicBezTo>
                      <a:pt x="75401" y="37027"/>
                      <a:pt x="79235" y="30643"/>
                      <a:pt x="79235" y="22982"/>
                    </a:cubicBezTo>
                    <a:cubicBezTo>
                      <a:pt x="79235" y="10214"/>
                      <a:pt x="69011" y="0"/>
                      <a:pt x="56231" y="0"/>
                    </a:cubicBezTo>
                    <a:cubicBezTo>
                      <a:pt x="43451" y="0"/>
                      <a:pt x="33228" y="10214"/>
                      <a:pt x="33228" y="22982"/>
                    </a:cubicBezTo>
                    <a:cubicBezTo>
                      <a:pt x="33228" y="30643"/>
                      <a:pt x="37062" y="37027"/>
                      <a:pt x="42813" y="41496"/>
                    </a:cubicBezTo>
                    <a:lnTo>
                      <a:pt x="24921" y="41496"/>
                    </a:lnTo>
                    <a:cubicBezTo>
                      <a:pt x="22365" y="41496"/>
                      <a:pt x="19809" y="42773"/>
                      <a:pt x="18531" y="44688"/>
                    </a:cubicBezTo>
                    <a:cubicBezTo>
                      <a:pt x="17253" y="46603"/>
                      <a:pt x="16614" y="49157"/>
                      <a:pt x="17892" y="51710"/>
                    </a:cubicBezTo>
                    <a:cubicBezTo>
                      <a:pt x="18531" y="54264"/>
                      <a:pt x="21726" y="62563"/>
                      <a:pt x="24921" y="74693"/>
                    </a:cubicBezTo>
                    <a:lnTo>
                      <a:pt x="15336" y="74693"/>
                    </a:lnTo>
                    <a:cubicBezTo>
                      <a:pt x="11502" y="74693"/>
                      <a:pt x="8946" y="77246"/>
                      <a:pt x="8946" y="81077"/>
                    </a:cubicBezTo>
                    <a:cubicBezTo>
                      <a:pt x="8946" y="84907"/>
                      <a:pt x="11502" y="87461"/>
                      <a:pt x="15336" y="87461"/>
                    </a:cubicBezTo>
                    <a:lnTo>
                      <a:pt x="27477" y="87461"/>
                    </a:lnTo>
                    <a:cubicBezTo>
                      <a:pt x="32589" y="115550"/>
                      <a:pt x="35784" y="155769"/>
                      <a:pt x="19170" y="189604"/>
                    </a:cubicBezTo>
                    <a:lnTo>
                      <a:pt x="6390" y="189604"/>
                    </a:lnTo>
                    <a:cubicBezTo>
                      <a:pt x="2556" y="189604"/>
                      <a:pt x="0" y="192158"/>
                      <a:pt x="0" y="195988"/>
                    </a:cubicBezTo>
                    <a:lnTo>
                      <a:pt x="0" y="229185"/>
                    </a:lnTo>
                    <a:cubicBezTo>
                      <a:pt x="0" y="233015"/>
                      <a:pt x="2556" y="235569"/>
                      <a:pt x="6390" y="235569"/>
                    </a:cubicBezTo>
                    <a:lnTo>
                      <a:pt x="105434" y="235569"/>
                    </a:lnTo>
                    <a:cubicBezTo>
                      <a:pt x="109268" y="235569"/>
                      <a:pt x="111824" y="233015"/>
                      <a:pt x="111824" y="229185"/>
                    </a:cubicBezTo>
                    <a:lnTo>
                      <a:pt x="111824" y="195988"/>
                    </a:lnTo>
                    <a:cubicBezTo>
                      <a:pt x="112463" y="192158"/>
                      <a:pt x="109907" y="188966"/>
                      <a:pt x="106073" y="188966"/>
                    </a:cubicBezTo>
                    <a:close/>
                    <a:moveTo>
                      <a:pt x="56870" y="12768"/>
                    </a:moveTo>
                    <a:cubicBezTo>
                      <a:pt x="62621" y="12768"/>
                      <a:pt x="67094" y="17237"/>
                      <a:pt x="67094" y="22982"/>
                    </a:cubicBezTo>
                    <a:cubicBezTo>
                      <a:pt x="67094" y="28728"/>
                      <a:pt x="62621" y="33197"/>
                      <a:pt x="56870" y="33197"/>
                    </a:cubicBezTo>
                    <a:cubicBezTo>
                      <a:pt x="51119" y="33197"/>
                      <a:pt x="46646" y="28728"/>
                      <a:pt x="46646" y="22982"/>
                    </a:cubicBezTo>
                    <a:cubicBezTo>
                      <a:pt x="46646" y="17237"/>
                      <a:pt x="51119" y="12768"/>
                      <a:pt x="56870" y="12768"/>
                    </a:cubicBezTo>
                    <a:close/>
                    <a:moveTo>
                      <a:pt x="32589" y="53625"/>
                    </a:moveTo>
                    <a:lnTo>
                      <a:pt x="79874" y="53625"/>
                    </a:lnTo>
                    <a:cubicBezTo>
                      <a:pt x="77957" y="58733"/>
                      <a:pt x="76040" y="65755"/>
                      <a:pt x="74123" y="74054"/>
                    </a:cubicBezTo>
                    <a:lnTo>
                      <a:pt x="38340" y="74054"/>
                    </a:lnTo>
                    <a:cubicBezTo>
                      <a:pt x="36423" y="65755"/>
                      <a:pt x="34506" y="58733"/>
                      <a:pt x="32589" y="53625"/>
                    </a:cubicBezTo>
                    <a:close/>
                    <a:moveTo>
                      <a:pt x="40896" y="86822"/>
                    </a:moveTo>
                    <a:lnTo>
                      <a:pt x="71567" y="86822"/>
                    </a:lnTo>
                    <a:cubicBezTo>
                      <a:pt x="67094" y="112996"/>
                      <a:pt x="66455" y="148747"/>
                      <a:pt x="80513" y="188966"/>
                    </a:cubicBezTo>
                    <a:lnTo>
                      <a:pt x="33867" y="188966"/>
                    </a:lnTo>
                    <a:cubicBezTo>
                      <a:pt x="48564" y="153854"/>
                      <a:pt x="46646" y="115550"/>
                      <a:pt x="40896" y="86822"/>
                    </a:cubicBezTo>
                    <a:close/>
                    <a:moveTo>
                      <a:pt x="99683" y="222163"/>
                    </a:moveTo>
                    <a:lnTo>
                      <a:pt x="13419" y="222163"/>
                    </a:lnTo>
                    <a:lnTo>
                      <a:pt x="13419" y="201734"/>
                    </a:lnTo>
                    <a:lnTo>
                      <a:pt x="99683" y="201734"/>
                    </a:lnTo>
                    <a:lnTo>
                      <a:pt x="99683" y="222163"/>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grpSp>
        <p:nvGrpSpPr>
          <p:cNvPr id="129" name="Group 128">
            <a:extLst>
              <a:ext uri="{FF2B5EF4-FFF2-40B4-BE49-F238E27FC236}">
                <a16:creationId xmlns:a16="http://schemas.microsoft.com/office/drawing/2014/main" id="{53AEB1FE-B0E4-B04D-8664-2C972FE8C745}"/>
              </a:ext>
            </a:extLst>
          </p:cNvPr>
          <p:cNvGrpSpPr/>
          <p:nvPr/>
        </p:nvGrpSpPr>
        <p:grpSpPr>
          <a:xfrm>
            <a:off x="6909755" y="3069358"/>
            <a:ext cx="459026" cy="459026"/>
            <a:chOff x="6435728" y="-289896"/>
            <a:chExt cx="459026" cy="459026"/>
          </a:xfrm>
        </p:grpSpPr>
        <p:sp>
          <p:nvSpPr>
            <p:cNvPr id="123" name="Oval 122">
              <a:extLst>
                <a:ext uri="{FF2B5EF4-FFF2-40B4-BE49-F238E27FC236}">
                  <a16:creationId xmlns:a16="http://schemas.microsoft.com/office/drawing/2014/main" id="{58999FDE-FD51-7E42-959F-5CF51662416C}"/>
                </a:ext>
              </a:extLst>
            </p:cNvPr>
            <p:cNvSpPr/>
            <p:nvPr/>
          </p:nvSpPr>
          <p:spPr bwMode="gray">
            <a:xfrm>
              <a:off x="6435728"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91" name="Graphic 4">
              <a:extLst>
                <a:ext uri="{FF2B5EF4-FFF2-40B4-BE49-F238E27FC236}">
                  <a16:creationId xmlns:a16="http://schemas.microsoft.com/office/drawing/2014/main" id="{328D5E6F-5894-FF44-8EC2-949F0D922DF1}"/>
                </a:ext>
              </a:extLst>
            </p:cNvPr>
            <p:cNvGrpSpPr/>
            <p:nvPr/>
          </p:nvGrpSpPr>
          <p:grpSpPr>
            <a:xfrm>
              <a:off x="6446044" y="-279375"/>
              <a:ext cx="438394" cy="437985"/>
              <a:chOff x="3607758" y="2855717"/>
              <a:chExt cx="362309" cy="361971"/>
            </a:xfrm>
            <a:solidFill>
              <a:schemeClr val="accent1"/>
            </a:solidFill>
          </p:grpSpPr>
          <p:sp>
            <p:nvSpPr>
              <p:cNvPr id="92" name="Graphic 4">
                <a:extLst>
                  <a:ext uri="{FF2B5EF4-FFF2-40B4-BE49-F238E27FC236}">
                    <a16:creationId xmlns:a16="http://schemas.microsoft.com/office/drawing/2014/main" id="{0CF8FBFB-F153-7E41-8E76-5B255CB0A5D3}"/>
                  </a:ext>
                </a:extLst>
              </p:cNvPr>
              <p:cNvSpPr/>
              <p:nvPr/>
            </p:nvSpPr>
            <p:spPr>
              <a:xfrm>
                <a:off x="3607758" y="2855717"/>
                <a:ext cx="362309" cy="361971"/>
              </a:xfrm>
              <a:custGeom>
                <a:avLst/>
                <a:gdLst>
                  <a:gd name="connsiteX0" fmla="*/ 181474 w 362309"/>
                  <a:gd name="connsiteY0" fmla="*/ 0 h 361971"/>
                  <a:gd name="connsiteX1" fmla="*/ 0 w 362309"/>
                  <a:gd name="connsiteY1" fmla="*/ 180667 h 361971"/>
                  <a:gd name="connsiteX2" fmla="*/ 180836 w 362309"/>
                  <a:gd name="connsiteY2" fmla="*/ 361972 h 361971"/>
                  <a:gd name="connsiteX3" fmla="*/ 362310 w 362309"/>
                  <a:gd name="connsiteY3" fmla="*/ 181305 h 361971"/>
                  <a:gd name="connsiteX4" fmla="*/ 362310 w 362309"/>
                  <a:gd name="connsiteY4" fmla="*/ 180667 h 361971"/>
                  <a:gd name="connsiteX5" fmla="*/ 181474 w 362309"/>
                  <a:gd name="connsiteY5" fmla="*/ 0 h 361971"/>
                  <a:gd name="connsiteX6" fmla="*/ 181474 w 362309"/>
                  <a:gd name="connsiteY6" fmla="*/ 349204 h 361971"/>
                  <a:gd name="connsiteX7" fmla="*/ 12780 w 362309"/>
                  <a:gd name="connsiteY7" fmla="*/ 181305 h 361971"/>
                  <a:gd name="connsiteX8" fmla="*/ 180836 w 362309"/>
                  <a:gd name="connsiteY8" fmla="*/ 12768 h 361971"/>
                  <a:gd name="connsiteX9" fmla="*/ 349530 w 362309"/>
                  <a:gd name="connsiteY9" fmla="*/ 180667 h 361971"/>
                  <a:gd name="connsiteX10" fmla="*/ 349530 w 362309"/>
                  <a:gd name="connsiteY10" fmla="*/ 180667 h 361971"/>
                  <a:gd name="connsiteX11" fmla="*/ 181474 w 362309"/>
                  <a:gd name="connsiteY11"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09" h="361971">
                    <a:moveTo>
                      <a:pt x="181474" y="0"/>
                    </a:moveTo>
                    <a:cubicBezTo>
                      <a:pt x="81152" y="0"/>
                      <a:pt x="0" y="80438"/>
                      <a:pt x="0" y="180667"/>
                    </a:cubicBezTo>
                    <a:cubicBezTo>
                      <a:pt x="0" y="280895"/>
                      <a:pt x="80513" y="361972"/>
                      <a:pt x="180836" y="361972"/>
                    </a:cubicBezTo>
                    <a:cubicBezTo>
                      <a:pt x="281157" y="361972"/>
                      <a:pt x="362310" y="281533"/>
                      <a:pt x="362310" y="181305"/>
                    </a:cubicBezTo>
                    <a:cubicBezTo>
                      <a:pt x="362310" y="181305"/>
                      <a:pt x="362310" y="181305"/>
                      <a:pt x="362310" y="180667"/>
                    </a:cubicBezTo>
                    <a:cubicBezTo>
                      <a:pt x="362310" y="81076"/>
                      <a:pt x="281157" y="0"/>
                      <a:pt x="181474" y="0"/>
                    </a:cubicBezTo>
                    <a:close/>
                    <a:moveTo>
                      <a:pt x="181474" y="349204"/>
                    </a:moveTo>
                    <a:cubicBezTo>
                      <a:pt x="88181" y="349204"/>
                      <a:pt x="12780" y="274511"/>
                      <a:pt x="12780" y="181305"/>
                    </a:cubicBezTo>
                    <a:cubicBezTo>
                      <a:pt x="12780" y="88099"/>
                      <a:pt x="87542" y="12768"/>
                      <a:pt x="180836" y="12768"/>
                    </a:cubicBezTo>
                    <a:cubicBezTo>
                      <a:pt x="274128" y="12768"/>
                      <a:pt x="349530" y="87460"/>
                      <a:pt x="349530" y="180667"/>
                    </a:cubicBezTo>
                    <a:cubicBezTo>
                      <a:pt x="349530" y="180667"/>
                      <a:pt x="349530" y="180667"/>
                      <a:pt x="349530" y="180667"/>
                    </a:cubicBezTo>
                    <a:cubicBezTo>
                      <a:pt x="349530" y="273234"/>
                      <a:pt x="274128" y="348565"/>
                      <a:pt x="181474"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3" name="Graphic 4">
                <a:extLst>
                  <a:ext uri="{FF2B5EF4-FFF2-40B4-BE49-F238E27FC236}">
                    <a16:creationId xmlns:a16="http://schemas.microsoft.com/office/drawing/2014/main" id="{140DF268-4B65-F64D-9EF0-6B94760F5A23}"/>
                  </a:ext>
                </a:extLst>
              </p:cNvPr>
              <p:cNvSpPr/>
              <p:nvPr/>
            </p:nvSpPr>
            <p:spPr>
              <a:xfrm>
                <a:off x="3696578" y="2921472"/>
                <a:ext cx="199366" cy="242591"/>
              </a:xfrm>
              <a:custGeom>
                <a:avLst/>
                <a:gdLst>
                  <a:gd name="connsiteX0" fmla="*/ 190420 w 199366"/>
                  <a:gd name="connsiteY0" fmla="*/ 164707 h 242591"/>
                  <a:gd name="connsiteX1" fmla="*/ 187864 w 199366"/>
                  <a:gd name="connsiteY1" fmla="*/ 160876 h 242591"/>
                  <a:gd name="connsiteX2" fmla="*/ 172528 w 199366"/>
                  <a:gd name="connsiteY2" fmla="*/ 127041 h 242591"/>
                  <a:gd name="connsiteX3" fmla="*/ 168695 w 199366"/>
                  <a:gd name="connsiteY3" fmla="*/ 118104 h 242591"/>
                  <a:gd name="connsiteX4" fmla="*/ 155915 w 199366"/>
                  <a:gd name="connsiteY4" fmla="*/ 97037 h 242591"/>
                  <a:gd name="connsiteX5" fmla="*/ 140579 w 199366"/>
                  <a:gd name="connsiteY5" fmla="*/ 81077 h 242591"/>
                  <a:gd name="connsiteX6" fmla="*/ 138662 w 199366"/>
                  <a:gd name="connsiteY6" fmla="*/ 79161 h 242591"/>
                  <a:gd name="connsiteX7" fmla="*/ 137384 w 199366"/>
                  <a:gd name="connsiteY7" fmla="*/ 77885 h 242591"/>
                  <a:gd name="connsiteX8" fmla="*/ 136745 w 199366"/>
                  <a:gd name="connsiteY8" fmla="*/ 77246 h 242591"/>
                  <a:gd name="connsiteX9" fmla="*/ 120131 w 199366"/>
                  <a:gd name="connsiteY9" fmla="*/ 65117 h 242591"/>
                  <a:gd name="connsiteX10" fmla="*/ 118214 w 199366"/>
                  <a:gd name="connsiteY10" fmla="*/ 63201 h 242591"/>
                  <a:gd name="connsiteX11" fmla="*/ 118214 w 199366"/>
                  <a:gd name="connsiteY11" fmla="*/ 18514 h 242591"/>
                  <a:gd name="connsiteX12" fmla="*/ 99683 w 199366"/>
                  <a:gd name="connsiteY12" fmla="*/ 0 h 242591"/>
                  <a:gd name="connsiteX13" fmla="*/ 17892 w 199366"/>
                  <a:gd name="connsiteY13" fmla="*/ 0 h 242591"/>
                  <a:gd name="connsiteX14" fmla="*/ 0 w 199366"/>
                  <a:gd name="connsiteY14" fmla="*/ 18514 h 242591"/>
                  <a:gd name="connsiteX15" fmla="*/ 0 w 199366"/>
                  <a:gd name="connsiteY15" fmla="*/ 196627 h 242591"/>
                  <a:gd name="connsiteX16" fmla="*/ 18531 w 199366"/>
                  <a:gd name="connsiteY16" fmla="*/ 215140 h 242591"/>
                  <a:gd name="connsiteX17" fmla="*/ 18531 w 199366"/>
                  <a:gd name="connsiteY17" fmla="*/ 215140 h 242591"/>
                  <a:gd name="connsiteX18" fmla="*/ 99044 w 199366"/>
                  <a:gd name="connsiteY18" fmla="*/ 215140 h 242591"/>
                  <a:gd name="connsiteX19" fmla="*/ 100961 w 199366"/>
                  <a:gd name="connsiteY19" fmla="*/ 215140 h 242591"/>
                  <a:gd name="connsiteX20" fmla="*/ 122048 w 199366"/>
                  <a:gd name="connsiteY20" fmla="*/ 221524 h 242591"/>
                  <a:gd name="connsiteX21" fmla="*/ 123965 w 199366"/>
                  <a:gd name="connsiteY21" fmla="*/ 223439 h 242591"/>
                  <a:gd name="connsiteX22" fmla="*/ 142496 w 199366"/>
                  <a:gd name="connsiteY22" fmla="*/ 240676 h 242591"/>
                  <a:gd name="connsiteX23" fmla="*/ 146969 w 199366"/>
                  <a:gd name="connsiteY23" fmla="*/ 242591 h 242591"/>
                  <a:gd name="connsiteX24" fmla="*/ 153358 w 199366"/>
                  <a:gd name="connsiteY24" fmla="*/ 236207 h 242591"/>
                  <a:gd name="connsiteX25" fmla="*/ 151442 w 199366"/>
                  <a:gd name="connsiteY25" fmla="*/ 231738 h 242591"/>
                  <a:gd name="connsiteX26" fmla="*/ 132911 w 199366"/>
                  <a:gd name="connsiteY26" fmla="*/ 215140 h 242591"/>
                  <a:gd name="connsiteX27" fmla="*/ 127799 w 199366"/>
                  <a:gd name="connsiteY27" fmla="*/ 211310 h 242591"/>
                  <a:gd name="connsiteX28" fmla="*/ 126521 w 199366"/>
                  <a:gd name="connsiteY28" fmla="*/ 210671 h 242591"/>
                  <a:gd name="connsiteX29" fmla="*/ 115019 w 199366"/>
                  <a:gd name="connsiteY29" fmla="*/ 206841 h 242591"/>
                  <a:gd name="connsiteX30" fmla="*/ 117575 w 199366"/>
                  <a:gd name="connsiteY30" fmla="*/ 197903 h 242591"/>
                  <a:gd name="connsiteX31" fmla="*/ 117575 w 199366"/>
                  <a:gd name="connsiteY31" fmla="*/ 113635 h 242591"/>
                  <a:gd name="connsiteX32" fmla="*/ 125243 w 199366"/>
                  <a:gd name="connsiteY32" fmla="*/ 127680 h 242591"/>
                  <a:gd name="connsiteX33" fmla="*/ 129077 w 199366"/>
                  <a:gd name="connsiteY33" fmla="*/ 175560 h 242591"/>
                  <a:gd name="connsiteX34" fmla="*/ 133550 w 199366"/>
                  <a:gd name="connsiteY34" fmla="*/ 177475 h 242591"/>
                  <a:gd name="connsiteX35" fmla="*/ 139940 w 199366"/>
                  <a:gd name="connsiteY35" fmla="*/ 171091 h 242591"/>
                  <a:gd name="connsiteX36" fmla="*/ 138022 w 199366"/>
                  <a:gd name="connsiteY36" fmla="*/ 166622 h 242591"/>
                  <a:gd name="connsiteX37" fmla="*/ 137384 w 199366"/>
                  <a:gd name="connsiteY37" fmla="*/ 130233 h 242591"/>
                  <a:gd name="connsiteX38" fmla="*/ 137384 w 199366"/>
                  <a:gd name="connsiteY38" fmla="*/ 128957 h 242591"/>
                  <a:gd name="connsiteX39" fmla="*/ 137384 w 199366"/>
                  <a:gd name="connsiteY39" fmla="*/ 123849 h 242591"/>
                  <a:gd name="connsiteX40" fmla="*/ 124604 w 199366"/>
                  <a:gd name="connsiteY40" fmla="*/ 99590 h 242591"/>
                  <a:gd name="connsiteX41" fmla="*/ 122687 w 199366"/>
                  <a:gd name="connsiteY41" fmla="*/ 97037 h 242591"/>
                  <a:gd name="connsiteX42" fmla="*/ 107990 w 199366"/>
                  <a:gd name="connsiteY42" fmla="*/ 75969 h 242591"/>
                  <a:gd name="connsiteX43" fmla="*/ 108629 w 199366"/>
                  <a:gd name="connsiteY43" fmla="*/ 73416 h 242591"/>
                  <a:gd name="connsiteX44" fmla="*/ 129077 w 199366"/>
                  <a:gd name="connsiteY44" fmla="*/ 88099 h 242591"/>
                  <a:gd name="connsiteX45" fmla="*/ 130355 w 199366"/>
                  <a:gd name="connsiteY45" fmla="*/ 89376 h 242591"/>
                  <a:gd name="connsiteX46" fmla="*/ 132272 w 199366"/>
                  <a:gd name="connsiteY46" fmla="*/ 91291 h 242591"/>
                  <a:gd name="connsiteX47" fmla="*/ 147607 w 199366"/>
                  <a:gd name="connsiteY47" fmla="*/ 107251 h 242591"/>
                  <a:gd name="connsiteX48" fmla="*/ 157192 w 199366"/>
                  <a:gd name="connsiteY48" fmla="*/ 123849 h 242591"/>
                  <a:gd name="connsiteX49" fmla="*/ 161665 w 199366"/>
                  <a:gd name="connsiteY49" fmla="*/ 133425 h 242591"/>
                  <a:gd name="connsiteX50" fmla="*/ 177001 w 199366"/>
                  <a:gd name="connsiteY50" fmla="*/ 167260 h 242591"/>
                  <a:gd name="connsiteX51" fmla="*/ 182752 w 199366"/>
                  <a:gd name="connsiteY51" fmla="*/ 174921 h 242591"/>
                  <a:gd name="connsiteX52" fmla="*/ 188503 w 199366"/>
                  <a:gd name="connsiteY52" fmla="*/ 180028 h 242591"/>
                  <a:gd name="connsiteX53" fmla="*/ 192976 w 199366"/>
                  <a:gd name="connsiteY53" fmla="*/ 181305 h 242591"/>
                  <a:gd name="connsiteX54" fmla="*/ 199366 w 199366"/>
                  <a:gd name="connsiteY54" fmla="*/ 174921 h 242591"/>
                  <a:gd name="connsiteX55" fmla="*/ 196810 w 199366"/>
                  <a:gd name="connsiteY55" fmla="*/ 169814 h 242591"/>
                  <a:gd name="connsiteX56" fmla="*/ 190420 w 199366"/>
                  <a:gd name="connsiteY56" fmla="*/ 164707 h 242591"/>
                  <a:gd name="connsiteX57" fmla="*/ 17892 w 199366"/>
                  <a:gd name="connsiteY57" fmla="*/ 13406 h 242591"/>
                  <a:gd name="connsiteX58" fmla="*/ 99683 w 199366"/>
                  <a:gd name="connsiteY58" fmla="*/ 13406 h 242591"/>
                  <a:gd name="connsiteX59" fmla="*/ 105434 w 199366"/>
                  <a:gd name="connsiteY59" fmla="*/ 19152 h 242591"/>
                  <a:gd name="connsiteX60" fmla="*/ 105434 w 199366"/>
                  <a:gd name="connsiteY60" fmla="*/ 60009 h 242591"/>
                  <a:gd name="connsiteX61" fmla="*/ 104156 w 199366"/>
                  <a:gd name="connsiteY61" fmla="*/ 60648 h 242591"/>
                  <a:gd name="connsiteX62" fmla="*/ 95210 w 199366"/>
                  <a:gd name="connsiteY62" fmla="*/ 74693 h 242591"/>
                  <a:gd name="connsiteX63" fmla="*/ 105434 w 199366"/>
                  <a:gd name="connsiteY63" fmla="*/ 98313 h 242591"/>
                  <a:gd name="connsiteX64" fmla="*/ 105434 w 199366"/>
                  <a:gd name="connsiteY64" fmla="*/ 180667 h 242591"/>
                  <a:gd name="connsiteX65" fmla="*/ 12780 w 199366"/>
                  <a:gd name="connsiteY65" fmla="*/ 181305 h 242591"/>
                  <a:gd name="connsiteX66" fmla="*/ 12780 w 199366"/>
                  <a:gd name="connsiteY66" fmla="*/ 19152 h 242591"/>
                  <a:gd name="connsiteX67" fmla="*/ 17892 w 199366"/>
                  <a:gd name="connsiteY67" fmla="*/ 13406 h 242591"/>
                  <a:gd name="connsiteX68" fmla="*/ 17892 w 199366"/>
                  <a:gd name="connsiteY68" fmla="*/ 13406 h 242591"/>
                  <a:gd name="connsiteX69" fmla="*/ 17892 w 199366"/>
                  <a:gd name="connsiteY69" fmla="*/ 202372 h 242591"/>
                  <a:gd name="connsiteX70" fmla="*/ 17892 w 199366"/>
                  <a:gd name="connsiteY70" fmla="*/ 202372 h 242591"/>
                  <a:gd name="connsiteX71" fmla="*/ 12141 w 199366"/>
                  <a:gd name="connsiteY71" fmla="*/ 196627 h 242591"/>
                  <a:gd name="connsiteX72" fmla="*/ 12141 w 199366"/>
                  <a:gd name="connsiteY72" fmla="*/ 193435 h 242591"/>
                  <a:gd name="connsiteX73" fmla="*/ 104795 w 199366"/>
                  <a:gd name="connsiteY73" fmla="*/ 192796 h 242591"/>
                  <a:gd name="connsiteX74" fmla="*/ 104795 w 199366"/>
                  <a:gd name="connsiteY74" fmla="*/ 196627 h 242591"/>
                  <a:gd name="connsiteX75" fmla="*/ 99683 w 199366"/>
                  <a:gd name="connsiteY75" fmla="*/ 202372 h 242591"/>
                  <a:gd name="connsiteX76" fmla="*/ 99683 w 199366"/>
                  <a:gd name="connsiteY76" fmla="*/ 202372 h 242591"/>
                  <a:gd name="connsiteX77" fmla="*/ 17892 w 199366"/>
                  <a:gd name="connsiteY77" fmla="*/ 202372 h 242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99366" h="242591">
                    <a:moveTo>
                      <a:pt x="190420" y="164707"/>
                    </a:moveTo>
                    <a:cubicBezTo>
                      <a:pt x="189142" y="163430"/>
                      <a:pt x="188503" y="162153"/>
                      <a:pt x="187864" y="160876"/>
                    </a:cubicBezTo>
                    <a:lnTo>
                      <a:pt x="172528" y="127041"/>
                    </a:lnTo>
                    <a:cubicBezTo>
                      <a:pt x="171250" y="124488"/>
                      <a:pt x="169972" y="121296"/>
                      <a:pt x="168695" y="118104"/>
                    </a:cubicBezTo>
                    <a:cubicBezTo>
                      <a:pt x="166138" y="110443"/>
                      <a:pt x="161665" y="102782"/>
                      <a:pt x="155915" y="97037"/>
                    </a:cubicBezTo>
                    <a:lnTo>
                      <a:pt x="140579" y="81077"/>
                    </a:lnTo>
                    <a:lnTo>
                      <a:pt x="138662" y="79161"/>
                    </a:lnTo>
                    <a:lnTo>
                      <a:pt x="137384" y="77885"/>
                    </a:lnTo>
                    <a:cubicBezTo>
                      <a:pt x="137384" y="77885"/>
                      <a:pt x="136745" y="77246"/>
                      <a:pt x="136745" y="77246"/>
                    </a:cubicBezTo>
                    <a:lnTo>
                      <a:pt x="120131" y="65117"/>
                    </a:lnTo>
                    <a:lnTo>
                      <a:pt x="118214" y="63201"/>
                    </a:lnTo>
                    <a:lnTo>
                      <a:pt x="118214" y="18514"/>
                    </a:lnTo>
                    <a:cubicBezTo>
                      <a:pt x="118214" y="8299"/>
                      <a:pt x="109907" y="0"/>
                      <a:pt x="99683" y="0"/>
                    </a:cubicBezTo>
                    <a:lnTo>
                      <a:pt x="17892" y="0"/>
                    </a:lnTo>
                    <a:cubicBezTo>
                      <a:pt x="7668" y="0"/>
                      <a:pt x="0" y="8299"/>
                      <a:pt x="0" y="18514"/>
                    </a:cubicBezTo>
                    <a:lnTo>
                      <a:pt x="0" y="196627"/>
                    </a:lnTo>
                    <a:cubicBezTo>
                      <a:pt x="0" y="206841"/>
                      <a:pt x="8307" y="215140"/>
                      <a:pt x="18531" y="215140"/>
                    </a:cubicBezTo>
                    <a:lnTo>
                      <a:pt x="18531" y="215140"/>
                    </a:lnTo>
                    <a:lnTo>
                      <a:pt x="99044" y="215140"/>
                    </a:lnTo>
                    <a:cubicBezTo>
                      <a:pt x="99683" y="215140"/>
                      <a:pt x="100322" y="215140"/>
                      <a:pt x="100961" y="215140"/>
                    </a:cubicBezTo>
                    <a:lnTo>
                      <a:pt x="122048" y="221524"/>
                    </a:lnTo>
                    <a:cubicBezTo>
                      <a:pt x="122687" y="222163"/>
                      <a:pt x="123326" y="222801"/>
                      <a:pt x="123965" y="223439"/>
                    </a:cubicBezTo>
                    <a:lnTo>
                      <a:pt x="142496" y="240676"/>
                    </a:lnTo>
                    <a:cubicBezTo>
                      <a:pt x="143774" y="241953"/>
                      <a:pt x="145052" y="242591"/>
                      <a:pt x="146969" y="242591"/>
                    </a:cubicBezTo>
                    <a:cubicBezTo>
                      <a:pt x="150802" y="242591"/>
                      <a:pt x="153358" y="239399"/>
                      <a:pt x="153358" y="236207"/>
                    </a:cubicBezTo>
                    <a:cubicBezTo>
                      <a:pt x="153358" y="234292"/>
                      <a:pt x="152720" y="233015"/>
                      <a:pt x="151442" y="231738"/>
                    </a:cubicBezTo>
                    <a:lnTo>
                      <a:pt x="132911" y="215140"/>
                    </a:lnTo>
                    <a:cubicBezTo>
                      <a:pt x="131633" y="213863"/>
                      <a:pt x="129716" y="211948"/>
                      <a:pt x="127799" y="211310"/>
                    </a:cubicBezTo>
                    <a:cubicBezTo>
                      <a:pt x="127160" y="211310"/>
                      <a:pt x="127160" y="210671"/>
                      <a:pt x="126521" y="210671"/>
                    </a:cubicBezTo>
                    <a:lnTo>
                      <a:pt x="115019" y="206841"/>
                    </a:lnTo>
                    <a:cubicBezTo>
                      <a:pt x="116936" y="204287"/>
                      <a:pt x="117575" y="201095"/>
                      <a:pt x="117575" y="197903"/>
                    </a:cubicBezTo>
                    <a:lnTo>
                      <a:pt x="117575" y="113635"/>
                    </a:lnTo>
                    <a:lnTo>
                      <a:pt x="125243" y="127680"/>
                    </a:lnTo>
                    <a:cubicBezTo>
                      <a:pt x="116297" y="153854"/>
                      <a:pt x="120131" y="165984"/>
                      <a:pt x="129077" y="175560"/>
                    </a:cubicBezTo>
                    <a:cubicBezTo>
                      <a:pt x="130355" y="176836"/>
                      <a:pt x="132272" y="177475"/>
                      <a:pt x="133550" y="177475"/>
                    </a:cubicBezTo>
                    <a:cubicBezTo>
                      <a:pt x="137384" y="177475"/>
                      <a:pt x="139940" y="174283"/>
                      <a:pt x="139940" y="171091"/>
                    </a:cubicBezTo>
                    <a:cubicBezTo>
                      <a:pt x="139940" y="169814"/>
                      <a:pt x="139301" y="167899"/>
                      <a:pt x="138022" y="166622"/>
                    </a:cubicBezTo>
                    <a:cubicBezTo>
                      <a:pt x="133550" y="162153"/>
                      <a:pt x="127799" y="155769"/>
                      <a:pt x="137384" y="130233"/>
                    </a:cubicBezTo>
                    <a:cubicBezTo>
                      <a:pt x="137384" y="129595"/>
                      <a:pt x="137384" y="129595"/>
                      <a:pt x="137384" y="128957"/>
                    </a:cubicBezTo>
                    <a:cubicBezTo>
                      <a:pt x="138022" y="127041"/>
                      <a:pt x="138022" y="125126"/>
                      <a:pt x="137384" y="123849"/>
                    </a:cubicBezTo>
                    <a:lnTo>
                      <a:pt x="124604" y="99590"/>
                    </a:lnTo>
                    <a:cubicBezTo>
                      <a:pt x="123965" y="98952"/>
                      <a:pt x="123326" y="97675"/>
                      <a:pt x="122687" y="97037"/>
                    </a:cubicBezTo>
                    <a:cubicBezTo>
                      <a:pt x="111185" y="90014"/>
                      <a:pt x="107351" y="81077"/>
                      <a:pt x="107990" y="75969"/>
                    </a:cubicBezTo>
                    <a:cubicBezTo>
                      <a:pt x="107990" y="75331"/>
                      <a:pt x="107990" y="74054"/>
                      <a:pt x="108629" y="73416"/>
                    </a:cubicBezTo>
                    <a:lnTo>
                      <a:pt x="129077" y="88099"/>
                    </a:lnTo>
                    <a:lnTo>
                      <a:pt x="130355" y="89376"/>
                    </a:lnTo>
                    <a:cubicBezTo>
                      <a:pt x="130994" y="90014"/>
                      <a:pt x="131633" y="90653"/>
                      <a:pt x="132272" y="91291"/>
                    </a:cubicBezTo>
                    <a:lnTo>
                      <a:pt x="147607" y="107251"/>
                    </a:lnTo>
                    <a:cubicBezTo>
                      <a:pt x="152080" y="111720"/>
                      <a:pt x="155275" y="117465"/>
                      <a:pt x="157192" y="123849"/>
                    </a:cubicBezTo>
                    <a:cubicBezTo>
                      <a:pt x="158470" y="127041"/>
                      <a:pt x="159748" y="130233"/>
                      <a:pt x="161665" y="133425"/>
                    </a:cubicBezTo>
                    <a:lnTo>
                      <a:pt x="177001" y="167260"/>
                    </a:lnTo>
                    <a:cubicBezTo>
                      <a:pt x="178279" y="169814"/>
                      <a:pt x="180196" y="172368"/>
                      <a:pt x="182752" y="174921"/>
                    </a:cubicBezTo>
                    <a:lnTo>
                      <a:pt x="188503" y="180028"/>
                    </a:lnTo>
                    <a:cubicBezTo>
                      <a:pt x="189781" y="181305"/>
                      <a:pt x="191059" y="181305"/>
                      <a:pt x="192976" y="181305"/>
                    </a:cubicBezTo>
                    <a:cubicBezTo>
                      <a:pt x="196810" y="181305"/>
                      <a:pt x="199366" y="178113"/>
                      <a:pt x="199366" y="174921"/>
                    </a:cubicBezTo>
                    <a:cubicBezTo>
                      <a:pt x="199366" y="173006"/>
                      <a:pt x="198727" y="171091"/>
                      <a:pt x="196810" y="169814"/>
                    </a:cubicBezTo>
                    <a:lnTo>
                      <a:pt x="190420" y="164707"/>
                    </a:lnTo>
                    <a:close/>
                    <a:moveTo>
                      <a:pt x="17892" y="13406"/>
                    </a:moveTo>
                    <a:lnTo>
                      <a:pt x="99683" y="13406"/>
                    </a:lnTo>
                    <a:cubicBezTo>
                      <a:pt x="102878" y="13406"/>
                      <a:pt x="105434" y="15960"/>
                      <a:pt x="105434" y="19152"/>
                    </a:cubicBezTo>
                    <a:lnTo>
                      <a:pt x="105434" y="60009"/>
                    </a:lnTo>
                    <a:lnTo>
                      <a:pt x="104156" y="60648"/>
                    </a:lnTo>
                    <a:cubicBezTo>
                      <a:pt x="99044" y="63201"/>
                      <a:pt x="95849" y="68947"/>
                      <a:pt x="95210" y="74693"/>
                    </a:cubicBezTo>
                    <a:cubicBezTo>
                      <a:pt x="95210" y="83630"/>
                      <a:pt x="98405" y="92568"/>
                      <a:pt x="105434" y="98313"/>
                    </a:cubicBezTo>
                    <a:lnTo>
                      <a:pt x="105434" y="180667"/>
                    </a:lnTo>
                    <a:lnTo>
                      <a:pt x="12780" y="181305"/>
                    </a:lnTo>
                    <a:lnTo>
                      <a:pt x="12780" y="19152"/>
                    </a:lnTo>
                    <a:cubicBezTo>
                      <a:pt x="12780" y="15960"/>
                      <a:pt x="14697" y="13406"/>
                      <a:pt x="17892" y="13406"/>
                    </a:cubicBezTo>
                    <a:lnTo>
                      <a:pt x="17892" y="13406"/>
                    </a:lnTo>
                    <a:close/>
                    <a:moveTo>
                      <a:pt x="17892" y="202372"/>
                    </a:moveTo>
                    <a:lnTo>
                      <a:pt x="17892" y="202372"/>
                    </a:lnTo>
                    <a:cubicBezTo>
                      <a:pt x="14697" y="202372"/>
                      <a:pt x="12141" y="199819"/>
                      <a:pt x="12141" y="196627"/>
                    </a:cubicBezTo>
                    <a:lnTo>
                      <a:pt x="12141" y="193435"/>
                    </a:lnTo>
                    <a:lnTo>
                      <a:pt x="104795" y="192796"/>
                    </a:lnTo>
                    <a:lnTo>
                      <a:pt x="104795" y="196627"/>
                    </a:lnTo>
                    <a:cubicBezTo>
                      <a:pt x="104795" y="199819"/>
                      <a:pt x="102239" y="202372"/>
                      <a:pt x="99683" y="202372"/>
                    </a:cubicBezTo>
                    <a:cubicBezTo>
                      <a:pt x="99683" y="202372"/>
                      <a:pt x="99683" y="202372"/>
                      <a:pt x="99683" y="202372"/>
                    </a:cubicBezTo>
                    <a:lnTo>
                      <a:pt x="17892" y="202372"/>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4" name="Graphic 4">
                <a:extLst>
                  <a:ext uri="{FF2B5EF4-FFF2-40B4-BE49-F238E27FC236}">
                    <a16:creationId xmlns:a16="http://schemas.microsoft.com/office/drawing/2014/main" id="{51C6A3FE-18CD-EB4B-A996-F167BD419F46}"/>
                  </a:ext>
                </a:extLst>
              </p:cNvPr>
              <p:cNvSpPr/>
              <p:nvPr/>
            </p:nvSpPr>
            <p:spPr>
              <a:xfrm>
                <a:off x="3729806" y="2971267"/>
                <a:ext cx="52490" cy="53706"/>
              </a:xfrm>
              <a:custGeom>
                <a:avLst/>
                <a:gdLst>
                  <a:gd name="connsiteX0" fmla="*/ 26838 w 52490"/>
                  <a:gd name="connsiteY0" fmla="*/ 0 h 53706"/>
                  <a:gd name="connsiteX1" fmla="*/ 26838 w 52490"/>
                  <a:gd name="connsiteY1" fmla="*/ 0 h 53706"/>
                  <a:gd name="connsiteX2" fmla="*/ 0 w 52490"/>
                  <a:gd name="connsiteY2" fmla="*/ 26813 h 53706"/>
                  <a:gd name="connsiteX3" fmla="*/ 0 w 52490"/>
                  <a:gd name="connsiteY3" fmla="*/ 26813 h 53706"/>
                  <a:gd name="connsiteX4" fmla="*/ 7668 w 52490"/>
                  <a:gd name="connsiteY4" fmla="*/ 45965 h 53706"/>
                  <a:gd name="connsiteX5" fmla="*/ 26838 w 52490"/>
                  <a:gd name="connsiteY5" fmla="*/ 53626 h 53706"/>
                  <a:gd name="connsiteX6" fmla="*/ 26838 w 52490"/>
                  <a:gd name="connsiteY6" fmla="*/ 53626 h 53706"/>
                  <a:gd name="connsiteX7" fmla="*/ 52398 w 52490"/>
                  <a:gd name="connsiteY7" fmla="*/ 24898 h 53706"/>
                  <a:gd name="connsiteX8" fmla="*/ 26838 w 52490"/>
                  <a:gd name="connsiteY8" fmla="*/ 0 h 53706"/>
                  <a:gd name="connsiteX9" fmla="*/ 40895 w 52490"/>
                  <a:gd name="connsiteY9" fmla="*/ 26813 h 53706"/>
                  <a:gd name="connsiteX10" fmla="*/ 26838 w 52490"/>
                  <a:gd name="connsiteY10" fmla="*/ 40858 h 53706"/>
                  <a:gd name="connsiteX11" fmla="*/ 26838 w 52490"/>
                  <a:gd name="connsiteY11" fmla="*/ 40858 h 53706"/>
                  <a:gd name="connsiteX12" fmla="*/ 12780 w 52490"/>
                  <a:gd name="connsiteY12" fmla="*/ 26813 h 53706"/>
                  <a:gd name="connsiteX13" fmla="*/ 12780 w 52490"/>
                  <a:gd name="connsiteY13" fmla="*/ 26813 h 53706"/>
                  <a:gd name="connsiteX14" fmla="*/ 26838 w 52490"/>
                  <a:gd name="connsiteY14" fmla="*/ 12768 h 53706"/>
                  <a:gd name="connsiteX15" fmla="*/ 26838 w 52490"/>
                  <a:gd name="connsiteY15" fmla="*/ 12768 h 53706"/>
                  <a:gd name="connsiteX16" fmla="*/ 37062 w 52490"/>
                  <a:gd name="connsiteY16" fmla="*/ 17237 h 53706"/>
                  <a:gd name="connsiteX17" fmla="*/ 40895 w 52490"/>
                  <a:gd name="connsiteY17" fmla="*/ 26813 h 53706"/>
                  <a:gd name="connsiteX18" fmla="*/ 40895 w 52490"/>
                  <a:gd name="connsiteY18" fmla="*/ 26813 h 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490" h="53706">
                    <a:moveTo>
                      <a:pt x="26838" y="0"/>
                    </a:moveTo>
                    <a:lnTo>
                      <a:pt x="26838" y="0"/>
                    </a:lnTo>
                    <a:cubicBezTo>
                      <a:pt x="12141" y="0"/>
                      <a:pt x="0" y="12130"/>
                      <a:pt x="0" y="26813"/>
                    </a:cubicBezTo>
                    <a:cubicBezTo>
                      <a:pt x="0" y="26813"/>
                      <a:pt x="0" y="26813"/>
                      <a:pt x="0" y="26813"/>
                    </a:cubicBezTo>
                    <a:cubicBezTo>
                      <a:pt x="0" y="33835"/>
                      <a:pt x="2556" y="40858"/>
                      <a:pt x="7668" y="45965"/>
                    </a:cubicBezTo>
                    <a:cubicBezTo>
                      <a:pt x="12780" y="51072"/>
                      <a:pt x="19809" y="54264"/>
                      <a:pt x="26838" y="53626"/>
                    </a:cubicBezTo>
                    <a:lnTo>
                      <a:pt x="26838" y="53626"/>
                    </a:lnTo>
                    <a:cubicBezTo>
                      <a:pt x="41535" y="52987"/>
                      <a:pt x="53675" y="40219"/>
                      <a:pt x="52398" y="24898"/>
                    </a:cubicBezTo>
                    <a:cubicBezTo>
                      <a:pt x="51758" y="11491"/>
                      <a:pt x="40895" y="638"/>
                      <a:pt x="26838" y="0"/>
                    </a:cubicBezTo>
                    <a:close/>
                    <a:moveTo>
                      <a:pt x="40895" y="26813"/>
                    </a:moveTo>
                    <a:cubicBezTo>
                      <a:pt x="40895" y="34474"/>
                      <a:pt x="34505" y="40858"/>
                      <a:pt x="26838" y="40858"/>
                    </a:cubicBezTo>
                    <a:lnTo>
                      <a:pt x="26838" y="40858"/>
                    </a:lnTo>
                    <a:cubicBezTo>
                      <a:pt x="19170" y="40858"/>
                      <a:pt x="12780" y="34474"/>
                      <a:pt x="12780" y="26813"/>
                    </a:cubicBezTo>
                    <a:cubicBezTo>
                      <a:pt x="12780" y="26813"/>
                      <a:pt x="12780" y="26813"/>
                      <a:pt x="12780" y="26813"/>
                    </a:cubicBezTo>
                    <a:cubicBezTo>
                      <a:pt x="12780" y="19152"/>
                      <a:pt x="19170" y="12768"/>
                      <a:pt x="26838" y="12768"/>
                    </a:cubicBezTo>
                    <a:lnTo>
                      <a:pt x="26838" y="12768"/>
                    </a:lnTo>
                    <a:cubicBezTo>
                      <a:pt x="30672" y="12768"/>
                      <a:pt x="34505" y="14045"/>
                      <a:pt x="37062" y="17237"/>
                    </a:cubicBezTo>
                    <a:cubicBezTo>
                      <a:pt x="39618" y="19152"/>
                      <a:pt x="40895" y="22982"/>
                      <a:pt x="40895" y="26813"/>
                    </a:cubicBezTo>
                    <a:lnTo>
                      <a:pt x="40895" y="26813"/>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5" name="Graphic 4">
                <a:extLst>
                  <a:ext uri="{FF2B5EF4-FFF2-40B4-BE49-F238E27FC236}">
                    <a16:creationId xmlns:a16="http://schemas.microsoft.com/office/drawing/2014/main" id="{02C13AAA-757F-524D-9A04-6D3E83A802A9}"/>
                  </a:ext>
                </a:extLst>
              </p:cNvPr>
              <p:cNvSpPr/>
              <p:nvPr/>
            </p:nvSpPr>
            <p:spPr>
              <a:xfrm>
                <a:off x="3714470" y="3031277"/>
                <a:ext cx="83069" cy="47879"/>
              </a:xfrm>
              <a:custGeom>
                <a:avLst/>
                <a:gdLst>
                  <a:gd name="connsiteX0" fmla="*/ 7029 w 83069"/>
                  <a:gd name="connsiteY0" fmla="*/ 47880 h 47879"/>
                  <a:gd name="connsiteX1" fmla="*/ 7029 w 83069"/>
                  <a:gd name="connsiteY1" fmla="*/ 47880 h 47879"/>
                  <a:gd name="connsiteX2" fmla="*/ 13419 w 83069"/>
                  <a:gd name="connsiteY2" fmla="*/ 41496 h 47879"/>
                  <a:gd name="connsiteX3" fmla="*/ 41535 w 83069"/>
                  <a:gd name="connsiteY3" fmla="*/ 12768 h 47879"/>
                  <a:gd name="connsiteX4" fmla="*/ 41535 w 83069"/>
                  <a:gd name="connsiteY4" fmla="*/ 12768 h 47879"/>
                  <a:gd name="connsiteX5" fmla="*/ 41535 w 83069"/>
                  <a:gd name="connsiteY5" fmla="*/ 12768 h 47879"/>
                  <a:gd name="connsiteX6" fmla="*/ 70289 w 83069"/>
                  <a:gd name="connsiteY6" fmla="*/ 41496 h 47879"/>
                  <a:gd name="connsiteX7" fmla="*/ 76679 w 83069"/>
                  <a:gd name="connsiteY7" fmla="*/ 47880 h 47879"/>
                  <a:gd name="connsiteX8" fmla="*/ 76679 w 83069"/>
                  <a:gd name="connsiteY8" fmla="*/ 47880 h 47879"/>
                  <a:gd name="connsiteX9" fmla="*/ 83069 w 83069"/>
                  <a:gd name="connsiteY9" fmla="*/ 41496 h 47879"/>
                  <a:gd name="connsiteX10" fmla="*/ 41535 w 83069"/>
                  <a:gd name="connsiteY10" fmla="*/ 0 h 47879"/>
                  <a:gd name="connsiteX11" fmla="*/ 41535 w 83069"/>
                  <a:gd name="connsiteY11" fmla="*/ 0 h 47879"/>
                  <a:gd name="connsiteX12" fmla="*/ 0 w 83069"/>
                  <a:gd name="connsiteY12" fmla="*/ 41496 h 47879"/>
                  <a:gd name="connsiteX13" fmla="*/ 0 w 83069"/>
                  <a:gd name="connsiteY13" fmla="*/ 41496 h 47879"/>
                  <a:gd name="connsiteX14" fmla="*/ 7029 w 83069"/>
                  <a:gd name="connsiteY14" fmla="*/ 47880 h 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069" h="47879">
                    <a:moveTo>
                      <a:pt x="7029" y="47880"/>
                    </a:moveTo>
                    <a:lnTo>
                      <a:pt x="7029" y="47880"/>
                    </a:lnTo>
                    <a:cubicBezTo>
                      <a:pt x="10863" y="47880"/>
                      <a:pt x="13419" y="45326"/>
                      <a:pt x="13419" y="41496"/>
                    </a:cubicBezTo>
                    <a:cubicBezTo>
                      <a:pt x="13419" y="25536"/>
                      <a:pt x="26199" y="12768"/>
                      <a:pt x="41535" y="12768"/>
                    </a:cubicBezTo>
                    <a:cubicBezTo>
                      <a:pt x="41535" y="12768"/>
                      <a:pt x="41535" y="12768"/>
                      <a:pt x="41535" y="12768"/>
                    </a:cubicBezTo>
                    <a:lnTo>
                      <a:pt x="41535" y="12768"/>
                    </a:lnTo>
                    <a:cubicBezTo>
                      <a:pt x="57509" y="12768"/>
                      <a:pt x="70289" y="25536"/>
                      <a:pt x="70289" y="41496"/>
                    </a:cubicBezTo>
                    <a:cubicBezTo>
                      <a:pt x="70289" y="45326"/>
                      <a:pt x="72845" y="47880"/>
                      <a:pt x="76679" y="47880"/>
                    </a:cubicBezTo>
                    <a:lnTo>
                      <a:pt x="76679" y="47880"/>
                    </a:lnTo>
                    <a:cubicBezTo>
                      <a:pt x="80513" y="47880"/>
                      <a:pt x="83069" y="45326"/>
                      <a:pt x="83069" y="41496"/>
                    </a:cubicBezTo>
                    <a:cubicBezTo>
                      <a:pt x="83069" y="18514"/>
                      <a:pt x="64539" y="0"/>
                      <a:pt x="41535" y="0"/>
                    </a:cubicBezTo>
                    <a:lnTo>
                      <a:pt x="41535" y="0"/>
                    </a:lnTo>
                    <a:cubicBezTo>
                      <a:pt x="18531" y="0"/>
                      <a:pt x="0" y="18514"/>
                      <a:pt x="0" y="41496"/>
                    </a:cubicBezTo>
                    <a:cubicBezTo>
                      <a:pt x="0" y="41496"/>
                      <a:pt x="0" y="41496"/>
                      <a:pt x="0" y="41496"/>
                    </a:cubicBezTo>
                    <a:cubicBezTo>
                      <a:pt x="639" y="45326"/>
                      <a:pt x="3195" y="47880"/>
                      <a:pt x="7029" y="47880"/>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6" name="Graphic 4">
                <a:extLst>
                  <a:ext uri="{FF2B5EF4-FFF2-40B4-BE49-F238E27FC236}">
                    <a16:creationId xmlns:a16="http://schemas.microsoft.com/office/drawing/2014/main" id="{6406807B-4FFC-CE47-A6A6-A4C7928962A6}"/>
                  </a:ext>
                </a:extLst>
              </p:cNvPr>
              <p:cNvSpPr/>
              <p:nvPr/>
            </p:nvSpPr>
            <p:spPr>
              <a:xfrm>
                <a:off x="3728528" y="2943178"/>
                <a:ext cx="35144" cy="12767"/>
              </a:xfrm>
              <a:custGeom>
                <a:avLst/>
                <a:gdLst>
                  <a:gd name="connsiteX0" fmla="*/ 6390 w 35144"/>
                  <a:gd name="connsiteY0" fmla="*/ 12768 h 12767"/>
                  <a:gd name="connsiteX1" fmla="*/ 28755 w 35144"/>
                  <a:gd name="connsiteY1" fmla="*/ 12768 h 12767"/>
                  <a:gd name="connsiteX2" fmla="*/ 35145 w 35144"/>
                  <a:gd name="connsiteY2" fmla="*/ 6384 h 12767"/>
                  <a:gd name="connsiteX3" fmla="*/ 28755 w 35144"/>
                  <a:gd name="connsiteY3" fmla="*/ 0 h 12767"/>
                  <a:gd name="connsiteX4" fmla="*/ 6390 w 35144"/>
                  <a:gd name="connsiteY4" fmla="*/ 0 h 12767"/>
                  <a:gd name="connsiteX5" fmla="*/ 0 w 35144"/>
                  <a:gd name="connsiteY5" fmla="*/ 6384 h 12767"/>
                  <a:gd name="connsiteX6" fmla="*/ 6390 w 35144"/>
                  <a:gd name="connsiteY6" fmla="*/ 12768 h 12767"/>
                  <a:gd name="connsiteX7" fmla="*/ 6390 w 35144"/>
                  <a:gd name="connsiteY7"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44" h="12767">
                    <a:moveTo>
                      <a:pt x="6390" y="12768"/>
                    </a:moveTo>
                    <a:lnTo>
                      <a:pt x="28755" y="12768"/>
                    </a:lnTo>
                    <a:cubicBezTo>
                      <a:pt x="32589" y="12768"/>
                      <a:pt x="35145" y="10214"/>
                      <a:pt x="35145" y="6384"/>
                    </a:cubicBezTo>
                    <a:cubicBezTo>
                      <a:pt x="35145" y="2554"/>
                      <a:pt x="32589" y="0"/>
                      <a:pt x="28755" y="0"/>
                    </a:cubicBezTo>
                    <a:lnTo>
                      <a:pt x="6390" y="0"/>
                    </a:lnTo>
                    <a:cubicBezTo>
                      <a:pt x="2556" y="0"/>
                      <a:pt x="0" y="2554"/>
                      <a:pt x="0" y="6384"/>
                    </a:cubicBezTo>
                    <a:cubicBezTo>
                      <a:pt x="0" y="10214"/>
                      <a:pt x="2556" y="12768"/>
                      <a:pt x="6390" y="12768"/>
                    </a:cubicBezTo>
                    <a:lnTo>
                      <a:pt x="6390" y="12768"/>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97" name="Graphic 4">
                <a:extLst>
                  <a:ext uri="{FF2B5EF4-FFF2-40B4-BE49-F238E27FC236}">
                    <a16:creationId xmlns:a16="http://schemas.microsoft.com/office/drawing/2014/main" id="{9A12530E-F9F3-AB4C-ACF2-AF2607CF4411}"/>
                  </a:ext>
                </a:extLst>
              </p:cNvPr>
              <p:cNvSpPr/>
              <p:nvPr/>
            </p:nvSpPr>
            <p:spPr>
              <a:xfrm>
                <a:off x="3770062" y="2941901"/>
                <a:ext cx="14623" cy="15321"/>
              </a:xfrm>
              <a:custGeom>
                <a:avLst/>
                <a:gdLst>
                  <a:gd name="connsiteX0" fmla="*/ 7029 w 14623"/>
                  <a:gd name="connsiteY0" fmla="*/ 15322 h 15321"/>
                  <a:gd name="connsiteX1" fmla="*/ 7029 w 14623"/>
                  <a:gd name="connsiteY1" fmla="*/ 15322 h 15321"/>
                  <a:gd name="connsiteX2" fmla="*/ 12780 w 14623"/>
                  <a:gd name="connsiteY2" fmla="*/ 12768 h 15321"/>
                  <a:gd name="connsiteX3" fmla="*/ 12141 w 14623"/>
                  <a:gd name="connsiteY3" fmla="*/ 1915 h 15321"/>
                  <a:gd name="connsiteX4" fmla="*/ 7029 w 14623"/>
                  <a:gd name="connsiteY4" fmla="*/ 0 h 15321"/>
                  <a:gd name="connsiteX5" fmla="*/ 1917 w 14623"/>
                  <a:gd name="connsiteY5" fmla="*/ 2554 h 15321"/>
                  <a:gd name="connsiteX6" fmla="*/ 0 w 14623"/>
                  <a:gd name="connsiteY6" fmla="*/ 8299 h 15321"/>
                  <a:gd name="connsiteX7" fmla="*/ 2556 w 14623"/>
                  <a:gd name="connsiteY7" fmla="*/ 13406 h 15321"/>
                  <a:gd name="connsiteX8" fmla="*/ 7029 w 14623"/>
                  <a:gd name="connsiteY8" fmla="*/ 15322 h 15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23" h="15321">
                    <a:moveTo>
                      <a:pt x="7029" y="15322"/>
                    </a:moveTo>
                    <a:lnTo>
                      <a:pt x="7029" y="15322"/>
                    </a:lnTo>
                    <a:cubicBezTo>
                      <a:pt x="9585" y="15322"/>
                      <a:pt x="11502" y="14683"/>
                      <a:pt x="12780" y="12768"/>
                    </a:cubicBezTo>
                    <a:cubicBezTo>
                      <a:pt x="15336" y="9576"/>
                      <a:pt x="15336" y="5107"/>
                      <a:pt x="12141" y="1915"/>
                    </a:cubicBezTo>
                    <a:cubicBezTo>
                      <a:pt x="10863" y="638"/>
                      <a:pt x="8946" y="0"/>
                      <a:pt x="7029" y="0"/>
                    </a:cubicBezTo>
                    <a:cubicBezTo>
                      <a:pt x="5112" y="0"/>
                      <a:pt x="3195" y="1277"/>
                      <a:pt x="1917" y="2554"/>
                    </a:cubicBezTo>
                    <a:cubicBezTo>
                      <a:pt x="639" y="3830"/>
                      <a:pt x="0" y="5746"/>
                      <a:pt x="0" y="8299"/>
                    </a:cubicBezTo>
                    <a:cubicBezTo>
                      <a:pt x="0" y="10214"/>
                      <a:pt x="1278" y="12130"/>
                      <a:pt x="2556" y="13406"/>
                    </a:cubicBezTo>
                    <a:cubicBezTo>
                      <a:pt x="3195" y="14683"/>
                      <a:pt x="5112" y="15322"/>
                      <a:pt x="7029" y="15322"/>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grpSp>
        <p:nvGrpSpPr>
          <p:cNvPr id="130" name="Group 129">
            <a:extLst>
              <a:ext uri="{FF2B5EF4-FFF2-40B4-BE49-F238E27FC236}">
                <a16:creationId xmlns:a16="http://schemas.microsoft.com/office/drawing/2014/main" id="{D08C7DB8-8D8D-6D45-BB08-03D04DD9A095}"/>
              </a:ext>
            </a:extLst>
          </p:cNvPr>
          <p:cNvGrpSpPr/>
          <p:nvPr/>
        </p:nvGrpSpPr>
        <p:grpSpPr>
          <a:xfrm>
            <a:off x="8574141" y="3069358"/>
            <a:ext cx="459026" cy="459026"/>
            <a:chOff x="7968246" y="-289896"/>
            <a:chExt cx="459026" cy="459026"/>
          </a:xfrm>
        </p:grpSpPr>
        <p:sp>
          <p:nvSpPr>
            <p:cNvPr id="124" name="Oval 123">
              <a:extLst>
                <a:ext uri="{FF2B5EF4-FFF2-40B4-BE49-F238E27FC236}">
                  <a16:creationId xmlns:a16="http://schemas.microsoft.com/office/drawing/2014/main" id="{0CAE10E5-E720-F445-916E-EFC3789BBD91}"/>
                </a:ext>
              </a:extLst>
            </p:cNvPr>
            <p:cNvSpPr/>
            <p:nvPr/>
          </p:nvSpPr>
          <p:spPr bwMode="gray">
            <a:xfrm>
              <a:off x="7968246"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98" name="Graphic 1100">
              <a:extLst>
                <a:ext uri="{FF2B5EF4-FFF2-40B4-BE49-F238E27FC236}">
                  <a16:creationId xmlns:a16="http://schemas.microsoft.com/office/drawing/2014/main" id="{059F688A-BFEA-ED42-965C-F3713D139F40}"/>
                </a:ext>
              </a:extLst>
            </p:cNvPr>
            <p:cNvGrpSpPr/>
            <p:nvPr/>
          </p:nvGrpSpPr>
          <p:grpSpPr>
            <a:xfrm>
              <a:off x="7978560" y="-279375"/>
              <a:ext cx="438398" cy="437985"/>
              <a:chOff x="4661459" y="3828162"/>
              <a:chExt cx="362313" cy="361971"/>
            </a:xfrm>
            <a:solidFill>
              <a:schemeClr val="accent1"/>
            </a:solidFill>
          </p:grpSpPr>
          <p:sp>
            <p:nvSpPr>
              <p:cNvPr id="99" name="Graphic 1100">
                <a:extLst>
                  <a:ext uri="{FF2B5EF4-FFF2-40B4-BE49-F238E27FC236}">
                    <a16:creationId xmlns:a16="http://schemas.microsoft.com/office/drawing/2014/main" id="{5216605C-A33F-1646-8B7A-DD59A49C0AA5}"/>
                  </a:ext>
                </a:extLst>
              </p:cNvPr>
              <p:cNvSpPr/>
              <p:nvPr/>
            </p:nvSpPr>
            <p:spPr>
              <a:xfrm>
                <a:off x="4661459" y="3828162"/>
                <a:ext cx="362313" cy="361971"/>
              </a:xfrm>
              <a:custGeom>
                <a:avLst/>
                <a:gdLst>
                  <a:gd name="connsiteX0" fmla="*/ 181474 w 362313"/>
                  <a:gd name="connsiteY0" fmla="*/ 0 h 361971"/>
                  <a:gd name="connsiteX1" fmla="*/ 0 w 362313"/>
                  <a:gd name="connsiteY1" fmla="*/ 180667 h 361971"/>
                  <a:gd name="connsiteX2" fmla="*/ 180835 w 362313"/>
                  <a:gd name="connsiteY2" fmla="*/ 361971 h 361971"/>
                  <a:gd name="connsiteX3" fmla="*/ 362310 w 362313"/>
                  <a:gd name="connsiteY3" fmla="*/ 181305 h 361971"/>
                  <a:gd name="connsiteX4" fmla="*/ 362310 w 362313"/>
                  <a:gd name="connsiteY4" fmla="*/ 181305 h 361971"/>
                  <a:gd name="connsiteX5" fmla="*/ 181474 w 362313"/>
                  <a:gd name="connsiteY5" fmla="*/ 0 h 361971"/>
                  <a:gd name="connsiteX6" fmla="*/ 181474 w 362313"/>
                  <a:gd name="connsiteY6" fmla="*/ 349204 h 361971"/>
                  <a:gd name="connsiteX7" fmla="*/ 12780 w 362313"/>
                  <a:gd name="connsiteY7" fmla="*/ 181305 h 361971"/>
                  <a:gd name="connsiteX8" fmla="*/ 180835 w 362313"/>
                  <a:gd name="connsiteY8" fmla="*/ 12768 h 361971"/>
                  <a:gd name="connsiteX9" fmla="*/ 349530 w 362313"/>
                  <a:gd name="connsiteY9" fmla="*/ 180667 h 361971"/>
                  <a:gd name="connsiteX10" fmla="*/ 349530 w 362313"/>
                  <a:gd name="connsiteY10" fmla="*/ 180667 h 361971"/>
                  <a:gd name="connsiteX11" fmla="*/ 181474 w 362313"/>
                  <a:gd name="connsiteY11" fmla="*/ 349204 h 361971"/>
                  <a:gd name="connsiteX12" fmla="*/ 181474 w 362313"/>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13" h="361971">
                    <a:moveTo>
                      <a:pt x="181474" y="0"/>
                    </a:moveTo>
                    <a:cubicBezTo>
                      <a:pt x="81152" y="0"/>
                      <a:pt x="0" y="81076"/>
                      <a:pt x="0" y="180667"/>
                    </a:cubicBezTo>
                    <a:cubicBezTo>
                      <a:pt x="0" y="280257"/>
                      <a:pt x="81152" y="361971"/>
                      <a:pt x="180835" y="361971"/>
                    </a:cubicBezTo>
                    <a:cubicBezTo>
                      <a:pt x="280518" y="361971"/>
                      <a:pt x="362310" y="280895"/>
                      <a:pt x="362310" y="181305"/>
                    </a:cubicBezTo>
                    <a:lnTo>
                      <a:pt x="362310" y="181305"/>
                    </a:lnTo>
                    <a:cubicBezTo>
                      <a:pt x="362948" y="81076"/>
                      <a:pt x="281796" y="0"/>
                      <a:pt x="181474" y="0"/>
                    </a:cubicBezTo>
                    <a:close/>
                    <a:moveTo>
                      <a:pt x="181474" y="349204"/>
                    </a:moveTo>
                    <a:cubicBezTo>
                      <a:pt x="88181" y="349204"/>
                      <a:pt x="12780" y="273873"/>
                      <a:pt x="12780" y="181305"/>
                    </a:cubicBezTo>
                    <a:cubicBezTo>
                      <a:pt x="12780" y="88737"/>
                      <a:pt x="88181" y="12768"/>
                      <a:pt x="180835" y="12768"/>
                    </a:cubicBezTo>
                    <a:cubicBezTo>
                      <a:pt x="274128" y="12768"/>
                      <a:pt x="349530" y="88099"/>
                      <a:pt x="349530" y="180667"/>
                    </a:cubicBezTo>
                    <a:lnTo>
                      <a:pt x="349530" y="180667"/>
                    </a:lnTo>
                    <a:cubicBezTo>
                      <a:pt x="350168" y="273873"/>
                      <a:pt x="274767" y="349204"/>
                      <a:pt x="181474" y="349204"/>
                    </a:cubicBezTo>
                    <a:lnTo>
                      <a:pt x="181474" y="349204"/>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0" name="Graphic 1100">
                <a:extLst>
                  <a:ext uri="{FF2B5EF4-FFF2-40B4-BE49-F238E27FC236}">
                    <a16:creationId xmlns:a16="http://schemas.microsoft.com/office/drawing/2014/main" id="{4A6B0042-DA99-AC44-BDD7-86AB4A083C55}"/>
                  </a:ext>
                </a:extLst>
              </p:cNvPr>
              <p:cNvSpPr/>
              <p:nvPr/>
            </p:nvSpPr>
            <p:spPr>
              <a:xfrm>
                <a:off x="4766795" y="3899662"/>
                <a:ext cx="160485" cy="218970"/>
              </a:xfrm>
              <a:custGeom>
                <a:avLst/>
                <a:gdLst>
                  <a:gd name="connsiteX0" fmla="*/ 158568 w 160485"/>
                  <a:gd name="connsiteY0" fmla="*/ 45327 h 218970"/>
                  <a:gd name="connsiteX1" fmla="*/ 115117 w 160485"/>
                  <a:gd name="connsiteY1" fmla="*/ 1916 h 218970"/>
                  <a:gd name="connsiteX2" fmla="*/ 113200 w 160485"/>
                  <a:gd name="connsiteY2" fmla="*/ 639 h 218970"/>
                  <a:gd name="connsiteX3" fmla="*/ 111283 w 160485"/>
                  <a:gd name="connsiteY3" fmla="*/ 0 h 218970"/>
                  <a:gd name="connsiteX4" fmla="*/ 6488 w 160485"/>
                  <a:gd name="connsiteY4" fmla="*/ 0 h 218970"/>
                  <a:gd name="connsiteX5" fmla="*/ 98 w 160485"/>
                  <a:gd name="connsiteY5" fmla="*/ 6384 h 218970"/>
                  <a:gd name="connsiteX6" fmla="*/ 98 w 160485"/>
                  <a:gd name="connsiteY6" fmla="*/ 140448 h 218970"/>
                  <a:gd name="connsiteX7" fmla="*/ 6488 w 160485"/>
                  <a:gd name="connsiteY7" fmla="*/ 146832 h 218970"/>
                  <a:gd name="connsiteX8" fmla="*/ 12878 w 160485"/>
                  <a:gd name="connsiteY8" fmla="*/ 140448 h 218970"/>
                  <a:gd name="connsiteX9" fmla="*/ 12878 w 160485"/>
                  <a:gd name="connsiteY9" fmla="*/ 12768 h 218970"/>
                  <a:gd name="connsiteX10" fmla="*/ 104893 w 160485"/>
                  <a:gd name="connsiteY10" fmla="*/ 12768 h 218970"/>
                  <a:gd name="connsiteX11" fmla="*/ 104893 w 160485"/>
                  <a:gd name="connsiteY11" fmla="*/ 49795 h 218970"/>
                  <a:gd name="connsiteX12" fmla="*/ 111283 w 160485"/>
                  <a:gd name="connsiteY12" fmla="*/ 56179 h 218970"/>
                  <a:gd name="connsiteX13" fmla="*/ 148344 w 160485"/>
                  <a:gd name="connsiteY13" fmla="*/ 56179 h 218970"/>
                  <a:gd name="connsiteX14" fmla="*/ 148344 w 160485"/>
                  <a:gd name="connsiteY14" fmla="*/ 206203 h 218970"/>
                  <a:gd name="connsiteX15" fmla="*/ 12878 w 160485"/>
                  <a:gd name="connsiteY15" fmla="*/ 206203 h 218970"/>
                  <a:gd name="connsiteX16" fmla="*/ 5849 w 160485"/>
                  <a:gd name="connsiteY16" fmla="*/ 200457 h 218970"/>
                  <a:gd name="connsiteX17" fmla="*/ 98 w 160485"/>
                  <a:gd name="connsiteY17" fmla="*/ 207479 h 218970"/>
                  <a:gd name="connsiteX18" fmla="*/ 98 w 160485"/>
                  <a:gd name="connsiteY18" fmla="*/ 212587 h 218970"/>
                  <a:gd name="connsiteX19" fmla="*/ 6488 w 160485"/>
                  <a:gd name="connsiteY19" fmla="*/ 218971 h 218970"/>
                  <a:gd name="connsiteX20" fmla="*/ 154095 w 160485"/>
                  <a:gd name="connsiteY20" fmla="*/ 218971 h 218970"/>
                  <a:gd name="connsiteX21" fmla="*/ 160485 w 160485"/>
                  <a:gd name="connsiteY21" fmla="*/ 212587 h 218970"/>
                  <a:gd name="connsiteX22" fmla="*/ 160485 w 160485"/>
                  <a:gd name="connsiteY22" fmla="*/ 49795 h 218970"/>
                  <a:gd name="connsiteX23" fmla="*/ 159846 w 160485"/>
                  <a:gd name="connsiteY23" fmla="*/ 47242 h 218970"/>
                  <a:gd name="connsiteX24" fmla="*/ 158568 w 160485"/>
                  <a:gd name="connsiteY24" fmla="*/ 45327 h 218970"/>
                  <a:gd name="connsiteX25" fmla="*/ 117034 w 160485"/>
                  <a:gd name="connsiteY25" fmla="*/ 21706 h 218970"/>
                  <a:gd name="connsiteX26" fmla="*/ 138760 w 160485"/>
                  <a:gd name="connsiteY26" fmla="*/ 43411 h 218970"/>
                  <a:gd name="connsiteX27" fmla="*/ 117034 w 160485"/>
                  <a:gd name="connsiteY27" fmla="*/ 43411 h 218970"/>
                  <a:gd name="connsiteX28" fmla="*/ 117034 w 160485"/>
                  <a:gd name="connsiteY28" fmla="*/ 21706 h 218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0485" h="218970">
                    <a:moveTo>
                      <a:pt x="158568" y="45327"/>
                    </a:moveTo>
                    <a:lnTo>
                      <a:pt x="115117" y="1916"/>
                    </a:lnTo>
                    <a:cubicBezTo>
                      <a:pt x="114478" y="1277"/>
                      <a:pt x="113839" y="639"/>
                      <a:pt x="113200" y="639"/>
                    </a:cubicBezTo>
                    <a:cubicBezTo>
                      <a:pt x="112561" y="639"/>
                      <a:pt x="111922" y="0"/>
                      <a:pt x="111283" y="0"/>
                    </a:cubicBezTo>
                    <a:lnTo>
                      <a:pt x="6488" y="0"/>
                    </a:lnTo>
                    <a:cubicBezTo>
                      <a:pt x="2654" y="0"/>
                      <a:pt x="98" y="2554"/>
                      <a:pt x="98" y="6384"/>
                    </a:cubicBezTo>
                    <a:lnTo>
                      <a:pt x="98" y="140448"/>
                    </a:lnTo>
                    <a:cubicBezTo>
                      <a:pt x="98" y="144278"/>
                      <a:pt x="2654" y="146832"/>
                      <a:pt x="6488" y="146832"/>
                    </a:cubicBezTo>
                    <a:cubicBezTo>
                      <a:pt x="10322" y="146832"/>
                      <a:pt x="12878" y="144278"/>
                      <a:pt x="12878" y="140448"/>
                    </a:cubicBezTo>
                    <a:lnTo>
                      <a:pt x="12878" y="12768"/>
                    </a:lnTo>
                    <a:lnTo>
                      <a:pt x="104893" y="12768"/>
                    </a:lnTo>
                    <a:lnTo>
                      <a:pt x="104893" y="49795"/>
                    </a:lnTo>
                    <a:cubicBezTo>
                      <a:pt x="104893" y="53626"/>
                      <a:pt x="107449" y="56179"/>
                      <a:pt x="111283" y="56179"/>
                    </a:cubicBezTo>
                    <a:lnTo>
                      <a:pt x="148344" y="56179"/>
                    </a:lnTo>
                    <a:lnTo>
                      <a:pt x="148344" y="206203"/>
                    </a:lnTo>
                    <a:lnTo>
                      <a:pt x="12878" y="206203"/>
                    </a:lnTo>
                    <a:cubicBezTo>
                      <a:pt x="12878" y="202372"/>
                      <a:pt x="9683" y="199819"/>
                      <a:pt x="5849" y="200457"/>
                    </a:cubicBezTo>
                    <a:cubicBezTo>
                      <a:pt x="2015" y="200457"/>
                      <a:pt x="-541" y="203649"/>
                      <a:pt x="98" y="207479"/>
                    </a:cubicBezTo>
                    <a:lnTo>
                      <a:pt x="98" y="212587"/>
                    </a:lnTo>
                    <a:cubicBezTo>
                      <a:pt x="98" y="216417"/>
                      <a:pt x="2654" y="218971"/>
                      <a:pt x="6488" y="218971"/>
                    </a:cubicBezTo>
                    <a:lnTo>
                      <a:pt x="154095" y="218971"/>
                    </a:lnTo>
                    <a:cubicBezTo>
                      <a:pt x="157929" y="218971"/>
                      <a:pt x="160485" y="216417"/>
                      <a:pt x="160485" y="212587"/>
                    </a:cubicBezTo>
                    <a:lnTo>
                      <a:pt x="160485" y="49795"/>
                    </a:lnTo>
                    <a:cubicBezTo>
                      <a:pt x="160485" y="49157"/>
                      <a:pt x="159846" y="47880"/>
                      <a:pt x="159846" y="47242"/>
                    </a:cubicBezTo>
                    <a:cubicBezTo>
                      <a:pt x="159846" y="46603"/>
                      <a:pt x="159207" y="45965"/>
                      <a:pt x="158568" y="45327"/>
                    </a:cubicBezTo>
                    <a:close/>
                    <a:moveTo>
                      <a:pt x="117034" y="21706"/>
                    </a:moveTo>
                    <a:lnTo>
                      <a:pt x="138760" y="43411"/>
                    </a:lnTo>
                    <a:lnTo>
                      <a:pt x="117034" y="43411"/>
                    </a:lnTo>
                    <a:lnTo>
                      <a:pt x="117034" y="21706"/>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1" name="Graphic 1100">
                <a:extLst>
                  <a:ext uri="{FF2B5EF4-FFF2-40B4-BE49-F238E27FC236}">
                    <a16:creationId xmlns:a16="http://schemas.microsoft.com/office/drawing/2014/main" id="{48538524-EC48-5C47-9D1A-2F08919B368D}"/>
                  </a:ext>
                </a:extLst>
              </p:cNvPr>
              <p:cNvSpPr/>
              <p:nvPr/>
            </p:nvSpPr>
            <p:spPr>
              <a:xfrm>
                <a:off x="4760503" y="3971163"/>
                <a:ext cx="120391" cy="121295"/>
              </a:xfrm>
              <a:custGeom>
                <a:avLst/>
                <a:gdLst>
                  <a:gd name="connsiteX0" fmla="*/ 15975 w 120391"/>
                  <a:gd name="connsiteY0" fmla="*/ 121296 h 121295"/>
                  <a:gd name="connsiteX1" fmla="*/ 20448 w 120391"/>
                  <a:gd name="connsiteY1" fmla="*/ 119380 h 121295"/>
                  <a:gd name="connsiteX2" fmla="*/ 49202 w 120391"/>
                  <a:gd name="connsiteY2" fmla="*/ 90653 h 121295"/>
                  <a:gd name="connsiteX3" fmla="*/ 49202 w 120391"/>
                  <a:gd name="connsiteY3" fmla="*/ 81715 h 121295"/>
                  <a:gd name="connsiteX4" fmla="*/ 48563 w 120391"/>
                  <a:gd name="connsiteY4" fmla="*/ 81077 h 121295"/>
                  <a:gd name="connsiteX5" fmla="*/ 58148 w 120391"/>
                  <a:gd name="connsiteY5" fmla="*/ 71501 h 121295"/>
                  <a:gd name="connsiteX6" fmla="*/ 113102 w 120391"/>
                  <a:gd name="connsiteY6" fmla="*/ 61925 h 121295"/>
                  <a:gd name="connsiteX7" fmla="*/ 109268 w 120391"/>
                  <a:gd name="connsiteY7" fmla="*/ 11491 h 121295"/>
                  <a:gd name="connsiteX8" fmla="*/ 53676 w 120391"/>
                  <a:gd name="connsiteY8" fmla="*/ 11491 h 121295"/>
                  <a:gd name="connsiteX9" fmla="*/ 42173 w 120391"/>
                  <a:gd name="connsiteY9" fmla="*/ 39581 h 121295"/>
                  <a:gd name="connsiteX10" fmla="*/ 49841 w 120391"/>
                  <a:gd name="connsiteY10" fmla="*/ 62563 h 121295"/>
                  <a:gd name="connsiteX11" fmla="*/ 40256 w 120391"/>
                  <a:gd name="connsiteY11" fmla="*/ 72139 h 121295"/>
                  <a:gd name="connsiteX12" fmla="*/ 39618 w 120391"/>
                  <a:gd name="connsiteY12" fmla="*/ 71501 h 121295"/>
                  <a:gd name="connsiteX13" fmla="*/ 35145 w 120391"/>
                  <a:gd name="connsiteY13" fmla="*/ 69585 h 121295"/>
                  <a:gd name="connsiteX14" fmla="*/ 30672 w 120391"/>
                  <a:gd name="connsiteY14" fmla="*/ 71501 h 121295"/>
                  <a:gd name="connsiteX15" fmla="*/ 1917 w 120391"/>
                  <a:gd name="connsiteY15" fmla="*/ 100229 h 121295"/>
                  <a:gd name="connsiteX16" fmla="*/ 1917 w 120391"/>
                  <a:gd name="connsiteY16" fmla="*/ 109166 h 121295"/>
                  <a:gd name="connsiteX17" fmla="*/ 12780 w 120391"/>
                  <a:gd name="connsiteY17" fmla="*/ 120019 h 121295"/>
                  <a:gd name="connsiteX18" fmla="*/ 15975 w 120391"/>
                  <a:gd name="connsiteY18" fmla="*/ 121296 h 121295"/>
                  <a:gd name="connsiteX19" fmla="*/ 61343 w 120391"/>
                  <a:gd name="connsiteY19" fmla="*/ 21067 h 121295"/>
                  <a:gd name="connsiteX20" fmla="*/ 99044 w 120391"/>
                  <a:gd name="connsiteY20" fmla="*/ 21067 h 121295"/>
                  <a:gd name="connsiteX21" fmla="*/ 99044 w 120391"/>
                  <a:gd name="connsiteY21" fmla="*/ 58733 h 121295"/>
                  <a:gd name="connsiteX22" fmla="*/ 61343 w 120391"/>
                  <a:gd name="connsiteY22" fmla="*/ 58733 h 121295"/>
                  <a:gd name="connsiteX23" fmla="*/ 53676 w 120391"/>
                  <a:gd name="connsiteY23" fmla="*/ 39581 h 121295"/>
                  <a:gd name="connsiteX24" fmla="*/ 61343 w 120391"/>
                  <a:gd name="connsiteY24" fmla="*/ 21067 h 121295"/>
                  <a:gd name="connsiteX25" fmla="*/ 33228 w 120391"/>
                  <a:gd name="connsiteY25" fmla="*/ 84907 h 121295"/>
                  <a:gd name="connsiteX26" fmla="*/ 33866 w 120391"/>
                  <a:gd name="connsiteY26" fmla="*/ 85545 h 121295"/>
                  <a:gd name="connsiteX27" fmla="*/ 33866 w 120391"/>
                  <a:gd name="connsiteY27" fmla="*/ 85545 h 121295"/>
                  <a:gd name="connsiteX28" fmla="*/ 34506 w 120391"/>
                  <a:gd name="connsiteY28" fmla="*/ 86184 h 121295"/>
                  <a:gd name="connsiteX29" fmla="*/ 15336 w 120391"/>
                  <a:gd name="connsiteY29" fmla="*/ 105336 h 121295"/>
                  <a:gd name="connsiteX30" fmla="*/ 13419 w 120391"/>
                  <a:gd name="connsiteY30" fmla="*/ 103420 h 121295"/>
                  <a:gd name="connsiteX31" fmla="*/ 33228 w 120391"/>
                  <a:gd name="connsiteY31" fmla="*/ 84907 h 12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0391" h="121295">
                    <a:moveTo>
                      <a:pt x="15975" y="121296"/>
                    </a:moveTo>
                    <a:cubicBezTo>
                      <a:pt x="17892" y="121296"/>
                      <a:pt x="19170" y="120657"/>
                      <a:pt x="20448" y="119380"/>
                    </a:cubicBezTo>
                    <a:lnTo>
                      <a:pt x="49202" y="90653"/>
                    </a:lnTo>
                    <a:cubicBezTo>
                      <a:pt x="51758" y="88099"/>
                      <a:pt x="51758" y="84269"/>
                      <a:pt x="49202" y="81715"/>
                    </a:cubicBezTo>
                    <a:lnTo>
                      <a:pt x="48563" y="81077"/>
                    </a:lnTo>
                    <a:lnTo>
                      <a:pt x="58148" y="71501"/>
                    </a:lnTo>
                    <a:cubicBezTo>
                      <a:pt x="76040" y="84269"/>
                      <a:pt x="100322" y="79800"/>
                      <a:pt x="113102" y="61925"/>
                    </a:cubicBezTo>
                    <a:cubicBezTo>
                      <a:pt x="123965" y="46603"/>
                      <a:pt x="122687" y="24898"/>
                      <a:pt x="109268" y="11491"/>
                    </a:cubicBezTo>
                    <a:cubicBezTo>
                      <a:pt x="93932" y="-3830"/>
                      <a:pt x="69011" y="-3830"/>
                      <a:pt x="53676" y="11491"/>
                    </a:cubicBezTo>
                    <a:cubicBezTo>
                      <a:pt x="46008" y="19152"/>
                      <a:pt x="42173" y="28728"/>
                      <a:pt x="42173" y="39581"/>
                    </a:cubicBezTo>
                    <a:cubicBezTo>
                      <a:pt x="42173" y="47880"/>
                      <a:pt x="44729" y="55541"/>
                      <a:pt x="49841" y="62563"/>
                    </a:cubicBezTo>
                    <a:lnTo>
                      <a:pt x="40256" y="72139"/>
                    </a:lnTo>
                    <a:lnTo>
                      <a:pt x="39618" y="71501"/>
                    </a:lnTo>
                    <a:cubicBezTo>
                      <a:pt x="38340" y="70224"/>
                      <a:pt x="37061" y="69585"/>
                      <a:pt x="35145" y="69585"/>
                    </a:cubicBezTo>
                    <a:cubicBezTo>
                      <a:pt x="33228" y="69585"/>
                      <a:pt x="31950" y="70224"/>
                      <a:pt x="30672" y="71501"/>
                    </a:cubicBezTo>
                    <a:lnTo>
                      <a:pt x="1917" y="100229"/>
                    </a:lnTo>
                    <a:cubicBezTo>
                      <a:pt x="-639" y="102782"/>
                      <a:pt x="-639" y="106612"/>
                      <a:pt x="1917" y="109166"/>
                    </a:cubicBezTo>
                    <a:lnTo>
                      <a:pt x="12780" y="120019"/>
                    </a:lnTo>
                    <a:cubicBezTo>
                      <a:pt x="12141" y="120657"/>
                      <a:pt x="14058" y="121296"/>
                      <a:pt x="15975" y="121296"/>
                    </a:cubicBezTo>
                    <a:close/>
                    <a:moveTo>
                      <a:pt x="61343" y="21067"/>
                    </a:moveTo>
                    <a:cubicBezTo>
                      <a:pt x="71567" y="10853"/>
                      <a:pt x="88820" y="10215"/>
                      <a:pt x="99044" y="21067"/>
                    </a:cubicBezTo>
                    <a:cubicBezTo>
                      <a:pt x="109268" y="31282"/>
                      <a:pt x="109907" y="48518"/>
                      <a:pt x="99044" y="58733"/>
                    </a:cubicBezTo>
                    <a:cubicBezTo>
                      <a:pt x="88820" y="68947"/>
                      <a:pt x="71567" y="69585"/>
                      <a:pt x="61343" y="58733"/>
                    </a:cubicBezTo>
                    <a:cubicBezTo>
                      <a:pt x="56231" y="53626"/>
                      <a:pt x="53676" y="46603"/>
                      <a:pt x="53676" y="39581"/>
                    </a:cubicBezTo>
                    <a:cubicBezTo>
                      <a:pt x="53676" y="32558"/>
                      <a:pt x="56231" y="26174"/>
                      <a:pt x="61343" y="21067"/>
                    </a:cubicBezTo>
                    <a:close/>
                    <a:moveTo>
                      <a:pt x="33228" y="84907"/>
                    </a:moveTo>
                    <a:lnTo>
                      <a:pt x="33866" y="85545"/>
                    </a:lnTo>
                    <a:lnTo>
                      <a:pt x="33866" y="85545"/>
                    </a:lnTo>
                    <a:lnTo>
                      <a:pt x="34506" y="86184"/>
                    </a:lnTo>
                    <a:lnTo>
                      <a:pt x="15336" y="105336"/>
                    </a:lnTo>
                    <a:lnTo>
                      <a:pt x="13419" y="103420"/>
                    </a:lnTo>
                    <a:lnTo>
                      <a:pt x="33228" y="84907"/>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grpSp>
        <p:nvGrpSpPr>
          <p:cNvPr id="131" name="Group 130">
            <a:extLst>
              <a:ext uri="{FF2B5EF4-FFF2-40B4-BE49-F238E27FC236}">
                <a16:creationId xmlns:a16="http://schemas.microsoft.com/office/drawing/2014/main" id="{2A780CBF-381B-824A-8813-7AB6DAB04AF4}"/>
              </a:ext>
            </a:extLst>
          </p:cNvPr>
          <p:cNvGrpSpPr/>
          <p:nvPr/>
        </p:nvGrpSpPr>
        <p:grpSpPr>
          <a:xfrm>
            <a:off x="10238525" y="3069358"/>
            <a:ext cx="459026" cy="459026"/>
            <a:chOff x="9941990" y="-289896"/>
            <a:chExt cx="459026" cy="459026"/>
          </a:xfrm>
        </p:grpSpPr>
        <p:sp>
          <p:nvSpPr>
            <p:cNvPr id="125" name="Oval 124">
              <a:extLst>
                <a:ext uri="{FF2B5EF4-FFF2-40B4-BE49-F238E27FC236}">
                  <a16:creationId xmlns:a16="http://schemas.microsoft.com/office/drawing/2014/main" id="{173C120E-5A9F-C141-AF44-FDDD97C200F7}"/>
                </a:ext>
              </a:extLst>
            </p:cNvPr>
            <p:cNvSpPr/>
            <p:nvPr/>
          </p:nvSpPr>
          <p:spPr bwMode="gray">
            <a:xfrm>
              <a:off x="9941990" y="-289896"/>
              <a:ext cx="459026" cy="459026"/>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latin typeface="Open Sans"/>
                <a:ea typeface="+mn-ea"/>
                <a:cs typeface="+mn-cs"/>
              </a:endParaRPr>
            </a:p>
          </p:txBody>
        </p:sp>
        <p:grpSp>
          <p:nvGrpSpPr>
            <p:cNvPr id="102" name="Graphic 4">
              <a:extLst>
                <a:ext uri="{FF2B5EF4-FFF2-40B4-BE49-F238E27FC236}">
                  <a16:creationId xmlns:a16="http://schemas.microsoft.com/office/drawing/2014/main" id="{3A220F26-DFB3-7048-9599-F57C2775ABB6}"/>
                </a:ext>
              </a:extLst>
            </p:cNvPr>
            <p:cNvGrpSpPr/>
            <p:nvPr/>
          </p:nvGrpSpPr>
          <p:grpSpPr>
            <a:xfrm>
              <a:off x="9952304" y="-279375"/>
              <a:ext cx="438398" cy="437985"/>
              <a:chOff x="2559808" y="918179"/>
              <a:chExt cx="362313" cy="361971"/>
            </a:xfrm>
            <a:solidFill>
              <a:schemeClr val="accent1"/>
            </a:solidFill>
          </p:grpSpPr>
          <p:sp>
            <p:nvSpPr>
              <p:cNvPr id="103" name="Graphic 4">
                <a:extLst>
                  <a:ext uri="{FF2B5EF4-FFF2-40B4-BE49-F238E27FC236}">
                    <a16:creationId xmlns:a16="http://schemas.microsoft.com/office/drawing/2014/main" id="{08422CB3-5CD4-F34F-95DF-D75901B93BCA}"/>
                  </a:ext>
                </a:extLst>
              </p:cNvPr>
              <p:cNvSpPr/>
              <p:nvPr/>
            </p:nvSpPr>
            <p:spPr>
              <a:xfrm>
                <a:off x="2559808" y="918179"/>
                <a:ext cx="362313" cy="361971"/>
              </a:xfrm>
              <a:custGeom>
                <a:avLst/>
                <a:gdLst>
                  <a:gd name="connsiteX0" fmla="*/ 181474 w 362313"/>
                  <a:gd name="connsiteY0" fmla="*/ 0 h 361971"/>
                  <a:gd name="connsiteX1" fmla="*/ 0 w 362313"/>
                  <a:gd name="connsiteY1" fmla="*/ 180667 h 361971"/>
                  <a:gd name="connsiteX2" fmla="*/ 180835 w 362313"/>
                  <a:gd name="connsiteY2" fmla="*/ 361972 h 361971"/>
                  <a:gd name="connsiteX3" fmla="*/ 362309 w 362313"/>
                  <a:gd name="connsiteY3" fmla="*/ 181305 h 361971"/>
                  <a:gd name="connsiteX4" fmla="*/ 362309 w 362313"/>
                  <a:gd name="connsiteY4" fmla="*/ 181305 h 361971"/>
                  <a:gd name="connsiteX5" fmla="*/ 181474 w 362313"/>
                  <a:gd name="connsiteY5" fmla="*/ 0 h 361971"/>
                  <a:gd name="connsiteX6" fmla="*/ 181474 w 362313"/>
                  <a:gd name="connsiteY6" fmla="*/ 349204 h 361971"/>
                  <a:gd name="connsiteX7" fmla="*/ 12780 w 362313"/>
                  <a:gd name="connsiteY7" fmla="*/ 181305 h 361971"/>
                  <a:gd name="connsiteX8" fmla="*/ 180835 w 362313"/>
                  <a:gd name="connsiteY8" fmla="*/ 12768 h 361971"/>
                  <a:gd name="connsiteX9" fmla="*/ 349529 w 362313"/>
                  <a:gd name="connsiteY9" fmla="*/ 180667 h 361971"/>
                  <a:gd name="connsiteX10" fmla="*/ 349529 w 362313"/>
                  <a:gd name="connsiteY10" fmla="*/ 180667 h 361971"/>
                  <a:gd name="connsiteX11" fmla="*/ 181474 w 362313"/>
                  <a:gd name="connsiteY11"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13" h="361971">
                    <a:moveTo>
                      <a:pt x="181474" y="0"/>
                    </a:moveTo>
                    <a:cubicBezTo>
                      <a:pt x="81152" y="0"/>
                      <a:pt x="0" y="81077"/>
                      <a:pt x="0" y="180667"/>
                    </a:cubicBezTo>
                    <a:cubicBezTo>
                      <a:pt x="0" y="280257"/>
                      <a:pt x="81152" y="361972"/>
                      <a:pt x="180835" y="361972"/>
                    </a:cubicBezTo>
                    <a:cubicBezTo>
                      <a:pt x="281157" y="361972"/>
                      <a:pt x="362309" y="280895"/>
                      <a:pt x="362309" y="181305"/>
                    </a:cubicBezTo>
                    <a:cubicBezTo>
                      <a:pt x="362309" y="181305"/>
                      <a:pt x="362309" y="181305"/>
                      <a:pt x="362309" y="181305"/>
                    </a:cubicBezTo>
                    <a:cubicBezTo>
                      <a:pt x="362948" y="81077"/>
                      <a:pt x="281796" y="0"/>
                      <a:pt x="181474" y="0"/>
                    </a:cubicBezTo>
                    <a:close/>
                    <a:moveTo>
                      <a:pt x="181474" y="349204"/>
                    </a:moveTo>
                    <a:cubicBezTo>
                      <a:pt x="88181" y="349204"/>
                      <a:pt x="12780" y="273873"/>
                      <a:pt x="12780" y="181305"/>
                    </a:cubicBezTo>
                    <a:cubicBezTo>
                      <a:pt x="12780" y="88737"/>
                      <a:pt x="88181" y="12768"/>
                      <a:pt x="180835" y="12768"/>
                    </a:cubicBezTo>
                    <a:cubicBezTo>
                      <a:pt x="273489" y="12768"/>
                      <a:pt x="349529" y="88099"/>
                      <a:pt x="349529" y="180667"/>
                    </a:cubicBezTo>
                    <a:cubicBezTo>
                      <a:pt x="349529" y="180667"/>
                      <a:pt x="349529" y="180667"/>
                      <a:pt x="349529" y="180667"/>
                    </a:cubicBezTo>
                    <a:cubicBezTo>
                      <a:pt x="350168" y="273873"/>
                      <a:pt x="274767" y="348565"/>
                      <a:pt x="181474" y="3492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4" name="Graphic 4">
                <a:extLst>
                  <a:ext uri="{FF2B5EF4-FFF2-40B4-BE49-F238E27FC236}">
                    <a16:creationId xmlns:a16="http://schemas.microsoft.com/office/drawing/2014/main" id="{2C53F322-9741-F345-989C-A3CC67DBB179}"/>
                  </a:ext>
                </a:extLst>
              </p:cNvPr>
              <p:cNvSpPr/>
              <p:nvPr/>
            </p:nvSpPr>
            <p:spPr>
              <a:xfrm>
                <a:off x="2724179" y="990477"/>
                <a:ext cx="35634" cy="17715"/>
              </a:xfrm>
              <a:custGeom>
                <a:avLst/>
                <a:gdLst>
                  <a:gd name="connsiteX0" fmla="*/ 31800 w 35634"/>
                  <a:gd name="connsiteY0" fmla="*/ 5586 h 17715"/>
                  <a:gd name="connsiteX1" fmla="*/ 20299 w 35634"/>
                  <a:gd name="connsiteY1" fmla="*/ 479 h 17715"/>
                  <a:gd name="connsiteX2" fmla="*/ 15187 w 35634"/>
                  <a:gd name="connsiteY2" fmla="*/ 479 h 17715"/>
                  <a:gd name="connsiteX3" fmla="*/ 3685 w 35634"/>
                  <a:gd name="connsiteY3" fmla="*/ 5586 h 17715"/>
                  <a:gd name="connsiteX4" fmla="*/ 490 w 35634"/>
                  <a:gd name="connsiteY4" fmla="*/ 13885 h 17715"/>
                  <a:gd name="connsiteX5" fmla="*/ 8797 w 35634"/>
                  <a:gd name="connsiteY5" fmla="*/ 17077 h 17715"/>
                  <a:gd name="connsiteX6" fmla="*/ 17743 w 35634"/>
                  <a:gd name="connsiteY6" fmla="*/ 13247 h 17715"/>
                  <a:gd name="connsiteX7" fmla="*/ 26688 w 35634"/>
                  <a:gd name="connsiteY7" fmla="*/ 17077 h 17715"/>
                  <a:gd name="connsiteX8" fmla="*/ 29244 w 35634"/>
                  <a:gd name="connsiteY8" fmla="*/ 17716 h 17715"/>
                  <a:gd name="connsiteX9" fmla="*/ 35634 w 35634"/>
                  <a:gd name="connsiteY9" fmla="*/ 11332 h 17715"/>
                  <a:gd name="connsiteX10" fmla="*/ 31800 w 35634"/>
                  <a:gd name="connsiteY10" fmla="*/ 5586 h 17715"/>
                  <a:gd name="connsiteX11" fmla="*/ 31800 w 35634"/>
                  <a:gd name="connsiteY11" fmla="*/ 5586 h 17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634" h="17715">
                    <a:moveTo>
                      <a:pt x="31800" y="5586"/>
                    </a:moveTo>
                    <a:lnTo>
                      <a:pt x="20299" y="479"/>
                    </a:lnTo>
                    <a:cubicBezTo>
                      <a:pt x="18382" y="-160"/>
                      <a:pt x="16465" y="-160"/>
                      <a:pt x="15187" y="479"/>
                    </a:cubicBezTo>
                    <a:lnTo>
                      <a:pt x="3685" y="5586"/>
                    </a:lnTo>
                    <a:cubicBezTo>
                      <a:pt x="490" y="6863"/>
                      <a:pt x="-788" y="10693"/>
                      <a:pt x="490" y="13885"/>
                    </a:cubicBezTo>
                    <a:cubicBezTo>
                      <a:pt x="1768" y="17077"/>
                      <a:pt x="5602" y="18354"/>
                      <a:pt x="8797" y="17077"/>
                    </a:cubicBezTo>
                    <a:lnTo>
                      <a:pt x="17743" y="13247"/>
                    </a:lnTo>
                    <a:lnTo>
                      <a:pt x="26688" y="17077"/>
                    </a:lnTo>
                    <a:cubicBezTo>
                      <a:pt x="27327" y="17716"/>
                      <a:pt x="28605" y="17716"/>
                      <a:pt x="29244" y="17716"/>
                    </a:cubicBezTo>
                    <a:cubicBezTo>
                      <a:pt x="33078" y="17716"/>
                      <a:pt x="35634" y="15162"/>
                      <a:pt x="35634" y="11332"/>
                    </a:cubicBezTo>
                    <a:cubicBezTo>
                      <a:pt x="35634" y="8778"/>
                      <a:pt x="33717" y="6224"/>
                      <a:pt x="31800" y="5586"/>
                    </a:cubicBezTo>
                    <a:lnTo>
                      <a:pt x="31800" y="5586"/>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5" name="Graphic 4">
                <a:extLst>
                  <a:ext uri="{FF2B5EF4-FFF2-40B4-BE49-F238E27FC236}">
                    <a16:creationId xmlns:a16="http://schemas.microsoft.com/office/drawing/2014/main" id="{E62BEFDF-1880-384C-A54E-F5EC24F82B3C}"/>
                  </a:ext>
                </a:extLst>
              </p:cNvPr>
              <p:cNvSpPr/>
              <p:nvPr/>
            </p:nvSpPr>
            <p:spPr>
              <a:xfrm>
                <a:off x="2671142" y="1007155"/>
                <a:ext cx="39229" cy="25297"/>
              </a:xfrm>
              <a:custGeom>
                <a:avLst/>
                <a:gdLst>
                  <a:gd name="connsiteX0" fmla="*/ 5602 w 39229"/>
                  <a:gd name="connsiteY0" fmla="*/ 25298 h 25297"/>
                  <a:gd name="connsiteX1" fmla="*/ 8158 w 39229"/>
                  <a:gd name="connsiteY1" fmla="*/ 24659 h 25297"/>
                  <a:gd name="connsiteX2" fmla="*/ 34995 w 39229"/>
                  <a:gd name="connsiteY2" fmla="*/ 12530 h 25297"/>
                  <a:gd name="connsiteX3" fmla="*/ 38829 w 39229"/>
                  <a:gd name="connsiteY3" fmla="*/ 4230 h 25297"/>
                  <a:gd name="connsiteX4" fmla="*/ 30522 w 39229"/>
                  <a:gd name="connsiteY4" fmla="*/ 400 h 25297"/>
                  <a:gd name="connsiteX5" fmla="*/ 29884 w 39229"/>
                  <a:gd name="connsiteY5" fmla="*/ 1038 h 25297"/>
                  <a:gd name="connsiteX6" fmla="*/ 3685 w 39229"/>
                  <a:gd name="connsiteY6" fmla="*/ 13168 h 25297"/>
                  <a:gd name="connsiteX7" fmla="*/ 490 w 39229"/>
                  <a:gd name="connsiteY7" fmla="*/ 21467 h 25297"/>
                  <a:gd name="connsiteX8" fmla="*/ 5602 w 39229"/>
                  <a:gd name="connsiteY8" fmla="*/ 25298 h 25297"/>
                  <a:gd name="connsiteX9" fmla="*/ 5602 w 39229"/>
                  <a:gd name="connsiteY9" fmla="*/ 25298 h 25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229" h="25297">
                    <a:moveTo>
                      <a:pt x="5602" y="25298"/>
                    </a:moveTo>
                    <a:cubicBezTo>
                      <a:pt x="6241" y="25298"/>
                      <a:pt x="7519" y="25298"/>
                      <a:pt x="8158" y="24659"/>
                    </a:cubicBezTo>
                    <a:lnTo>
                      <a:pt x="34995" y="12530"/>
                    </a:lnTo>
                    <a:cubicBezTo>
                      <a:pt x="38190" y="11253"/>
                      <a:pt x="40107" y="7422"/>
                      <a:pt x="38829" y="4230"/>
                    </a:cubicBezTo>
                    <a:cubicBezTo>
                      <a:pt x="37551" y="1038"/>
                      <a:pt x="33717" y="-877"/>
                      <a:pt x="30522" y="400"/>
                    </a:cubicBezTo>
                    <a:cubicBezTo>
                      <a:pt x="30522" y="400"/>
                      <a:pt x="29884" y="400"/>
                      <a:pt x="29884" y="1038"/>
                    </a:cubicBezTo>
                    <a:lnTo>
                      <a:pt x="3685" y="13168"/>
                    </a:lnTo>
                    <a:cubicBezTo>
                      <a:pt x="490" y="14445"/>
                      <a:pt x="-788" y="18275"/>
                      <a:pt x="490" y="21467"/>
                    </a:cubicBezTo>
                    <a:cubicBezTo>
                      <a:pt x="1129" y="24021"/>
                      <a:pt x="3046" y="25298"/>
                      <a:pt x="5602" y="25298"/>
                    </a:cubicBezTo>
                    <a:lnTo>
                      <a:pt x="5602" y="25298"/>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6" name="Graphic 4">
                <a:extLst>
                  <a:ext uri="{FF2B5EF4-FFF2-40B4-BE49-F238E27FC236}">
                    <a16:creationId xmlns:a16="http://schemas.microsoft.com/office/drawing/2014/main" id="{A79F3013-6DCA-7642-90EC-9A179D9DD225}"/>
                  </a:ext>
                </a:extLst>
              </p:cNvPr>
              <p:cNvSpPr/>
              <p:nvPr/>
            </p:nvSpPr>
            <p:spPr>
              <a:xfrm>
                <a:off x="2632654" y="1031963"/>
                <a:ext cx="24281" cy="31132"/>
              </a:xfrm>
              <a:custGeom>
                <a:avLst/>
                <a:gdLst>
                  <a:gd name="connsiteX0" fmla="*/ 23643 w 24281"/>
                  <a:gd name="connsiteY0" fmla="*/ 3681 h 31132"/>
                  <a:gd name="connsiteX1" fmla="*/ 15336 w 24281"/>
                  <a:gd name="connsiteY1" fmla="*/ 489 h 31132"/>
                  <a:gd name="connsiteX2" fmla="*/ 15336 w 24281"/>
                  <a:gd name="connsiteY2" fmla="*/ 489 h 31132"/>
                  <a:gd name="connsiteX3" fmla="*/ 3834 w 24281"/>
                  <a:gd name="connsiteY3" fmla="*/ 5596 h 31132"/>
                  <a:gd name="connsiteX4" fmla="*/ 1917 w 24281"/>
                  <a:gd name="connsiteY4" fmla="*/ 6873 h 31132"/>
                  <a:gd name="connsiteX5" fmla="*/ 1278 w 24281"/>
                  <a:gd name="connsiteY5" fmla="*/ 7512 h 31132"/>
                  <a:gd name="connsiteX6" fmla="*/ 639 w 24281"/>
                  <a:gd name="connsiteY6" fmla="*/ 8788 h 31132"/>
                  <a:gd name="connsiteX7" fmla="*/ 639 w 24281"/>
                  <a:gd name="connsiteY7" fmla="*/ 9427 h 31132"/>
                  <a:gd name="connsiteX8" fmla="*/ 0 w 24281"/>
                  <a:gd name="connsiteY8" fmla="*/ 11980 h 31132"/>
                  <a:gd name="connsiteX9" fmla="*/ 0 w 24281"/>
                  <a:gd name="connsiteY9" fmla="*/ 24748 h 31132"/>
                  <a:gd name="connsiteX10" fmla="*/ 6390 w 24281"/>
                  <a:gd name="connsiteY10" fmla="*/ 31132 h 31132"/>
                  <a:gd name="connsiteX11" fmla="*/ 12780 w 24281"/>
                  <a:gd name="connsiteY11" fmla="*/ 24748 h 31132"/>
                  <a:gd name="connsiteX12" fmla="*/ 12780 w 24281"/>
                  <a:gd name="connsiteY12" fmla="*/ 22195 h 31132"/>
                  <a:gd name="connsiteX13" fmla="*/ 15336 w 24281"/>
                  <a:gd name="connsiteY13" fmla="*/ 23472 h 31132"/>
                  <a:gd name="connsiteX14" fmla="*/ 17892 w 24281"/>
                  <a:gd name="connsiteY14" fmla="*/ 24110 h 31132"/>
                  <a:gd name="connsiteX15" fmla="*/ 24282 w 24281"/>
                  <a:gd name="connsiteY15" fmla="*/ 17726 h 31132"/>
                  <a:gd name="connsiteX16" fmla="*/ 21726 w 24281"/>
                  <a:gd name="connsiteY16" fmla="*/ 12619 h 31132"/>
                  <a:gd name="connsiteX17" fmla="*/ 23643 w 24281"/>
                  <a:gd name="connsiteY17" fmla="*/ 3681 h 31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81" h="31132">
                    <a:moveTo>
                      <a:pt x="23643" y="3681"/>
                    </a:moveTo>
                    <a:cubicBezTo>
                      <a:pt x="22365" y="489"/>
                      <a:pt x="18531" y="-788"/>
                      <a:pt x="15336" y="489"/>
                    </a:cubicBezTo>
                    <a:cubicBezTo>
                      <a:pt x="15336" y="489"/>
                      <a:pt x="15336" y="489"/>
                      <a:pt x="15336" y="489"/>
                    </a:cubicBezTo>
                    <a:lnTo>
                      <a:pt x="3834" y="5596"/>
                    </a:lnTo>
                    <a:cubicBezTo>
                      <a:pt x="3195" y="5596"/>
                      <a:pt x="2556" y="6235"/>
                      <a:pt x="1917" y="6873"/>
                    </a:cubicBezTo>
                    <a:lnTo>
                      <a:pt x="1278" y="7512"/>
                    </a:lnTo>
                    <a:cubicBezTo>
                      <a:pt x="639" y="8150"/>
                      <a:pt x="639" y="8150"/>
                      <a:pt x="639" y="8788"/>
                    </a:cubicBezTo>
                    <a:cubicBezTo>
                      <a:pt x="639" y="8788"/>
                      <a:pt x="639" y="9427"/>
                      <a:pt x="639" y="9427"/>
                    </a:cubicBezTo>
                    <a:cubicBezTo>
                      <a:pt x="639" y="10065"/>
                      <a:pt x="0" y="10704"/>
                      <a:pt x="0" y="11980"/>
                    </a:cubicBezTo>
                    <a:lnTo>
                      <a:pt x="0" y="24748"/>
                    </a:lnTo>
                    <a:cubicBezTo>
                      <a:pt x="0" y="28579"/>
                      <a:pt x="2556" y="31132"/>
                      <a:pt x="6390" y="31132"/>
                    </a:cubicBezTo>
                    <a:cubicBezTo>
                      <a:pt x="10224" y="31132"/>
                      <a:pt x="12780" y="28579"/>
                      <a:pt x="12780" y="24748"/>
                    </a:cubicBezTo>
                    <a:lnTo>
                      <a:pt x="12780" y="22195"/>
                    </a:lnTo>
                    <a:lnTo>
                      <a:pt x="15336" y="23472"/>
                    </a:lnTo>
                    <a:cubicBezTo>
                      <a:pt x="15975" y="24110"/>
                      <a:pt x="17253" y="24110"/>
                      <a:pt x="17892" y="24110"/>
                    </a:cubicBezTo>
                    <a:cubicBezTo>
                      <a:pt x="21726" y="24110"/>
                      <a:pt x="24282" y="20918"/>
                      <a:pt x="24282" y="17726"/>
                    </a:cubicBezTo>
                    <a:cubicBezTo>
                      <a:pt x="24282" y="15811"/>
                      <a:pt x="23004" y="13896"/>
                      <a:pt x="21726" y="12619"/>
                    </a:cubicBezTo>
                    <a:cubicBezTo>
                      <a:pt x="24282" y="10065"/>
                      <a:pt x="24921" y="6235"/>
                      <a:pt x="23643" y="3681"/>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7" name="Graphic 4">
                <a:extLst>
                  <a:ext uri="{FF2B5EF4-FFF2-40B4-BE49-F238E27FC236}">
                    <a16:creationId xmlns:a16="http://schemas.microsoft.com/office/drawing/2014/main" id="{2A0BEC01-81EF-7C46-9E49-022488D62C8B}"/>
                  </a:ext>
                </a:extLst>
              </p:cNvPr>
              <p:cNvSpPr/>
              <p:nvPr/>
            </p:nvSpPr>
            <p:spPr>
              <a:xfrm>
                <a:off x="2670503" y="1054945"/>
                <a:ext cx="38992" cy="24748"/>
              </a:xfrm>
              <a:custGeom>
                <a:avLst/>
                <a:gdLst>
                  <a:gd name="connsiteX0" fmla="*/ 35634 w 38992"/>
                  <a:gd name="connsiteY0" fmla="*/ 12619 h 24748"/>
                  <a:gd name="connsiteX1" fmla="*/ 8797 w 38992"/>
                  <a:gd name="connsiteY1" fmla="*/ 489 h 24748"/>
                  <a:gd name="connsiteX2" fmla="*/ 490 w 38992"/>
                  <a:gd name="connsiteY2" fmla="*/ 3681 h 24748"/>
                  <a:gd name="connsiteX3" fmla="*/ 3685 w 38992"/>
                  <a:gd name="connsiteY3" fmla="*/ 11980 h 24748"/>
                  <a:gd name="connsiteX4" fmla="*/ 29884 w 38992"/>
                  <a:gd name="connsiteY4" fmla="*/ 24110 h 24748"/>
                  <a:gd name="connsiteX5" fmla="*/ 32439 w 38992"/>
                  <a:gd name="connsiteY5" fmla="*/ 24748 h 24748"/>
                  <a:gd name="connsiteX6" fmla="*/ 38829 w 38992"/>
                  <a:gd name="connsiteY6" fmla="*/ 18364 h 24748"/>
                  <a:gd name="connsiteX7" fmla="*/ 35634 w 38992"/>
                  <a:gd name="connsiteY7" fmla="*/ 12619 h 24748"/>
                  <a:gd name="connsiteX8" fmla="*/ 35634 w 38992"/>
                  <a:gd name="connsiteY8" fmla="*/ 12619 h 24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92" h="24748">
                    <a:moveTo>
                      <a:pt x="35634" y="12619"/>
                    </a:moveTo>
                    <a:lnTo>
                      <a:pt x="8797" y="489"/>
                    </a:lnTo>
                    <a:cubicBezTo>
                      <a:pt x="5602" y="-788"/>
                      <a:pt x="1768" y="489"/>
                      <a:pt x="490" y="3681"/>
                    </a:cubicBezTo>
                    <a:cubicBezTo>
                      <a:pt x="-788" y="6873"/>
                      <a:pt x="490" y="10704"/>
                      <a:pt x="3685" y="11980"/>
                    </a:cubicBezTo>
                    <a:lnTo>
                      <a:pt x="29884" y="24110"/>
                    </a:lnTo>
                    <a:cubicBezTo>
                      <a:pt x="30523" y="24748"/>
                      <a:pt x="31800" y="24748"/>
                      <a:pt x="32439" y="24748"/>
                    </a:cubicBezTo>
                    <a:cubicBezTo>
                      <a:pt x="36273" y="24748"/>
                      <a:pt x="38829" y="22195"/>
                      <a:pt x="38829" y="18364"/>
                    </a:cubicBezTo>
                    <a:cubicBezTo>
                      <a:pt x="39468" y="15811"/>
                      <a:pt x="38190" y="13896"/>
                      <a:pt x="35634" y="12619"/>
                    </a:cubicBezTo>
                    <a:lnTo>
                      <a:pt x="35634" y="12619"/>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8" name="Graphic 4">
                <a:extLst>
                  <a:ext uri="{FF2B5EF4-FFF2-40B4-BE49-F238E27FC236}">
                    <a16:creationId xmlns:a16="http://schemas.microsoft.com/office/drawing/2014/main" id="{A7BB17C6-AC58-CD49-90DD-123ECD63C34C}"/>
                  </a:ext>
                </a:extLst>
              </p:cNvPr>
              <p:cNvSpPr/>
              <p:nvPr/>
            </p:nvSpPr>
            <p:spPr>
              <a:xfrm>
                <a:off x="2722490" y="1078794"/>
                <a:ext cx="35896" cy="32181"/>
              </a:xfrm>
              <a:custGeom>
                <a:avLst/>
                <a:gdLst>
                  <a:gd name="connsiteX0" fmla="*/ 27738 w 35896"/>
                  <a:gd name="connsiteY0" fmla="*/ 900 h 32181"/>
                  <a:gd name="connsiteX1" fmla="*/ 18792 w 35896"/>
                  <a:gd name="connsiteY1" fmla="*/ 4730 h 32181"/>
                  <a:gd name="connsiteX2" fmla="*/ 9847 w 35896"/>
                  <a:gd name="connsiteY2" fmla="*/ 900 h 32181"/>
                  <a:gd name="connsiteX3" fmla="*/ 901 w 35896"/>
                  <a:gd name="connsiteY3" fmla="*/ 3453 h 32181"/>
                  <a:gd name="connsiteX4" fmla="*/ 3457 w 35896"/>
                  <a:gd name="connsiteY4" fmla="*/ 12391 h 32181"/>
                  <a:gd name="connsiteX5" fmla="*/ 4096 w 35896"/>
                  <a:gd name="connsiteY5" fmla="*/ 13029 h 32181"/>
                  <a:gd name="connsiteX6" fmla="*/ 11764 w 35896"/>
                  <a:gd name="connsiteY6" fmla="*/ 16860 h 32181"/>
                  <a:gd name="connsiteX7" fmla="*/ 11764 w 35896"/>
                  <a:gd name="connsiteY7" fmla="*/ 25797 h 32181"/>
                  <a:gd name="connsiteX8" fmla="*/ 18153 w 35896"/>
                  <a:gd name="connsiteY8" fmla="*/ 32181 h 32181"/>
                  <a:gd name="connsiteX9" fmla="*/ 24543 w 35896"/>
                  <a:gd name="connsiteY9" fmla="*/ 25797 h 32181"/>
                  <a:gd name="connsiteX10" fmla="*/ 24543 w 35896"/>
                  <a:gd name="connsiteY10" fmla="*/ 16860 h 32181"/>
                  <a:gd name="connsiteX11" fmla="*/ 32211 w 35896"/>
                  <a:gd name="connsiteY11" fmla="*/ 13029 h 32181"/>
                  <a:gd name="connsiteX12" fmla="*/ 35406 w 35896"/>
                  <a:gd name="connsiteY12" fmla="*/ 4730 h 32181"/>
                  <a:gd name="connsiteX13" fmla="*/ 35406 w 35896"/>
                  <a:gd name="connsiteY13" fmla="*/ 4730 h 32181"/>
                  <a:gd name="connsiteX14" fmla="*/ 27738 w 35896"/>
                  <a:gd name="connsiteY14" fmla="*/ 900 h 32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896" h="32181">
                    <a:moveTo>
                      <a:pt x="27738" y="900"/>
                    </a:moveTo>
                    <a:lnTo>
                      <a:pt x="18792" y="4730"/>
                    </a:lnTo>
                    <a:lnTo>
                      <a:pt x="9847" y="900"/>
                    </a:lnTo>
                    <a:cubicBezTo>
                      <a:pt x="6652" y="-1015"/>
                      <a:pt x="2818" y="261"/>
                      <a:pt x="901" y="3453"/>
                    </a:cubicBezTo>
                    <a:cubicBezTo>
                      <a:pt x="-1016" y="6645"/>
                      <a:pt x="262" y="10476"/>
                      <a:pt x="3457" y="12391"/>
                    </a:cubicBezTo>
                    <a:cubicBezTo>
                      <a:pt x="3457" y="12391"/>
                      <a:pt x="4096" y="12391"/>
                      <a:pt x="4096" y="13029"/>
                    </a:cubicBezTo>
                    <a:lnTo>
                      <a:pt x="11764" y="16860"/>
                    </a:lnTo>
                    <a:lnTo>
                      <a:pt x="11764" y="25797"/>
                    </a:lnTo>
                    <a:cubicBezTo>
                      <a:pt x="11764" y="29628"/>
                      <a:pt x="14319" y="32181"/>
                      <a:pt x="18153" y="32181"/>
                    </a:cubicBezTo>
                    <a:cubicBezTo>
                      <a:pt x="21987" y="32181"/>
                      <a:pt x="24543" y="29628"/>
                      <a:pt x="24543" y="25797"/>
                    </a:cubicBezTo>
                    <a:lnTo>
                      <a:pt x="24543" y="16860"/>
                    </a:lnTo>
                    <a:lnTo>
                      <a:pt x="32211" y="13029"/>
                    </a:lnTo>
                    <a:cubicBezTo>
                      <a:pt x="35406" y="11753"/>
                      <a:pt x="36684" y="7922"/>
                      <a:pt x="35406" y="4730"/>
                    </a:cubicBezTo>
                    <a:cubicBezTo>
                      <a:pt x="35406" y="4730"/>
                      <a:pt x="35406" y="4730"/>
                      <a:pt x="35406" y="4730"/>
                    </a:cubicBezTo>
                    <a:cubicBezTo>
                      <a:pt x="34767" y="900"/>
                      <a:pt x="30933" y="-377"/>
                      <a:pt x="27738" y="900"/>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09" name="Graphic 4">
                <a:extLst>
                  <a:ext uri="{FF2B5EF4-FFF2-40B4-BE49-F238E27FC236}">
                    <a16:creationId xmlns:a16="http://schemas.microsoft.com/office/drawing/2014/main" id="{44E2E49C-570E-D64C-871E-011447A3DE32}"/>
                  </a:ext>
                </a:extLst>
              </p:cNvPr>
              <p:cNvSpPr/>
              <p:nvPr/>
            </p:nvSpPr>
            <p:spPr>
              <a:xfrm>
                <a:off x="2774021" y="1054945"/>
                <a:ext cx="38680" cy="24748"/>
              </a:xfrm>
              <a:custGeom>
                <a:avLst/>
                <a:gdLst>
                  <a:gd name="connsiteX0" fmla="*/ 29883 w 38680"/>
                  <a:gd name="connsiteY0" fmla="*/ 489 h 24748"/>
                  <a:gd name="connsiteX1" fmla="*/ 3685 w 38680"/>
                  <a:gd name="connsiteY1" fmla="*/ 12619 h 24748"/>
                  <a:gd name="connsiteX2" fmla="*/ 490 w 38680"/>
                  <a:gd name="connsiteY2" fmla="*/ 20918 h 24748"/>
                  <a:gd name="connsiteX3" fmla="*/ 6241 w 38680"/>
                  <a:gd name="connsiteY3" fmla="*/ 24748 h 24748"/>
                  <a:gd name="connsiteX4" fmla="*/ 8797 w 38680"/>
                  <a:gd name="connsiteY4" fmla="*/ 24110 h 24748"/>
                  <a:gd name="connsiteX5" fmla="*/ 34995 w 38680"/>
                  <a:gd name="connsiteY5" fmla="*/ 11980 h 24748"/>
                  <a:gd name="connsiteX6" fmla="*/ 38190 w 38680"/>
                  <a:gd name="connsiteY6" fmla="*/ 3681 h 24748"/>
                  <a:gd name="connsiteX7" fmla="*/ 29883 w 38680"/>
                  <a:gd name="connsiteY7" fmla="*/ 489 h 24748"/>
                  <a:gd name="connsiteX8" fmla="*/ 29883 w 38680"/>
                  <a:gd name="connsiteY8" fmla="*/ 489 h 24748"/>
                  <a:gd name="connsiteX9" fmla="*/ 29883 w 38680"/>
                  <a:gd name="connsiteY9" fmla="*/ 489 h 24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680" h="24748">
                    <a:moveTo>
                      <a:pt x="29883" y="489"/>
                    </a:moveTo>
                    <a:lnTo>
                      <a:pt x="3685" y="12619"/>
                    </a:lnTo>
                    <a:cubicBezTo>
                      <a:pt x="490" y="13896"/>
                      <a:pt x="-788" y="17726"/>
                      <a:pt x="490" y="20918"/>
                    </a:cubicBezTo>
                    <a:cubicBezTo>
                      <a:pt x="1768" y="23472"/>
                      <a:pt x="3685" y="24748"/>
                      <a:pt x="6241" y="24748"/>
                    </a:cubicBezTo>
                    <a:cubicBezTo>
                      <a:pt x="6880" y="24748"/>
                      <a:pt x="8158" y="24748"/>
                      <a:pt x="8797" y="24110"/>
                    </a:cubicBezTo>
                    <a:lnTo>
                      <a:pt x="34995" y="11980"/>
                    </a:lnTo>
                    <a:cubicBezTo>
                      <a:pt x="38190" y="10704"/>
                      <a:pt x="39468" y="6873"/>
                      <a:pt x="38190" y="3681"/>
                    </a:cubicBezTo>
                    <a:cubicBezTo>
                      <a:pt x="36273" y="489"/>
                      <a:pt x="33078" y="-788"/>
                      <a:pt x="29883" y="489"/>
                    </a:cubicBezTo>
                    <a:lnTo>
                      <a:pt x="29883" y="489"/>
                    </a:lnTo>
                    <a:lnTo>
                      <a:pt x="29883" y="489"/>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0" name="Graphic 4">
                <a:extLst>
                  <a:ext uri="{FF2B5EF4-FFF2-40B4-BE49-F238E27FC236}">
                    <a16:creationId xmlns:a16="http://schemas.microsoft.com/office/drawing/2014/main" id="{B9073AF0-1001-ED45-9144-9E3DC5B1EA92}"/>
                  </a:ext>
                </a:extLst>
              </p:cNvPr>
              <p:cNvSpPr/>
              <p:nvPr/>
            </p:nvSpPr>
            <p:spPr>
              <a:xfrm>
                <a:off x="2772970" y="1007293"/>
                <a:ext cx="39502" cy="25797"/>
              </a:xfrm>
              <a:custGeom>
                <a:avLst/>
                <a:gdLst>
                  <a:gd name="connsiteX0" fmla="*/ 36045 w 39502"/>
                  <a:gd name="connsiteY0" fmla="*/ 13029 h 25797"/>
                  <a:gd name="connsiteX1" fmla="*/ 9847 w 39502"/>
                  <a:gd name="connsiteY1" fmla="*/ 900 h 25797"/>
                  <a:gd name="connsiteX2" fmla="*/ 901 w 39502"/>
                  <a:gd name="connsiteY2" fmla="*/ 3453 h 25797"/>
                  <a:gd name="connsiteX3" fmla="*/ 3457 w 39502"/>
                  <a:gd name="connsiteY3" fmla="*/ 12391 h 25797"/>
                  <a:gd name="connsiteX4" fmla="*/ 4096 w 39502"/>
                  <a:gd name="connsiteY4" fmla="*/ 13029 h 25797"/>
                  <a:gd name="connsiteX5" fmla="*/ 30294 w 39502"/>
                  <a:gd name="connsiteY5" fmla="*/ 25159 h 25797"/>
                  <a:gd name="connsiteX6" fmla="*/ 32850 w 39502"/>
                  <a:gd name="connsiteY6" fmla="*/ 25797 h 25797"/>
                  <a:gd name="connsiteX7" fmla="*/ 38601 w 39502"/>
                  <a:gd name="connsiteY7" fmla="*/ 21967 h 25797"/>
                  <a:gd name="connsiteX8" fmla="*/ 36045 w 39502"/>
                  <a:gd name="connsiteY8" fmla="*/ 13029 h 25797"/>
                  <a:gd name="connsiteX9" fmla="*/ 36045 w 39502"/>
                  <a:gd name="connsiteY9" fmla="*/ 13029 h 2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02" h="25797">
                    <a:moveTo>
                      <a:pt x="36045" y="13029"/>
                    </a:moveTo>
                    <a:lnTo>
                      <a:pt x="9847" y="900"/>
                    </a:lnTo>
                    <a:cubicBezTo>
                      <a:pt x="6652" y="-1015"/>
                      <a:pt x="2818" y="261"/>
                      <a:pt x="901" y="3453"/>
                    </a:cubicBezTo>
                    <a:cubicBezTo>
                      <a:pt x="-1016" y="6645"/>
                      <a:pt x="262" y="10476"/>
                      <a:pt x="3457" y="12391"/>
                    </a:cubicBezTo>
                    <a:cubicBezTo>
                      <a:pt x="3457" y="12391"/>
                      <a:pt x="4096" y="12391"/>
                      <a:pt x="4096" y="13029"/>
                    </a:cubicBezTo>
                    <a:lnTo>
                      <a:pt x="30294" y="25159"/>
                    </a:lnTo>
                    <a:cubicBezTo>
                      <a:pt x="30933" y="25797"/>
                      <a:pt x="32211" y="25797"/>
                      <a:pt x="32850" y="25797"/>
                    </a:cubicBezTo>
                    <a:cubicBezTo>
                      <a:pt x="35406" y="25797"/>
                      <a:pt x="37323" y="24521"/>
                      <a:pt x="38601" y="21967"/>
                    </a:cubicBezTo>
                    <a:cubicBezTo>
                      <a:pt x="40518" y="18137"/>
                      <a:pt x="39240" y="14306"/>
                      <a:pt x="36045" y="13029"/>
                    </a:cubicBezTo>
                    <a:cubicBezTo>
                      <a:pt x="36045" y="13029"/>
                      <a:pt x="36045" y="13029"/>
                      <a:pt x="36045" y="13029"/>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1" name="Graphic 4">
                <a:extLst>
                  <a:ext uri="{FF2B5EF4-FFF2-40B4-BE49-F238E27FC236}">
                    <a16:creationId xmlns:a16="http://schemas.microsoft.com/office/drawing/2014/main" id="{2E8DF74F-335C-2844-B692-0035A805D0B8}"/>
                  </a:ext>
                </a:extLst>
              </p:cNvPr>
              <p:cNvSpPr/>
              <p:nvPr/>
            </p:nvSpPr>
            <p:spPr>
              <a:xfrm>
                <a:off x="2632654" y="1075863"/>
                <a:ext cx="12779" cy="38303"/>
              </a:xfrm>
              <a:custGeom>
                <a:avLst/>
                <a:gdLst>
                  <a:gd name="connsiteX0" fmla="*/ 6390 w 12779"/>
                  <a:gd name="connsiteY0" fmla="*/ 38304 h 38303"/>
                  <a:gd name="connsiteX1" fmla="*/ 12780 w 12779"/>
                  <a:gd name="connsiteY1" fmla="*/ 31920 h 38303"/>
                  <a:gd name="connsiteX2" fmla="*/ 12780 w 12779"/>
                  <a:gd name="connsiteY2" fmla="*/ 6384 h 38303"/>
                  <a:gd name="connsiteX3" fmla="*/ 6390 w 12779"/>
                  <a:gd name="connsiteY3" fmla="*/ 0 h 38303"/>
                  <a:gd name="connsiteX4" fmla="*/ 0 w 12779"/>
                  <a:gd name="connsiteY4" fmla="*/ 6384 h 38303"/>
                  <a:gd name="connsiteX5" fmla="*/ 0 w 12779"/>
                  <a:gd name="connsiteY5" fmla="*/ 31920 h 38303"/>
                  <a:gd name="connsiteX6" fmla="*/ 6390 w 12779"/>
                  <a:gd name="connsiteY6" fmla="*/ 38304 h 38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38303">
                    <a:moveTo>
                      <a:pt x="6390" y="38304"/>
                    </a:moveTo>
                    <a:cubicBezTo>
                      <a:pt x="10224" y="38304"/>
                      <a:pt x="12780" y="35750"/>
                      <a:pt x="12780" y="31920"/>
                    </a:cubicBezTo>
                    <a:lnTo>
                      <a:pt x="12780" y="6384"/>
                    </a:lnTo>
                    <a:cubicBezTo>
                      <a:pt x="12780" y="2554"/>
                      <a:pt x="10224" y="0"/>
                      <a:pt x="6390" y="0"/>
                    </a:cubicBezTo>
                    <a:cubicBezTo>
                      <a:pt x="2556" y="0"/>
                      <a:pt x="0" y="2554"/>
                      <a:pt x="0" y="6384"/>
                    </a:cubicBezTo>
                    <a:lnTo>
                      <a:pt x="0" y="31920"/>
                    </a:lnTo>
                    <a:cubicBezTo>
                      <a:pt x="0" y="35750"/>
                      <a:pt x="2556" y="38304"/>
                      <a:pt x="6390" y="38304"/>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2" name="Graphic 4">
                <a:extLst>
                  <a:ext uri="{FF2B5EF4-FFF2-40B4-BE49-F238E27FC236}">
                    <a16:creationId xmlns:a16="http://schemas.microsoft.com/office/drawing/2014/main" id="{39625CEB-C4FC-8348-BC70-B28511460C9B}"/>
                  </a:ext>
                </a:extLst>
              </p:cNvPr>
              <p:cNvSpPr/>
              <p:nvPr/>
            </p:nvSpPr>
            <p:spPr>
              <a:xfrm>
                <a:off x="2632654" y="1127573"/>
                <a:ext cx="24132" cy="31281"/>
              </a:xfrm>
              <a:custGeom>
                <a:avLst/>
                <a:gdLst>
                  <a:gd name="connsiteX0" fmla="*/ 20448 w 24132"/>
                  <a:gd name="connsiteY0" fmla="*/ 19152 h 31281"/>
                  <a:gd name="connsiteX1" fmla="*/ 12780 w 24132"/>
                  <a:gd name="connsiteY1" fmla="*/ 14683 h 31281"/>
                  <a:gd name="connsiteX2" fmla="*/ 12780 w 24132"/>
                  <a:gd name="connsiteY2" fmla="*/ 6384 h 31281"/>
                  <a:gd name="connsiteX3" fmla="*/ 6390 w 24132"/>
                  <a:gd name="connsiteY3" fmla="*/ 0 h 31281"/>
                  <a:gd name="connsiteX4" fmla="*/ 0 w 24132"/>
                  <a:gd name="connsiteY4" fmla="*/ 6384 h 31281"/>
                  <a:gd name="connsiteX5" fmla="*/ 0 w 24132"/>
                  <a:gd name="connsiteY5" fmla="*/ 19152 h 31281"/>
                  <a:gd name="connsiteX6" fmla="*/ 3195 w 24132"/>
                  <a:gd name="connsiteY6" fmla="*/ 24897 h 31281"/>
                  <a:gd name="connsiteX7" fmla="*/ 14697 w 24132"/>
                  <a:gd name="connsiteY7" fmla="*/ 30643 h 31281"/>
                  <a:gd name="connsiteX8" fmla="*/ 17892 w 24132"/>
                  <a:gd name="connsiteY8" fmla="*/ 31281 h 31281"/>
                  <a:gd name="connsiteX9" fmla="*/ 23643 w 24132"/>
                  <a:gd name="connsiteY9" fmla="*/ 28089 h 31281"/>
                  <a:gd name="connsiteX10" fmla="*/ 20448 w 24132"/>
                  <a:gd name="connsiteY10" fmla="*/ 19152 h 31281"/>
                  <a:gd name="connsiteX11" fmla="*/ 20448 w 24132"/>
                  <a:gd name="connsiteY11" fmla="*/ 19152 h 3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32" h="31281">
                    <a:moveTo>
                      <a:pt x="20448" y="19152"/>
                    </a:moveTo>
                    <a:lnTo>
                      <a:pt x="12780" y="14683"/>
                    </a:lnTo>
                    <a:lnTo>
                      <a:pt x="12780" y="6384"/>
                    </a:lnTo>
                    <a:cubicBezTo>
                      <a:pt x="12780" y="2554"/>
                      <a:pt x="10224" y="0"/>
                      <a:pt x="6390" y="0"/>
                    </a:cubicBezTo>
                    <a:cubicBezTo>
                      <a:pt x="2556" y="0"/>
                      <a:pt x="0" y="2554"/>
                      <a:pt x="0" y="6384"/>
                    </a:cubicBezTo>
                    <a:lnTo>
                      <a:pt x="0" y="19152"/>
                    </a:lnTo>
                    <a:cubicBezTo>
                      <a:pt x="0" y="21706"/>
                      <a:pt x="1278" y="23621"/>
                      <a:pt x="3195" y="24897"/>
                    </a:cubicBezTo>
                    <a:lnTo>
                      <a:pt x="14697" y="30643"/>
                    </a:lnTo>
                    <a:cubicBezTo>
                      <a:pt x="15336" y="31281"/>
                      <a:pt x="16614" y="31281"/>
                      <a:pt x="17892" y="31281"/>
                    </a:cubicBezTo>
                    <a:cubicBezTo>
                      <a:pt x="20448" y="31281"/>
                      <a:pt x="22365" y="30005"/>
                      <a:pt x="23643" y="28089"/>
                    </a:cubicBezTo>
                    <a:cubicBezTo>
                      <a:pt x="24921" y="24897"/>
                      <a:pt x="23643" y="21067"/>
                      <a:pt x="20448" y="19152"/>
                    </a:cubicBezTo>
                    <a:cubicBezTo>
                      <a:pt x="20448" y="19152"/>
                      <a:pt x="20448" y="19152"/>
                      <a:pt x="20448" y="19152"/>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3" name="Graphic 4">
                <a:extLst>
                  <a:ext uri="{FF2B5EF4-FFF2-40B4-BE49-F238E27FC236}">
                    <a16:creationId xmlns:a16="http://schemas.microsoft.com/office/drawing/2014/main" id="{2905A790-3889-F942-B655-BF10F3F35217}"/>
                  </a:ext>
                </a:extLst>
              </p:cNvPr>
              <p:cNvSpPr/>
              <p:nvPr/>
            </p:nvSpPr>
            <p:spPr>
              <a:xfrm>
                <a:off x="2670093" y="1159870"/>
                <a:ext cx="39879" cy="27712"/>
              </a:xfrm>
              <a:custGeom>
                <a:avLst/>
                <a:gdLst>
                  <a:gd name="connsiteX0" fmla="*/ 36684 w 39879"/>
                  <a:gd name="connsiteY0" fmla="*/ 15583 h 27712"/>
                  <a:gd name="connsiteX1" fmla="*/ 9847 w 39879"/>
                  <a:gd name="connsiteY1" fmla="*/ 900 h 27712"/>
                  <a:gd name="connsiteX2" fmla="*/ 901 w 39879"/>
                  <a:gd name="connsiteY2" fmla="*/ 3453 h 27712"/>
                  <a:gd name="connsiteX3" fmla="*/ 3457 w 39879"/>
                  <a:gd name="connsiteY3" fmla="*/ 12391 h 27712"/>
                  <a:gd name="connsiteX4" fmla="*/ 30294 w 39879"/>
                  <a:gd name="connsiteY4" fmla="*/ 27074 h 27712"/>
                  <a:gd name="connsiteX5" fmla="*/ 33489 w 39879"/>
                  <a:gd name="connsiteY5" fmla="*/ 27713 h 27712"/>
                  <a:gd name="connsiteX6" fmla="*/ 39879 w 39879"/>
                  <a:gd name="connsiteY6" fmla="*/ 21329 h 27712"/>
                  <a:gd name="connsiteX7" fmla="*/ 36684 w 39879"/>
                  <a:gd name="connsiteY7" fmla="*/ 15583 h 27712"/>
                  <a:gd name="connsiteX8" fmla="*/ 36684 w 39879"/>
                  <a:gd name="connsiteY8" fmla="*/ 15583 h 2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79" h="27712">
                    <a:moveTo>
                      <a:pt x="36684" y="15583"/>
                    </a:moveTo>
                    <a:lnTo>
                      <a:pt x="9847" y="900"/>
                    </a:lnTo>
                    <a:cubicBezTo>
                      <a:pt x="6652" y="-1015"/>
                      <a:pt x="2818" y="262"/>
                      <a:pt x="901" y="3453"/>
                    </a:cubicBezTo>
                    <a:cubicBezTo>
                      <a:pt x="-1016" y="6645"/>
                      <a:pt x="262" y="10476"/>
                      <a:pt x="3457" y="12391"/>
                    </a:cubicBezTo>
                    <a:lnTo>
                      <a:pt x="30294" y="27074"/>
                    </a:lnTo>
                    <a:cubicBezTo>
                      <a:pt x="30933" y="27713"/>
                      <a:pt x="32211" y="27713"/>
                      <a:pt x="33489" y="27713"/>
                    </a:cubicBezTo>
                    <a:cubicBezTo>
                      <a:pt x="37323" y="27713"/>
                      <a:pt x="39879" y="24521"/>
                      <a:pt x="39879" y="21329"/>
                    </a:cubicBezTo>
                    <a:cubicBezTo>
                      <a:pt x="39879" y="18775"/>
                      <a:pt x="38601" y="16860"/>
                      <a:pt x="36684" y="15583"/>
                    </a:cubicBezTo>
                    <a:lnTo>
                      <a:pt x="36684" y="15583"/>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4" name="Graphic 4">
                <a:extLst>
                  <a:ext uri="{FF2B5EF4-FFF2-40B4-BE49-F238E27FC236}">
                    <a16:creationId xmlns:a16="http://schemas.microsoft.com/office/drawing/2014/main" id="{1491F3EE-68FD-2F41-9BC2-A01FF46F1FBD}"/>
                  </a:ext>
                </a:extLst>
              </p:cNvPr>
              <p:cNvSpPr/>
              <p:nvPr/>
            </p:nvSpPr>
            <p:spPr>
              <a:xfrm>
                <a:off x="2734893" y="1126297"/>
                <a:ext cx="12779" cy="40857"/>
              </a:xfrm>
              <a:custGeom>
                <a:avLst/>
                <a:gdLst>
                  <a:gd name="connsiteX0" fmla="*/ 6390 w 12779"/>
                  <a:gd name="connsiteY0" fmla="*/ 40857 h 40857"/>
                  <a:gd name="connsiteX1" fmla="*/ 12780 w 12779"/>
                  <a:gd name="connsiteY1" fmla="*/ 34473 h 40857"/>
                  <a:gd name="connsiteX2" fmla="*/ 12780 w 12779"/>
                  <a:gd name="connsiteY2" fmla="*/ 6384 h 40857"/>
                  <a:gd name="connsiteX3" fmla="*/ 6390 w 12779"/>
                  <a:gd name="connsiteY3" fmla="*/ 0 h 40857"/>
                  <a:gd name="connsiteX4" fmla="*/ 0 w 12779"/>
                  <a:gd name="connsiteY4" fmla="*/ 6384 h 40857"/>
                  <a:gd name="connsiteX5" fmla="*/ 0 w 12779"/>
                  <a:gd name="connsiteY5" fmla="*/ 34473 h 40857"/>
                  <a:gd name="connsiteX6" fmla="*/ 6390 w 12779"/>
                  <a:gd name="connsiteY6" fmla="*/ 40857 h 40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40857">
                    <a:moveTo>
                      <a:pt x="6390" y="40857"/>
                    </a:moveTo>
                    <a:cubicBezTo>
                      <a:pt x="10224" y="40857"/>
                      <a:pt x="12780" y="38304"/>
                      <a:pt x="12780" y="34473"/>
                    </a:cubicBezTo>
                    <a:lnTo>
                      <a:pt x="12780" y="6384"/>
                    </a:lnTo>
                    <a:cubicBezTo>
                      <a:pt x="12780" y="2554"/>
                      <a:pt x="10224" y="0"/>
                      <a:pt x="6390" y="0"/>
                    </a:cubicBezTo>
                    <a:cubicBezTo>
                      <a:pt x="2556" y="0"/>
                      <a:pt x="0" y="2554"/>
                      <a:pt x="0" y="6384"/>
                    </a:cubicBezTo>
                    <a:lnTo>
                      <a:pt x="0" y="34473"/>
                    </a:lnTo>
                    <a:cubicBezTo>
                      <a:pt x="0" y="37665"/>
                      <a:pt x="3195" y="40857"/>
                      <a:pt x="6390" y="40857"/>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5" name="Graphic 4">
                <a:extLst>
                  <a:ext uri="{FF2B5EF4-FFF2-40B4-BE49-F238E27FC236}">
                    <a16:creationId xmlns:a16="http://schemas.microsoft.com/office/drawing/2014/main" id="{BAD499FC-821F-3D4D-821D-1BF9E8011B37}"/>
                  </a:ext>
                </a:extLst>
              </p:cNvPr>
              <p:cNvSpPr/>
              <p:nvPr/>
            </p:nvSpPr>
            <p:spPr>
              <a:xfrm>
                <a:off x="2723129" y="1183114"/>
                <a:ext cx="35896" cy="24897"/>
              </a:xfrm>
              <a:custGeom>
                <a:avLst/>
                <a:gdLst>
                  <a:gd name="connsiteX0" fmla="*/ 27099 w 35896"/>
                  <a:gd name="connsiteY0" fmla="*/ 7661 h 24897"/>
                  <a:gd name="connsiteX1" fmla="*/ 24543 w 35896"/>
                  <a:gd name="connsiteY1" fmla="*/ 8938 h 24897"/>
                  <a:gd name="connsiteX2" fmla="*/ 24543 w 35896"/>
                  <a:gd name="connsiteY2" fmla="*/ 6384 h 24897"/>
                  <a:gd name="connsiteX3" fmla="*/ 18154 w 35896"/>
                  <a:gd name="connsiteY3" fmla="*/ 0 h 24897"/>
                  <a:gd name="connsiteX4" fmla="*/ 11764 w 35896"/>
                  <a:gd name="connsiteY4" fmla="*/ 6384 h 24897"/>
                  <a:gd name="connsiteX5" fmla="*/ 11764 w 35896"/>
                  <a:gd name="connsiteY5" fmla="*/ 8299 h 24897"/>
                  <a:gd name="connsiteX6" fmla="*/ 9847 w 35896"/>
                  <a:gd name="connsiteY6" fmla="*/ 7022 h 24897"/>
                  <a:gd name="connsiteX7" fmla="*/ 901 w 35896"/>
                  <a:gd name="connsiteY7" fmla="*/ 9576 h 24897"/>
                  <a:gd name="connsiteX8" fmla="*/ 3457 w 35896"/>
                  <a:gd name="connsiteY8" fmla="*/ 18514 h 24897"/>
                  <a:gd name="connsiteX9" fmla="*/ 14959 w 35896"/>
                  <a:gd name="connsiteY9" fmla="*/ 24898 h 24897"/>
                  <a:gd name="connsiteX10" fmla="*/ 15598 w 35896"/>
                  <a:gd name="connsiteY10" fmla="*/ 24898 h 24897"/>
                  <a:gd name="connsiteX11" fmla="*/ 16237 w 35896"/>
                  <a:gd name="connsiteY11" fmla="*/ 24898 h 24897"/>
                  <a:gd name="connsiteX12" fmla="*/ 18154 w 35896"/>
                  <a:gd name="connsiteY12" fmla="*/ 24898 h 24897"/>
                  <a:gd name="connsiteX13" fmla="*/ 18154 w 35896"/>
                  <a:gd name="connsiteY13" fmla="*/ 24898 h 24897"/>
                  <a:gd name="connsiteX14" fmla="*/ 20709 w 35896"/>
                  <a:gd name="connsiteY14" fmla="*/ 24259 h 24897"/>
                  <a:gd name="connsiteX15" fmla="*/ 20709 w 35896"/>
                  <a:gd name="connsiteY15" fmla="*/ 24259 h 24897"/>
                  <a:gd name="connsiteX16" fmla="*/ 32211 w 35896"/>
                  <a:gd name="connsiteY16" fmla="*/ 19152 h 24897"/>
                  <a:gd name="connsiteX17" fmla="*/ 35406 w 35896"/>
                  <a:gd name="connsiteY17" fmla="*/ 10853 h 24897"/>
                  <a:gd name="connsiteX18" fmla="*/ 27099 w 35896"/>
                  <a:gd name="connsiteY18" fmla="*/ 7661 h 24897"/>
                  <a:gd name="connsiteX19" fmla="*/ 27099 w 35896"/>
                  <a:gd name="connsiteY19" fmla="*/ 7661 h 24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896" h="24897">
                    <a:moveTo>
                      <a:pt x="27099" y="7661"/>
                    </a:moveTo>
                    <a:lnTo>
                      <a:pt x="24543" y="8938"/>
                    </a:lnTo>
                    <a:lnTo>
                      <a:pt x="24543" y="6384"/>
                    </a:lnTo>
                    <a:cubicBezTo>
                      <a:pt x="24543" y="2554"/>
                      <a:pt x="21988" y="0"/>
                      <a:pt x="18154" y="0"/>
                    </a:cubicBezTo>
                    <a:cubicBezTo>
                      <a:pt x="14320" y="0"/>
                      <a:pt x="11764" y="2554"/>
                      <a:pt x="11764" y="6384"/>
                    </a:cubicBezTo>
                    <a:lnTo>
                      <a:pt x="11764" y="8299"/>
                    </a:lnTo>
                    <a:lnTo>
                      <a:pt x="9847" y="7022"/>
                    </a:lnTo>
                    <a:cubicBezTo>
                      <a:pt x="6652" y="5107"/>
                      <a:pt x="2818" y="6384"/>
                      <a:pt x="901" y="9576"/>
                    </a:cubicBezTo>
                    <a:cubicBezTo>
                      <a:pt x="-1016" y="12768"/>
                      <a:pt x="262" y="16598"/>
                      <a:pt x="3457" y="18514"/>
                    </a:cubicBezTo>
                    <a:lnTo>
                      <a:pt x="14959" y="24898"/>
                    </a:lnTo>
                    <a:lnTo>
                      <a:pt x="15598" y="24898"/>
                    </a:lnTo>
                    <a:cubicBezTo>
                      <a:pt x="15598" y="24898"/>
                      <a:pt x="16237" y="24898"/>
                      <a:pt x="16237" y="24898"/>
                    </a:cubicBezTo>
                    <a:cubicBezTo>
                      <a:pt x="16875" y="24898"/>
                      <a:pt x="17514" y="24898"/>
                      <a:pt x="18154" y="24898"/>
                    </a:cubicBezTo>
                    <a:lnTo>
                      <a:pt x="18154" y="24898"/>
                    </a:lnTo>
                    <a:cubicBezTo>
                      <a:pt x="18793" y="24898"/>
                      <a:pt x="20070" y="24898"/>
                      <a:pt x="20709" y="24259"/>
                    </a:cubicBezTo>
                    <a:lnTo>
                      <a:pt x="20709" y="24259"/>
                    </a:lnTo>
                    <a:lnTo>
                      <a:pt x="32211" y="19152"/>
                    </a:lnTo>
                    <a:cubicBezTo>
                      <a:pt x="35406" y="17875"/>
                      <a:pt x="36684" y="14045"/>
                      <a:pt x="35406" y="10853"/>
                    </a:cubicBezTo>
                    <a:cubicBezTo>
                      <a:pt x="34128" y="7022"/>
                      <a:pt x="30294" y="5746"/>
                      <a:pt x="27099" y="7661"/>
                    </a:cubicBezTo>
                    <a:lnTo>
                      <a:pt x="27099" y="7661"/>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6" name="Graphic 4">
                <a:extLst>
                  <a:ext uri="{FF2B5EF4-FFF2-40B4-BE49-F238E27FC236}">
                    <a16:creationId xmlns:a16="http://schemas.microsoft.com/office/drawing/2014/main" id="{59AF2933-2238-8A43-BEF4-7AE298C5D3B2}"/>
                  </a:ext>
                </a:extLst>
              </p:cNvPr>
              <p:cNvSpPr/>
              <p:nvPr/>
            </p:nvSpPr>
            <p:spPr>
              <a:xfrm>
                <a:off x="2774021" y="1165477"/>
                <a:ext cx="38680" cy="25297"/>
              </a:xfrm>
              <a:custGeom>
                <a:avLst/>
                <a:gdLst>
                  <a:gd name="connsiteX0" fmla="*/ 29883 w 38680"/>
                  <a:gd name="connsiteY0" fmla="*/ 400 h 25297"/>
                  <a:gd name="connsiteX1" fmla="*/ 3685 w 38680"/>
                  <a:gd name="connsiteY1" fmla="*/ 13168 h 25297"/>
                  <a:gd name="connsiteX2" fmla="*/ 490 w 38680"/>
                  <a:gd name="connsiteY2" fmla="*/ 21467 h 25297"/>
                  <a:gd name="connsiteX3" fmla="*/ 6241 w 38680"/>
                  <a:gd name="connsiteY3" fmla="*/ 25297 h 25297"/>
                  <a:gd name="connsiteX4" fmla="*/ 8797 w 38680"/>
                  <a:gd name="connsiteY4" fmla="*/ 24659 h 25297"/>
                  <a:gd name="connsiteX5" fmla="*/ 34995 w 38680"/>
                  <a:gd name="connsiteY5" fmla="*/ 12529 h 25297"/>
                  <a:gd name="connsiteX6" fmla="*/ 38190 w 38680"/>
                  <a:gd name="connsiteY6" fmla="*/ 4230 h 25297"/>
                  <a:gd name="connsiteX7" fmla="*/ 29883 w 38680"/>
                  <a:gd name="connsiteY7" fmla="*/ 400 h 25297"/>
                  <a:gd name="connsiteX8" fmla="*/ 29883 w 38680"/>
                  <a:gd name="connsiteY8" fmla="*/ 400 h 25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80" h="25297">
                    <a:moveTo>
                      <a:pt x="29883" y="400"/>
                    </a:moveTo>
                    <a:lnTo>
                      <a:pt x="3685" y="13168"/>
                    </a:lnTo>
                    <a:cubicBezTo>
                      <a:pt x="490" y="14445"/>
                      <a:pt x="-788" y="18275"/>
                      <a:pt x="490" y="21467"/>
                    </a:cubicBezTo>
                    <a:cubicBezTo>
                      <a:pt x="1768" y="24021"/>
                      <a:pt x="3685" y="25297"/>
                      <a:pt x="6241" y="25297"/>
                    </a:cubicBezTo>
                    <a:cubicBezTo>
                      <a:pt x="6880" y="25297"/>
                      <a:pt x="8158" y="25297"/>
                      <a:pt x="8797" y="24659"/>
                    </a:cubicBezTo>
                    <a:lnTo>
                      <a:pt x="34995" y="12529"/>
                    </a:lnTo>
                    <a:cubicBezTo>
                      <a:pt x="38190" y="11253"/>
                      <a:pt x="39468" y="7422"/>
                      <a:pt x="38190" y="4230"/>
                    </a:cubicBezTo>
                    <a:cubicBezTo>
                      <a:pt x="36273" y="1038"/>
                      <a:pt x="33078" y="-877"/>
                      <a:pt x="29883" y="400"/>
                    </a:cubicBezTo>
                    <a:lnTo>
                      <a:pt x="29883" y="400"/>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7" name="Graphic 4">
                <a:extLst>
                  <a:ext uri="{FF2B5EF4-FFF2-40B4-BE49-F238E27FC236}">
                    <a16:creationId xmlns:a16="http://schemas.microsoft.com/office/drawing/2014/main" id="{4B6D7F8A-8E6C-AD48-8302-87892DF2B149}"/>
                  </a:ext>
                </a:extLst>
              </p:cNvPr>
              <p:cNvSpPr/>
              <p:nvPr/>
            </p:nvSpPr>
            <p:spPr>
              <a:xfrm>
                <a:off x="2826418" y="1135234"/>
                <a:ext cx="24132" cy="31281"/>
              </a:xfrm>
              <a:custGeom>
                <a:avLst/>
                <a:gdLst>
                  <a:gd name="connsiteX0" fmla="*/ 17743 w 24132"/>
                  <a:gd name="connsiteY0" fmla="*/ 0 h 31281"/>
                  <a:gd name="connsiteX1" fmla="*/ 11353 w 24132"/>
                  <a:gd name="connsiteY1" fmla="*/ 6384 h 31281"/>
                  <a:gd name="connsiteX2" fmla="*/ 11353 w 24132"/>
                  <a:gd name="connsiteY2" fmla="*/ 15322 h 31281"/>
                  <a:gd name="connsiteX3" fmla="*/ 3685 w 24132"/>
                  <a:gd name="connsiteY3" fmla="*/ 19152 h 31281"/>
                  <a:gd name="connsiteX4" fmla="*/ 490 w 24132"/>
                  <a:gd name="connsiteY4" fmla="*/ 27451 h 31281"/>
                  <a:gd name="connsiteX5" fmla="*/ 490 w 24132"/>
                  <a:gd name="connsiteY5" fmla="*/ 27451 h 31281"/>
                  <a:gd name="connsiteX6" fmla="*/ 6241 w 24132"/>
                  <a:gd name="connsiteY6" fmla="*/ 31282 h 31281"/>
                  <a:gd name="connsiteX7" fmla="*/ 8797 w 24132"/>
                  <a:gd name="connsiteY7" fmla="*/ 30643 h 31281"/>
                  <a:gd name="connsiteX8" fmla="*/ 20299 w 24132"/>
                  <a:gd name="connsiteY8" fmla="*/ 25536 h 31281"/>
                  <a:gd name="connsiteX9" fmla="*/ 24133 w 24132"/>
                  <a:gd name="connsiteY9" fmla="*/ 19790 h 31281"/>
                  <a:gd name="connsiteX10" fmla="*/ 24133 w 24132"/>
                  <a:gd name="connsiteY10" fmla="*/ 7022 h 31281"/>
                  <a:gd name="connsiteX11" fmla="*/ 17743 w 24132"/>
                  <a:gd name="connsiteY11" fmla="*/ 0 h 31281"/>
                  <a:gd name="connsiteX12" fmla="*/ 17743 w 24132"/>
                  <a:gd name="connsiteY12" fmla="*/ 0 h 3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32" h="31281">
                    <a:moveTo>
                      <a:pt x="17743" y="0"/>
                    </a:moveTo>
                    <a:cubicBezTo>
                      <a:pt x="13909" y="0"/>
                      <a:pt x="11353" y="2554"/>
                      <a:pt x="11353" y="6384"/>
                    </a:cubicBezTo>
                    <a:lnTo>
                      <a:pt x="11353" y="15322"/>
                    </a:lnTo>
                    <a:lnTo>
                      <a:pt x="3685" y="19152"/>
                    </a:lnTo>
                    <a:cubicBezTo>
                      <a:pt x="490" y="20429"/>
                      <a:pt x="-788" y="24259"/>
                      <a:pt x="490" y="27451"/>
                    </a:cubicBezTo>
                    <a:cubicBezTo>
                      <a:pt x="490" y="27451"/>
                      <a:pt x="490" y="27451"/>
                      <a:pt x="490" y="27451"/>
                    </a:cubicBezTo>
                    <a:cubicBezTo>
                      <a:pt x="1768" y="30005"/>
                      <a:pt x="3685" y="31282"/>
                      <a:pt x="6241" y="31282"/>
                    </a:cubicBezTo>
                    <a:cubicBezTo>
                      <a:pt x="6880" y="31282"/>
                      <a:pt x="8158" y="31282"/>
                      <a:pt x="8797" y="30643"/>
                    </a:cubicBezTo>
                    <a:lnTo>
                      <a:pt x="20299" y="25536"/>
                    </a:lnTo>
                    <a:cubicBezTo>
                      <a:pt x="22854" y="24259"/>
                      <a:pt x="24133" y="22344"/>
                      <a:pt x="24133" y="19790"/>
                    </a:cubicBezTo>
                    <a:lnTo>
                      <a:pt x="24133" y="7022"/>
                    </a:lnTo>
                    <a:cubicBezTo>
                      <a:pt x="24133" y="2554"/>
                      <a:pt x="21577" y="0"/>
                      <a:pt x="17743" y="0"/>
                    </a:cubicBezTo>
                    <a:cubicBezTo>
                      <a:pt x="17743" y="0"/>
                      <a:pt x="17743" y="0"/>
                      <a:pt x="17743" y="0"/>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8" name="Graphic 4">
                <a:extLst>
                  <a:ext uri="{FF2B5EF4-FFF2-40B4-BE49-F238E27FC236}">
                    <a16:creationId xmlns:a16="http://schemas.microsoft.com/office/drawing/2014/main" id="{C3407838-10C5-2F44-B5BB-1B9BC82AC523}"/>
                  </a:ext>
                </a:extLst>
              </p:cNvPr>
              <p:cNvSpPr/>
              <p:nvPr/>
            </p:nvSpPr>
            <p:spPr>
              <a:xfrm>
                <a:off x="2837771" y="1078417"/>
                <a:ext cx="12779" cy="40857"/>
              </a:xfrm>
              <a:custGeom>
                <a:avLst/>
                <a:gdLst>
                  <a:gd name="connsiteX0" fmla="*/ 6390 w 12779"/>
                  <a:gd name="connsiteY0" fmla="*/ 0 h 40857"/>
                  <a:gd name="connsiteX1" fmla="*/ 0 w 12779"/>
                  <a:gd name="connsiteY1" fmla="*/ 6384 h 40857"/>
                  <a:gd name="connsiteX2" fmla="*/ 0 w 12779"/>
                  <a:gd name="connsiteY2" fmla="*/ 34473 h 40857"/>
                  <a:gd name="connsiteX3" fmla="*/ 6390 w 12779"/>
                  <a:gd name="connsiteY3" fmla="*/ 40857 h 40857"/>
                  <a:gd name="connsiteX4" fmla="*/ 12780 w 12779"/>
                  <a:gd name="connsiteY4" fmla="*/ 34473 h 40857"/>
                  <a:gd name="connsiteX5" fmla="*/ 12780 w 12779"/>
                  <a:gd name="connsiteY5" fmla="*/ 6384 h 40857"/>
                  <a:gd name="connsiteX6" fmla="*/ 6390 w 12779"/>
                  <a:gd name="connsiteY6" fmla="*/ 0 h 40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40857">
                    <a:moveTo>
                      <a:pt x="6390" y="0"/>
                    </a:moveTo>
                    <a:cubicBezTo>
                      <a:pt x="2556" y="0"/>
                      <a:pt x="0" y="2554"/>
                      <a:pt x="0" y="6384"/>
                    </a:cubicBezTo>
                    <a:lnTo>
                      <a:pt x="0" y="34473"/>
                    </a:lnTo>
                    <a:cubicBezTo>
                      <a:pt x="0" y="38304"/>
                      <a:pt x="2556" y="40857"/>
                      <a:pt x="6390" y="40857"/>
                    </a:cubicBezTo>
                    <a:cubicBezTo>
                      <a:pt x="10224" y="40857"/>
                      <a:pt x="12780" y="38304"/>
                      <a:pt x="12780" y="34473"/>
                    </a:cubicBezTo>
                    <a:lnTo>
                      <a:pt x="12780" y="6384"/>
                    </a:lnTo>
                    <a:cubicBezTo>
                      <a:pt x="12780" y="2554"/>
                      <a:pt x="10224" y="0"/>
                      <a:pt x="6390" y="0"/>
                    </a:cubicBez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sp>
            <p:nvSpPr>
              <p:cNvPr id="119" name="Graphic 4">
                <a:extLst>
                  <a:ext uri="{FF2B5EF4-FFF2-40B4-BE49-F238E27FC236}">
                    <a16:creationId xmlns:a16="http://schemas.microsoft.com/office/drawing/2014/main" id="{6D74E333-4AF4-134D-8B8B-ECF2627F2034}"/>
                  </a:ext>
                </a:extLst>
              </p:cNvPr>
              <p:cNvSpPr/>
              <p:nvPr/>
            </p:nvSpPr>
            <p:spPr>
              <a:xfrm>
                <a:off x="2825368" y="1031552"/>
                <a:ext cx="24827" cy="30904"/>
              </a:xfrm>
              <a:custGeom>
                <a:avLst/>
                <a:gdLst>
                  <a:gd name="connsiteX0" fmla="*/ 24543 w 24827"/>
                  <a:gd name="connsiteY0" fmla="*/ 9199 h 30904"/>
                  <a:gd name="connsiteX1" fmla="*/ 23904 w 24827"/>
                  <a:gd name="connsiteY1" fmla="*/ 7922 h 30904"/>
                  <a:gd name="connsiteX2" fmla="*/ 23265 w 24827"/>
                  <a:gd name="connsiteY2" fmla="*/ 7284 h 30904"/>
                  <a:gd name="connsiteX3" fmla="*/ 21348 w 24827"/>
                  <a:gd name="connsiteY3" fmla="*/ 6007 h 30904"/>
                  <a:gd name="connsiteX4" fmla="*/ 9847 w 24827"/>
                  <a:gd name="connsiteY4" fmla="*/ 900 h 30904"/>
                  <a:gd name="connsiteX5" fmla="*/ 901 w 24827"/>
                  <a:gd name="connsiteY5" fmla="*/ 3453 h 30904"/>
                  <a:gd name="connsiteX6" fmla="*/ 3457 w 24827"/>
                  <a:gd name="connsiteY6" fmla="*/ 12391 h 30904"/>
                  <a:gd name="connsiteX7" fmla="*/ 1540 w 24827"/>
                  <a:gd name="connsiteY7" fmla="*/ 21329 h 30904"/>
                  <a:gd name="connsiteX8" fmla="*/ 6652 w 24827"/>
                  <a:gd name="connsiteY8" fmla="*/ 23882 h 30904"/>
                  <a:gd name="connsiteX9" fmla="*/ 9208 w 24827"/>
                  <a:gd name="connsiteY9" fmla="*/ 23244 h 30904"/>
                  <a:gd name="connsiteX10" fmla="*/ 11764 w 24827"/>
                  <a:gd name="connsiteY10" fmla="*/ 21967 h 30904"/>
                  <a:gd name="connsiteX11" fmla="*/ 11764 w 24827"/>
                  <a:gd name="connsiteY11" fmla="*/ 24521 h 30904"/>
                  <a:gd name="connsiteX12" fmla="*/ 18154 w 24827"/>
                  <a:gd name="connsiteY12" fmla="*/ 30905 h 30904"/>
                  <a:gd name="connsiteX13" fmla="*/ 24543 w 24827"/>
                  <a:gd name="connsiteY13" fmla="*/ 24521 h 30904"/>
                  <a:gd name="connsiteX14" fmla="*/ 24543 w 24827"/>
                  <a:gd name="connsiteY14" fmla="*/ 11753 h 30904"/>
                  <a:gd name="connsiteX15" fmla="*/ 24543 w 24827"/>
                  <a:gd name="connsiteY15" fmla="*/ 9199 h 30904"/>
                  <a:gd name="connsiteX16" fmla="*/ 24543 w 24827"/>
                  <a:gd name="connsiteY16" fmla="*/ 9199 h 30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827" h="30904">
                    <a:moveTo>
                      <a:pt x="24543" y="9199"/>
                    </a:moveTo>
                    <a:cubicBezTo>
                      <a:pt x="24543" y="8561"/>
                      <a:pt x="23904" y="7922"/>
                      <a:pt x="23904" y="7922"/>
                    </a:cubicBezTo>
                    <a:lnTo>
                      <a:pt x="23265" y="7284"/>
                    </a:lnTo>
                    <a:cubicBezTo>
                      <a:pt x="22627" y="6645"/>
                      <a:pt x="21988" y="6645"/>
                      <a:pt x="21348" y="6007"/>
                    </a:cubicBezTo>
                    <a:lnTo>
                      <a:pt x="9847" y="900"/>
                    </a:lnTo>
                    <a:cubicBezTo>
                      <a:pt x="6652" y="-1015"/>
                      <a:pt x="2818" y="261"/>
                      <a:pt x="901" y="3453"/>
                    </a:cubicBezTo>
                    <a:cubicBezTo>
                      <a:pt x="-1016" y="6645"/>
                      <a:pt x="262" y="10476"/>
                      <a:pt x="3457" y="12391"/>
                    </a:cubicBezTo>
                    <a:cubicBezTo>
                      <a:pt x="262" y="14306"/>
                      <a:pt x="-377" y="18137"/>
                      <a:pt x="1540" y="21329"/>
                    </a:cubicBezTo>
                    <a:cubicBezTo>
                      <a:pt x="2818" y="23244"/>
                      <a:pt x="4735" y="23882"/>
                      <a:pt x="6652" y="23882"/>
                    </a:cubicBezTo>
                    <a:cubicBezTo>
                      <a:pt x="7291" y="23882"/>
                      <a:pt x="8569" y="23882"/>
                      <a:pt x="9208" y="23244"/>
                    </a:cubicBezTo>
                    <a:lnTo>
                      <a:pt x="11764" y="21967"/>
                    </a:lnTo>
                    <a:lnTo>
                      <a:pt x="11764" y="24521"/>
                    </a:lnTo>
                    <a:cubicBezTo>
                      <a:pt x="11764" y="28351"/>
                      <a:pt x="14320" y="30905"/>
                      <a:pt x="18154" y="30905"/>
                    </a:cubicBezTo>
                    <a:cubicBezTo>
                      <a:pt x="21988" y="30905"/>
                      <a:pt x="24543" y="28351"/>
                      <a:pt x="24543" y="24521"/>
                    </a:cubicBezTo>
                    <a:lnTo>
                      <a:pt x="24543" y="11753"/>
                    </a:lnTo>
                    <a:cubicBezTo>
                      <a:pt x="25182" y="11114"/>
                      <a:pt x="24543" y="10476"/>
                      <a:pt x="24543" y="9199"/>
                    </a:cubicBezTo>
                    <a:lnTo>
                      <a:pt x="24543" y="9199"/>
                    </a:lnTo>
                    <a:close/>
                  </a:path>
                </a:pathLst>
              </a:custGeom>
              <a:grpFill/>
              <a:ln w="639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Open Sans"/>
                  <a:ea typeface="+mn-ea"/>
                  <a:cs typeface="+mn-cs"/>
                </a:endParaRPr>
              </a:p>
            </p:txBody>
          </p:sp>
        </p:grpSp>
      </p:grpSp>
    </p:spTree>
    <p:extLst>
      <p:ext uri="{BB962C8B-B14F-4D97-AF65-F5344CB8AC3E}">
        <p14:creationId xmlns:p14="http://schemas.microsoft.com/office/powerpoint/2010/main" val="86107784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Project Goals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Complete a Machine Learning Model for a Business Case</a:t>
            </a:r>
          </a:p>
        </p:txBody>
      </p:sp>
    </p:spTree>
    <p:extLst>
      <p:ext uri="{BB962C8B-B14F-4D97-AF65-F5344CB8AC3E}">
        <p14:creationId xmlns:p14="http://schemas.microsoft.com/office/powerpoint/2010/main" val="337699908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2" name="Object 31" hidden="1">
            <a:extLst>
              <a:ext uri="{FF2B5EF4-FFF2-40B4-BE49-F238E27FC236}">
                <a16:creationId xmlns:a16="http://schemas.microsoft.com/office/drawing/2014/main" id="{AF895EB0-90CF-4895-B391-40EC879A3DD8}"/>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6392" name="think-cell Slide" r:id="rId6" imgW="395" imgH="396" progId="TCLayout.ActiveDocument.1">
                  <p:embed/>
                </p:oleObj>
              </mc:Choice>
              <mc:Fallback>
                <p:oleObj name="think-cell Slide" r:id="rId6" imgW="395" imgH="396" progId="TCLayout.ActiveDocument.1">
                  <p:embed/>
                  <p:pic>
                    <p:nvPicPr>
                      <p:cNvPr id="32" name="Object 31" hidden="1">
                        <a:extLst>
                          <a:ext uri="{FF2B5EF4-FFF2-40B4-BE49-F238E27FC236}">
                            <a16:creationId xmlns:a16="http://schemas.microsoft.com/office/drawing/2014/main" id="{AF895EB0-90CF-4895-B391-40EC879A3DD8}"/>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1" name="Rectangle 30" hidden="1">
            <a:extLst>
              <a:ext uri="{FF2B5EF4-FFF2-40B4-BE49-F238E27FC236}">
                <a16:creationId xmlns:a16="http://schemas.microsoft.com/office/drawing/2014/main" id="{87233944-1AF5-4BFF-AC63-68DB9EE982C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a:ea typeface="+mn-ea"/>
              <a:cs typeface="+mn-cs"/>
              <a:sym typeface="Chronicle Display Black"/>
            </a:endParaRPr>
          </a:p>
        </p:txBody>
      </p:sp>
      <p:sp>
        <p:nvSpPr>
          <p:cNvPr id="2" name="Title 1">
            <a:extLst>
              <a:ext uri="{FF2B5EF4-FFF2-40B4-BE49-F238E27FC236}">
                <a16:creationId xmlns:a16="http://schemas.microsoft.com/office/drawing/2014/main" id="{1B02D9C1-56A9-469D-9108-E0B5B133A6F8}"/>
              </a:ext>
            </a:extLst>
          </p:cNvPr>
          <p:cNvSpPr>
            <a:spLocks noGrp="1"/>
          </p:cNvSpPr>
          <p:nvPr>
            <p:ph type="title"/>
          </p:nvPr>
        </p:nvSpPr>
        <p:spPr/>
        <p:txBody>
          <a:bodyPr/>
          <a:lstStyle/>
          <a:p>
            <a:r>
              <a:rPr lang="en-US" dirty="0"/>
              <a:t>Business Understanding </a:t>
            </a:r>
          </a:p>
        </p:txBody>
      </p:sp>
      <p:sp>
        <p:nvSpPr>
          <p:cNvPr id="3" name="Text Placeholder 2">
            <a:extLst>
              <a:ext uri="{FF2B5EF4-FFF2-40B4-BE49-F238E27FC236}">
                <a16:creationId xmlns:a16="http://schemas.microsoft.com/office/drawing/2014/main" id="{C97DD858-2B96-4C7A-B5D2-7E5AA4F0BFB1}"/>
              </a:ext>
            </a:extLst>
          </p:cNvPr>
          <p:cNvSpPr>
            <a:spLocks noGrp="1"/>
          </p:cNvSpPr>
          <p:nvPr>
            <p:ph type="body" sz="quarter" idx="14"/>
          </p:nvPr>
        </p:nvSpPr>
        <p:spPr/>
        <p:txBody>
          <a:bodyPr/>
          <a:lstStyle/>
          <a:p>
            <a:r>
              <a:rPr lang="en-US" dirty="0"/>
              <a:t>The business case that will be addressed in this capstone. </a:t>
            </a:r>
          </a:p>
        </p:txBody>
      </p:sp>
      <p:sp>
        <p:nvSpPr>
          <p:cNvPr id="4" name="Text Placeholder 3">
            <a:extLst>
              <a:ext uri="{FF2B5EF4-FFF2-40B4-BE49-F238E27FC236}">
                <a16:creationId xmlns:a16="http://schemas.microsoft.com/office/drawing/2014/main" id="{08364ABC-A3A4-4A00-9DAE-71E6721D36B7}"/>
              </a:ext>
            </a:extLst>
          </p:cNvPr>
          <p:cNvSpPr>
            <a:spLocks noGrp="1"/>
          </p:cNvSpPr>
          <p:nvPr>
            <p:ph type="body" sz="quarter" idx="15"/>
          </p:nvPr>
        </p:nvSpPr>
        <p:spPr/>
        <p:txBody>
          <a:bodyPr/>
          <a:lstStyle/>
          <a:p>
            <a:r>
              <a:rPr lang="en-US" dirty="0"/>
              <a:t>Apprenticeship capstone – tree coverage </a:t>
            </a:r>
          </a:p>
        </p:txBody>
      </p:sp>
      <p:cxnSp>
        <p:nvCxnSpPr>
          <p:cNvPr id="6" name="Straight Connector 5">
            <a:extLst>
              <a:ext uri="{FF2B5EF4-FFF2-40B4-BE49-F238E27FC236}">
                <a16:creationId xmlns:a16="http://schemas.microsoft.com/office/drawing/2014/main" id="{48A884FB-7111-4926-A3B0-F346228EAA6A}"/>
              </a:ext>
            </a:extLst>
          </p:cNvPr>
          <p:cNvCxnSpPr>
            <a:cxnSpLocks/>
            <a:endCxn id="29" idx="6"/>
          </p:cNvCxnSpPr>
          <p:nvPr/>
        </p:nvCxnSpPr>
        <p:spPr>
          <a:xfrm flipV="1">
            <a:off x="908955" y="2027825"/>
            <a:ext cx="10383670" cy="1637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1345A180-33D4-4BA8-824F-899BC9460880}"/>
              </a:ext>
            </a:extLst>
          </p:cNvPr>
          <p:cNvSpPr/>
          <p:nvPr/>
        </p:nvSpPr>
        <p:spPr>
          <a:xfrm>
            <a:off x="4270124" y="196451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8" name="Oval 7">
            <a:extLst>
              <a:ext uri="{FF2B5EF4-FFF2-40B4-BE49-F238E27FC236}">
                <a16:creationId xmlns:a16="http://schemas.microsoft.com/office/drawing/2014/main" id="{9F696289-08CA-4D9F-A271-85217CA13DA3}"/>
              </a:ext>
            </a:extLst>
          </p:cNvPr>
          <p:cNvSpPr/>
          <p:nvPr/>
        </p:nvSpPr>
        <p:spPr>
          <a:xfrm>
            <a:off x="5722351" y="1691603"/>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7" name="Oval 16">
            <a:extLst>
              <a:ext uri="{FF2B5EF4-FFF2-40B4-BE49-F238E27FC236}">
                <a16:creationId xmlns:a16="http://schemas.microsoft.com/office/drawing/2014/main" id="{B105A7A4-19FB-4145-9864-F03EB9F6A7C4}"/>
              </a:ext>
            </a:extLst>
          </p:cNvPr>
          <p:cNvSpPr/>
          <p:nvPr/>
        </p:nvSpPr>
        <p:spPr>
          <a:xfrm>
            <a:off x="7706334" y="196451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18" name="Oval 17">
            <a:extLst>
              <a:ext uri="{FF2B5EF4-FFF2-40B4-BE49-F238E27FC236}">
                <a16:creationId xmlns:a16="http://schemas.microsoft.com/office/drawing/2014/main" id="{2D0454B0-4B7F-45F8-9627-A9B2A3C25C28}"/>
              </a:ext>
            </a:extLst>
          </p:cNvPr>
          <p:cNvSpPr/>
          <p:nvPr/>
        </p:nvSpPr>
        <p:spPr>
          <a:xfrm>
            <a:off x="833914" y="1960972"/>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9" name="Oval 8">
            <a:extLst>
              <a:ext uri="{FF2B5EF4-FFF2-40B4-BE49-F238E27FC236}">
                <a16:creationId xmlns:a16="http://schemas.microsoft.com/office/drawing/2014/main" id="{AF7080BC-E9D9-46C3-BFD2-1036B3983D4B}"/>
              </a:ext>
            </a:extLst>
          </p:cNvPr>
          <p:cNvSpPr/>
          <p:nvPr/>
        </p:nvSpPr>
        <p:spPr>
          <a:xfrm>
            <a:off x="2214822" y="1679487"/>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7" name="Oval 6">
            <a:extLst>
              <a:ext uri="{FF2B5EF4-FFF2-40B4-BE49-F238E27FC236}">
                <a16:creationId xmlns:a16="http://schemas.microsoft.com/office/drawing/2014/main" id="{DACE2739-AF30-4642-AA28-52A154FFB741}"/>
              </a:ext>
            </a:extLst>
          </p:cNvPr>
          <p:cNvSpPr/>
          <p:nvPr/>
        </p:nvSpPr>
        <p:spPr>
          <a:xfrm>
            <a:off x="9238618" y="1686509"/>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29" name="Oval 28">
            <a:extLst>
              <a:ext uri="{FF2B5EF4-FFF2-40B4-BE49-F238E27FC236}">
                <a16:creationId xmlns:a16="http://schemas.microsoft.com/office/drawing/2014/main" id="{A4172188-987D-4865-A1D4-05BFF81DA778}"/>
              </a:ext>
            </a:extLst>
          </p:cNvPr>
          <p:cNvSpPr/>
          <p:nvPr/>
        </p:nvSpPr>
        <p:spPr>
          <a:xfrm>
            <a:off x="11142543" y="1952785"/>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graphicFrame>
        <p:nvGraphicFramePr>
          <p:cNvPr id="5" name="Table 27">
            <a:extLst>
              <a:ext uri="{FF2B5EF4-FFF2-40B4-BE49-F238E27FC236}">
                <a16:creationId xmlns:a16="http://schemas.microsoft.com/office/drawing/2014/main" id="{992025E9-7BA0-4FBE-AB25-D789114A9CFA}"/>
              </a:ext>
            </a:extLst>
          </p:cNvPr>
          <p:cNvGraphicFramePr>
            <a:graphicFrameLocks noGrp="1"/>
          </p:cNvGraphicFramePr>
          <p:nvPr>
            <p:extLst>
              <p:ext uri="{D42A27DB-BD31-4B8C-83A1-F6EECF244321}">
                <p14:modId xmlns:p14="http://schemas.microsoft.com/office/powerpoint/2010/main" val="1211250596"/>
              </p:ext>
            </p:extLst>
          </p:nvPr>
        </p:nvGraphicFramePr>
        <p:xfrm>
          <a:off x="838282" y="2184122"/>
          <a:ext cx="10454343" cy="1063256"/>
        </p:xfrm>
        <a:graphic>
          <a:graphicData uri="http://schemas.openxmlformats.org/drawingml/2006/table">
            <a:tbl>
              <a:tblPr firstRow="1" bandRow="1">
                <a:tableStyleId>{5C22544A-7EE6-4342-B048-85BDC9FD1C3A}</a:tableStyleId>
              </a:tblPr>
              <a:tblGrid>
                <a:gridCol w="3484781">
                  <a:extLst>
                    <a:ext uri="{9D8B030D-6E8A-4147-A177-3AD203B41FA5}">
                      <a16:colId xmlns:a16="http://schemas.microsoft.com/office/drawing/2014/main" val="2529750173"/>
                    </a:ext>
                  </a:extLst>
                </a:gridCol>
                <a:gridCol w="3484781">
                  <a:extLst>
                    <a:ext uri="{9D8B030D-6E8A-4147-A177-3AD203B41FA5}">
                      <a16:colId xmlns:a16="http://schemas.microsoft.com/office/drawing/2014/main" val="1949180747"/>
                    </a:ext>
                  </a:extLst>
                </a:gridCol>
                <a:gridCol w="3484781">
                  <a:extLst>
                    <a:ext uri="{9D8B030D-6E8A-4147-A177-3AD203B41FA5}">
                      <a16:colId xmlns:a16="http://schemas.microsoft.com/office/drawing/2014/main" val="202119683"/>
                    </a:ext>
                  </a:extLst>
                </a:gridCol>
              </a:tblGrid>
              <a:tr h="531628">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INUSTRY</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Stakeholder</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Location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5478498"/>
                  </a:ext>
                </a:extLst>
              </a:tr>
              <a:tr h="531628">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Forest and Land Management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Bureau of Land Management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Roosevelt National Park</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2596023"/>
                  </a:ext>
                </a:extLst>
              </a:tr>
            </a:tbl>
          </a:graphicData>
        </a:graphic>
      </p:graphicFrame>
      <p:cxnSp>
        <p:nvCxnSpPr>
          <p:cNvPr id="37" name="Straight Connector 36">
            <a:extLst>
              <a:ext uri="{FF2B5EF4-FFF2-40B4-BE49-F238E27FC236}">
                <a16:creationId xmlns:a16="http://schemas.microsoft.com/office/drawing/2014/main" id="{B6C4F828-3322-4EB1-B165-1266C7E46783}"/>
              </a:ext>
            </a:extLst>
          </p:cNvPr>
          <p:cNvCxnSpPr>
            <a:cxnSpLocks/>
            <a:endCxn id="56" idx="6"/>
          </p:cNvCxnSpPr>
          <p:nvPr/>
        </p:nvCxnSpPr>
        <p:spPr>
          <a:xfrm flipV="1">
            <a:off x="904587" y="3664694"/>
            <a:ext cx="10383670" cy="16375"/>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E11C2A4D-E761-4329-AF50-A252E7D10EA5}"/>
              </a:ext>
            </a:extLst>
          </p:cNvPr>
          <p:cNvSpPr/>
          <p:nvPr/>
        </p:nvSpPr>
        <p:spPr>
          <a:xfrm>
            <a:off x="4265756" y="3601383"/>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0" name="Oval 39">
            <a:extLst>
              <a:ext uri="{FF2B5EF4-FFF2-40B4-BE49-F238E27FC236}">
                <a16:creationId xmlns:a16="http://schemas.microsoft.com/office/drawing/2014/main" id="{91925BFF-1BD3-4FBB-884D-DEFB592DBF00}"/>
              </a:ext>
            </a:extLst>
          </p:cNvPr>
          <p:cNvSpPr/>
          <p:nvPr/>
        </p:nvSpPr>
        <p:spPr>
          <a:xfrm>
            <a:off x="5722351" y="3328144"/>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2" name="Oval 41">
            <a:extLst>
              <a:ext uri="{FF2B5EF4-FFF2-40B4-BE49-F238E27FC236}">
                <a16:creationId xmlns:a16="http://schemas.microsoft.com/office/drawing/2014/main" id="{8A672CA4-7BC5-40B7-84E8-59A76844E3D7}"/>
              </a:ext>
            </a:extLst>
          </p:cNvPr>
          <p:cNvSpPr/>
          <p:nvPr/>
        </p:nvSpPr>
        <p:spPr>
          <a:xfrm>
            <a:off x="7701966" y="3601383"/>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3" name="Oval 42">
            <a:extLst>
              <a:ext uri="{FF2B5EF4-FFF2-40B4-BE49-F238E27FC236}">
                <a16:creationId xmlns:a16="http://schemas.microsoft.com/office/drawing/2014/main" id="{96BCD39E-FB7A-4BE2-8751-C183E0969128}"/>
              </a:ext>
            </a:extLst>
          </p:cNvPr>
          <p:cNvSpPr/>
          <p:nvPr/>
        </p:nvSpPr>
        <p:spPr>
          <a:xfrm>
            <a:off x="829546" y="3597841"/>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45" name="Oval 44">
            <a:extLst>
              <a:ext uri="{FF2B5EF4-FFF2-40B4-BE49-F238E27FC236}">
                <a16:creationId xmlns:a16="http://schemas.microsoft.com/office/drawing/2014/main" id="{1E37460D-EBAA-4E20-8BE5-97F3945BFBC4}"/>
              </a:ext>
            </a:extLst>
          </p:cNvPr>
          <p:cNvSpPr/>
          <p:nvPr/>
        </p:nvSpPr>
        <p:spPr>
          <a:xfrm>
            <a:off x="2210454" y="3316356"/>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50" name="Oval 49">
            <a:extLst>
              <a:ext uri="{FF2B5EF4-FFF2-40B4-BE49-F238E27FC236}">
                <a16:creationId xmlns:a16="http://schemas.microsoft.com/office/drawing/2014/main" id="{25CACA41-734F-4C88-8C6E-94B7524729B1}"/>
              </a:ext>
            </a:extLst>
          </p:cNvPr>
          <p:cNvSpPr/>
          <p:nvPr/>
        </p:nvSpPr>
        <p:spPr>
          <a:xfrm>
            <a:off x="9234248" y="3320387"/>
            <a:ext cx="673100" cy="673100"/>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sp>
        <p:nvSpPr>
          <p:cNvPr id="56" name="Oval 55">
            <a:extLst>
              <a:ext uri="{FF2B5EF4-FFF2-40B4-BE49-F238E27FC236}">
                <a16:creationId xmlns:a16="http://schemas.microsoft.com/office/drawing/2014/main" id="{60AE364B-3FB5-4785-9744-284FA5E7EC56}"/>
              </a:ext>
            </a:extLst>
          </p:cNvPr>
          <p:cNvSpPr/>
          <p:nvPr/>
        </p:nvSpPr>
        <p:spPr>
          <a:xfrm>
            <a:off x="11138175" y="3589654"/>
            <a:ext cx="150082" cy="15008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Open Sans"/>
              <a:ea typeface="+mn-ea"/>
              <a:cs typeface="+mn-cs"/>
            </a:endParaRPr>
          </a:p>
        </p:txBody>
      </p:sp>
      <p:graphicFrame>
        <p:nvGraphicFramePr>
          <p:cNvPr id="57" name="Table 27">
            <a:extLst>
              <a:ext uri="{FF2B5EF4-FFF2-40B4-BE49-F238E27FC236}">
                <a16:creationId xmlns:a16="http://schemas.microsoft.com/office/drawing/2014/main" id="{B8AC48A2-4D11-41B4-BE56-6455374898B2}"/>
              </a:ext>
            </a:extLst>
          </p:cNvPr>
          <p:cNvGraphicFramePr>
            <a:graphicFrameLocks noGrp="1"/>
          </p:cNvGraphicFramePr>
          <p:nvPr>
            <p:extLst>
              <p:ext uri="{D42A27DB-BD31-4B8C-83A1-F6EECF244321}">
                <p14:modId xmlns:p14="http://schemas.microsoft.com/office/powerpoint/2010/main" val="3169986328"/>
              </p:ext>
            </p:extLst>
          </p:nvPr>
        </p:nvGraphicFramePr>
        <p:xfrm>
          <a:off x="833914" y="3820991"/>
          <a:ext cx="10454343" cy="2487873"/>
        </p:xfrm>
        <a:graphic>
          <a:graphicData uri="http://schemas.openxmlformats.org/drawingml/2006/table">
            <a:tbl>
              <a:tblPr firstRow="1" bandRow="1">
                <a:tableStyleId>{5C22544A-7EE6-4342-B048-85BDC9FD1C3A}</a:tableStyleId>
              </a:tblPr>
              <a:tblGrid>
                <a:gridCol w="3484781">
                  <a:extLst>
                    <a:ext uri="{9D8B030D-6E8A-4147-A177-3AD203B41FA5}">
                      <a16:colId xmlns:a16="http://schemas.microsoft.com/office/drawing/2014/main" val="2529750173"/>
                    </a:ext>
                  </a:extLst>
                </a:gridCol>
                <a:gridCol w="3484781">
                  <a:extLst>
                    <a:ext uri="{9D8B030D-6E8A-4147-A177-3AD203B41FA5}">
                      <a16:colId xmlns:a16="http://schemas.microsoft.com/office/drawing/2014/main" val="1949180747"/>
                    </a:ext>
                  </a:extLst>
                </a:gridCol>
                <a:gridCol w="3484781">
                  <a:extLst>
                    <a:ext uri="{9D8B030D-6E8A-4147-A177-3AD203B41FA5}">
                      <a16:colId xmlns:a16="http://schemas.microsoft.com/office/drawing/2014/main" val="202119683"/>
                    </a:ext>
                  </a:extLst>
                </a:gridCol>
              </a:tblGrid>
              <a:tr h="531628">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PROBLEM</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Reasoning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1" i="0" u="none" strike="noStrike" kern="1200" cap="all" spc="200" normalizeH="0" baseline="0" noProof="0" dirty="0">
                          <a:ln>
                            <a:noFill/>
                          </a:ln>
                          <a:solidFill>
                            <a:srgbClr val="000000"/>
                          </a:solidFill>
                          <a:effectLst/>
                          <a:uLnTx/>
                          <a:uFillTx/>
                          <a:latin typeface="+mn-lt"/>
                          <a:ea typeface="Nexa Black" charset="0"/>
                          <a:cs typeface="Nexa Black" charset="0"/>
                        </a:rPr>
                        <a:t>Other considerations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5478498"/>
                  </a:ext>
                </a:extLst>
              </a:tr>
              <a:tr h="531628">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Determine which trees are Lodgepole Pine </a:t>
                      </a: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trees based on the surrounding forest characteristics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Bureau of Land Management wants to thin the forest so trees won’t have to fight for light or water. </a:t>
                      </a:r>
                    </a:p>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There is an abundancy of Lodgepole Pine tress and cutting them down would </a:t>
                      </a: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help with the forest’s health as well as selling their lumber would be financially beneficial</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1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The Bureau of Land Management </a:t>
                      </a:r>
                      <a:r>
                        <a:rPr kumimoji="0" lang="en-US" sz="1400" b="1" i="0" u="none" strike="noStrike" kern="1200" cap="none" spc="0" normalizeH="0" baseline="0" noProof="0" dirty="0">
                          <a:ln>
                            <a:noFill/>
                          </a:ln>
                          <a:solidFill>
                            <a:srgbClr val="000000"/>
                          </a:solidFill>
                          <a:effectLst/>
                          <a:uLnTx/>
                          <a:uFillTx/>
                          <a:latin typeface="+mn-lt"/>
                          <a:ea typeface="Open Sans" charset="0"/>
                          <a:cs typeface="Open Sans" charset="0"/>
                        </a:rPr>
                        <a:t>does not want to cut down other types of trees</a:t>
                      </a:r>
                      <a:r>
                        <a:rPr kumimoji="0" lang="en-US" sz="1400" b="0" i="0" u="none" strike="noStrike" kern="1200" cap="none" spc="0" normalizeH="0" baseline="0" noProof="0" dirty="0">
                          <a:ln>
                            <a:noFill/>
                          </a:ln>
                          <a:solidFill>
                            <a:srgbClr val="000000"/>
                          </a:solidFill>
                          <a:effectLst/>
                          <a:uLnTx/>
                          <a:uFillTx/>
                          <a:latin typeface="+mn-lt"/>
                          <a:ea typeface="Open Sans" charset="0"/>
                          <a:cs typeface="Open Sans" charset="0"/>
                        </a:rPr>
                        <a:t> as it will not help with the health of the forest and the lumber is worth less.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2596023"/>
                  </a:ext>
                </a:extLst>
              </a:tr>
            </a:tbl>
          </a:graphicData>
        </a:graphic>
      </p:graphicFrame>
      <p:grpSp>
        <p:nvGrpSpPr>
          <p:cNvPr id="69" name="Graphic 4">
            <a:extLst>
              <a:ext uri="{FF2B5EF4-FFF2-40B4-BE49-F238E27FC236}">
                <a16:creationId xmlns:a16="http://schemas.microsoft.com/office/drawing/2014/main" id="{7CB19A0B-AC6B-4178-A44F-2E5289F13BEB}"/>
              </a:ext>
            </a:extLst>
          </p:cNvPr>
          <p:cNvGrpSpPr/>
          <p:nvPr/>
        </p:nvGrpSpPr>
        <p:grpSpPr>
          <a:xfrm>
            <a:off x="5880970" y="1835051"/>
            <a:ext cx="362313" cy="361971"/>
            <a:chOff x="5708130" y="2855717"/>
            <a:chExt cx="362313" cy="361971"/>
          </a:xfrm>
          <a:solidFill>
            <a:srgbClr val="455F51"/>
          </a:solidFill>
        </p:grpSpPr>
        <p:sp>
          <p:nvSpPr>
            <p:cNvPr id="70" name="Graphic 4">
              <a:extLst>
                <a:ext uri="{FF2B5EF4-FFF2-40B4-BE49-F238E27FC236}">
                  <a16:creationId xmlns:a16="http://schemas.microsoft.com/office/drawing/2014/main" id="{B832A228-3E1C-4E5C-940A-7ABBCEEA51F2}"/>
                </a:ext>
              </a:extLst>
            </p:cNvPr>
            <p:cNvSpPr/>
            <p:nvPr/>
          </p:nvSpPr>
          <p:spPr>
            <a:xfrm>
              <a:off x="5708130" y="2855717"/>
              <a:ext cx="362313" cy="361971"/>
            </a:xfrm>
            <a:custGeom>
              <a:avLst/>
              <a:gdLst>
                <a:gd name="connsiteX0" fmla="*/ 181474 w 362313"/>
                <a:gd name="connsiteY0" fmla="*/ 0 h 361971"/>
                <a:gd name="connsiteX1" fmla="*/ 0 w 362313"/>
                <a:gd name="connsiteY1" fmla="*/ 180667 h 361971"/>
                <a:gd name="connsiteX2" fmla="*/ 180835 w 362313"/>
                <a:gd name="connsiteY2" fmla="*/ 361972 h 361971"/>
                <a:gd name="connsiteX3" fmla="*/ 362310 w 362313"/>
                <a:gd name="connsiteY3" fmla="*/ 181305 h 361971"/>
                <a:gd name="connsiteX4" fmla="*/ 362310 w 362313"/>
                <a:gd name="connsiteY4" fmla="*/ 181305 h 361971"/>
                <a:gd name="connsiteX5" fmla="*/ 181474 w 362313"/>
                <a:gd name="connsiteY5" fmla="*/ 0 h 361971"/>
                <a:gd name="connsiteX6" fmla="*/ 181474 w 362313"/>
                <a:gd name="connsiteY6" fmla="*/ 349204 h 361971"/>
                <a:gd name="connsiteX7" fmla="*/ 12780 w 362313"/>
                <a:gd name="connsiteY7" fmla="*/ 181305 h 361971"/>
                <a:gd name="connsiteX8" fmla="*/ 180835 w 362313"/>
                <a:gd name="connsiteY8" fmla="*/ 12768 h 361971"/>
                <a:gd name="connsiteX9" fmla="*/ 349530 w 362313"/>
                <a:gd name="connsiteY9" fmla="*/ 180667 h 361971"/>
                <a:gd name="connsiteX10" fmla="*/ 349530 w 362313"/>
                <a:gd name="connsiteY10" fmla="*/ 180667 h 361971"/>
                <a:gd name="connsiteX11" fmla="*/ 181474 w 362313"/>
                <a:gd name="connsiteY11"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13" h="361971">
                  <a:moveTo>
                    <a:pt x="181474" y="0"/>
                  </a:moveTo>
                  <a:cubicBezTo>
                    <a:pt x="81152" y="0"/>
                    <a:pt x="0" y="81076"/>
                    <a:pt x="0" y="180667"/>
                  </a:cubicBezTo>
                  <a:cubicBezTo>
                    <a:pt x="0" y="280895"/>
                    <a:pt x="81152" y="361972"/>
                    <a:pt x="180835" y="361972"/>
                  </a:cubicBezTo>
                  <a:cubicBezTo>
                    <a:pt x="281157" y="361972"/>
                    <a:pt x="362310" y="280895"/>
                    <a:pt x="362310" y="181305"/>
                  </a:cubicBezTo>
                  <a:cubicBezTo>
                    <a:pt x="362310" y="181305"/>
                    <a:pt x="362310" y="181305"/>
                    <a:pt x="362310" y="181305"/>
                  </a:cubicBezTo>
                  <a:cubicBezTo>
                    <a:pt x="362948" y="80438"/>
                    <a:pt x="281796" y="0"/>
                    <a:pt x="181474" y="0"/>
                  </a:cubicBezTo>
                  <a:close/>
                  <a:moveTo>
                    <a:pt x="181474" y="349204"/>
                  </a:moveTo>
                  <a:cubicBezTo>
                    <a:pt x="88181" y="349204"/>
                    <a:pt x="12780" y="273873"/>
                    <a:pt x="12780" y="181305"/>
                  </a:cubicBezTo>
                  <a:cubicBezTo>
                    <a:pt x="12780" y="88737"/>
                    <a:pt x="88181" y="12768"/>
                    <a:pt x="180835" y="12768"/>
                  </a:cubicBezTo>
                  <a:cubicBezTo>
                    <a:pt x="274128" y="12768"/>
                    <a:pt x="349530" y="88099"/>
                    <a:pt x="349530" y="180667"/>
                  </a:cubicBezTo>
                  <a:cubicBezTo>
                    <a:pt x="349530" y="180667"/>
                    <a:pt x="349530" y="180667"/>
                    <a:pt x="349530" y="180667"/>
                  </a:cubicBezTo>
                  <a:cubicBezTo>
                    <a:pt x="349530" y="273234"/>
                    <a:pt x="274767" y="348565"/>
                    <a:pt x="181474" y="349204"/>
                  </a:cubicBezTo>
                  <a:close/>
                </a:path>
              </a:pathLst>
            </a:custGeom>
            <a:grpFill/>
            <a:ln w="6390" cap="flat">
              <a:noFill/>
              <a:prstDash val="solid"/>
              <a:miter/>
            </a:ln>
          </p:spPr>
          <p:txBody>
            <a:bodyPr rtlCol="0" anchor="ctr"/>
            <a:lstStyle/>
            <a:p>
              <a:endParaRPr lang="en-US" dirty="0"/>
            </a:p>
          </p:txBody>
        </p:sp>
        <p:sp>
          <p:nvSpPr>
            <p:cNvPr id="71" name="Graphic 4">
              <a:extLst>
                <a:ext uri="{FF2B5EF4-FFF2-40B4-BE49-F238E27FC236}">
                  <a16:creationId xmlns:a16="http://schemas.microsoft.com/office/drawing/2014/main" id="{0C4812A3-1B99-49FF-9894-0E0E08746F7E}"/>
                </a:ext>
              </a:extLst>
            </p:cNvPr>
            <p:cNvSpPr/>
            <p:nvPr/>
          </p:nvSpPr>
          <p:spPr>
            <a:xfrm>
              <a:off x="5782254" y="2953392"/>
              <a:ext cx="214701" cy="165983"/>
            </a:xfrm>
            <a:custGeom>
              <a:avLst/>
              <a:gdLst>
                <a:gd name="connsiteX0" fmla="*/ 208312 w 214701"/>
                <a:gd name="connsiteY0" fmla="*/ 15322 h 165983"/>
                <a:gd name="connsiteX1" fmla="*/ 156553 w 214701"/>
                <a:gd name="connsiteY1" fmla="*/ 15322 h 165983"/>
                <a:gd name="connsiteX2" fmla="*/ 156553 w 214701"/>
                <a:gd name="connsiteY2" fmla="*/ 6384 h 165983"/>
                <a:gd name="connsiteX3" fmla="*/ 150164 w 214701"/>
                <a:gd name="connsiteY3" fmla="*/ 0 h 165983"/>
                <a:gd name="connsiteX4" fmla="*/ 64538 w 214701"/>
                <a:gd name="connsiteY4" fmla="*/ 0 h 165983"/>
                <a:gd name="connsiteX5" fmla="*/ 58148 w 214701"/>
                <a:gd name="connsiteY5" fmla="*/ 6384 h 165983"/>
                <a:gd name="connsiteX6" fmla="*/ 58148 w 214701"/>
                <a:gd name="connsiteY6" fmla="*/ 14683 h 165983"/>
                <a:gd name="connsiteX7" fmla="*/ 6390 w 214701"/>
                <a:gd name="connsiteY7" fmla="*/ 14683 h 165983"/>
                <a:gd name="connsiteX8" fmla="*/ 0 w 214701"/>
                <a:gd name="connsiteY8" fmla="*/ 21067 h 165983"/>
                <a:gd name="connsiteX9" fmla="*/ 0 w 214701"/>
                <a:gd name="connsiteY9" fmla="*/ 159600 h 165983"/>
                <a:gd name="connsiteX10" fmla="*/ 6390 w 214701"/>
                <a:gd name="connsiteY10" fmla="*/ 165984 h 165983"/>
                <a:gd name="connsiteX11" fmla="*/ 208312 w 214701"/>
                <a:gd name="connsiteY11" fmla="*/ 165984 h 165983"/>
                <a:gd name="connsiteX12" fmla="*/ 214702 w 214701"/>
                <a:gd name="connsiteY12" fmla="*/ 159600 h 165983"/>
                <a:gd name="connsiteX13" fmla="*/ 214702 w 214701"/>
                <a:gd name="connsiteY13" fmla="*/ 21706 h 165983"/>
                <a:gd name="connsiteX14" fmla="*/ 208312 w 214701"/>
                <a:gd name="connsiteY14" fmla="*/ 15322 h 165983"/>
                <a:gd name="connsiteX15" fmla="*/ 70928 w 214701"/>
                <a:gd name="connsiteY15" fmla="*/ 12768 h 165983"/>
                <a:gd name="connsiteX16" fmla="*/ 144412 w 214701"/>
                <a:gd name="connsiteY16" fmla="*/ 12768 h 165983"/>
                <a:gd name="connsiteX17" fmla="*/ 144412 w 214701"/>
                <a:gd name="connsiteY17" fmla="*/ 30005 h 165983"/>
                <a:gd name="connsiteX18" fmla="*/ 70928 w 214701"/>
                <a:gd name="connsiteY18" fmla="*/ 30005 h 165983"/>
                <a:gd name="connsiteX19" fmla="*/ 70928 w 214701"/>
                <a:gd name="connsiteY19" fmla="*/ 12768 h 165983"/>
                <a:gd name="connsiteX20" fmla="*/ 201922 w 214701"/>
                <a:gd name="connsiteY20" fmla="*/ 153216 h 165983"/>
                <a:gd name="connsiteX21" fmla="*/ 12780 w 214701"/>
                <a:gd name="connsiteY21" fmla="*/ 153216 h 165983"/>
                <a:gd name="connsiteX22" fmla="*/ 12780 w 214701"/>
                <a:gd name="connsiteY22" fmla="*/ 28089 h 165983"/>
                <a:gd name="connsiteX23" fmla="*/ 58148 w 214701"/>
                <a:gd name="connsiteY23" fmla="*/ 28089 h 165983"/>
                <a:gd name="connsiteX24" fmla="*/ 58148 w 214701"/>
                <a:gd name="connsiteY24" fmla="*/ 36389 h 165983"/>
                <a:gd name="connsiteX25" fmla="*/ 64538 w 214701"/>
                <a:gd name="connsiteY25" fmla="*/ 42773 h 165983"/>
                <a:gd name="connsiteX26" fmla="*/ 150802 w 214701"/>
                <a:gd name="connsiteY26" fmla="*/ 42773 h 165983"/>
                <a:gd name="connsiteX27" fmla="*/ 157192 w 214701"/>
                <a:gd name="connsiteY27" fmla="*/ 36389 h 165983"/>
                <a:gd name="connsiteX28" fmla="*/ 157192 w 214701"/>
                <a:gd name="connsiteY28" fmla="*/ 28089 h 165983"/>
                <a:gd name="connsiteX29" fmla="*/ 202561 w 214701"/>
                <a:gd name="connsiteY29" fmla="*/ 28089 h 165983"/>
                <a:gd name="connsiteX30" fmla="*/ 201922 w 214701"/>
                <a:gd name="connsiteY30" fmla="*/ 153216 h 16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14701" h="165983">
                  <a:moveTo>
                    <a:pt x="208312" y="15322"/>
                  </a:moveTo>
                  <a:lnTo>
                    <a:pt x="156553" y="15322"/>
                  </a:lnTo>
                  <a:lnTo>
                    <a:pt x="156553" y="6384"/>
                  </a:lnTo>
                  <a:cubicBezTo>
                    <a:pt x="156553" y="2554"/>
                    <a:pt x="153997" y="0"/>
                    <a:pt x="150164" y="0"/>
                  </a:cubicBezTo>
                  <a:lnTo>
                    <a:pt x="64538" y="0"/>
                  </a:lnTo>
                  <a:cubicBezTo>
                    <a:pt x="60704" y="0"/>
                    <a:pt x="58148" y="2554"/>
                    <a:pt x="58148" y="6384"/>
                  </a:cubicBezTo>
                  <a:lnTo>
                    <a:pt x="58148" y="14683"/>
                  </a:lnTo>
                  <a:lnTo>
                    <a:pt x="6390" y="14683"/>
                  </a:lnTo>
                  <a:cubicBezTo>
                    <a:pt x="2556" y="14683"/>
                    <a:pt x="0" y="17237"/>
                    <a:pt x="0" y="21067"/>
                  </a:cubicBezTo>
                  <a:lnTo>
                    <a:pt x="0" y="159600"/>
                  </a:lnTo>
                  <a:cubicBezTo>
                    <a:pt x="0" y="163430"/>
                    <a:pt x="2556" y="165984"/>
                    <a:pt x="6390" y="165984"/>
                  </a:cubicBezTo>
                  <a:lnTo>
                    <a:pt x="208312" y="165984"/>
                  </a:lnTo>
                  <a:cubicBezTo>
                    <a:pt x="212146" y="165984"/>
                    <a:pt x="214702" y="163430"/>
                    <a:pt x="214702" y="159600"/>
                  </a:cubicBezTo>
                  <a:lnTo>
                    <a:pt x="214702" y="21706"/>
                  </a:lnTo>
                  <a:cubicBezTo>
                    <a:pt x="214702" y="17875"/>
                    <a:pt x="212146" y="15322"/>
                    <a:pt x="208312" y="15322"/>
                  </a:cubicBezTo>
                  <a:close/>
                  <a:moveTo>
                    <a:pt x="70928" y="12768"/>
                  </a:moveTo>
                  <a:lnTo>
                    <a:pt x="144412" y="12768"/>
                  </a:lnTo>
                  <a:lnTo>
                    <a:pt x="144412" y="30005"/>
                  </a:lnTo>
                  <a:lnTo>
                    <a:pt x="70928" y="30005"/>
                  </a:lnTo>
                  <a:lnTo>
                    <a:pt x="70928" y="12768"/>
                  </a:lnTo>
                  <a:close/>
                  <a:moveTo>
                    <a:pt x="201922" y="153216"/>
                  </a:moveTo>
                  <a:lnTo>
                    <a:pt x="12780" y="153216"/>
                  </a:lnTo>
                  <a:lnTo>
                    <a:pt x="12780" y="28089"/>
                  </a:lnTo>
                  <a:lnTo>
                    <a:pt x="58148" y="28089"/>
                  </a:lnTo>
                  <a:lnTo>
                    <a:pt x="58148" y="36389"/>
                  </a:lnTo>
                  <a:cubicBezTo>
                    <a:pt x="58148" y="40219"/>
                    <a:pt x="60704" y="42773"/>
                    <a:pt x="64538" y="42773"/>
                  </a:cubicBezTo>
                  <a:lnTo>
                    <a:pt x="150802" y="42773"/>
                  </a:lnTo>
                  <a:cubicBezTo>
                    <a:pt x="154636" y="42773"/>
                    <a:pt x="157192" y="40219"/>
                    <a:pt x="157192" y="36389"/>
                  </a:cubicBezTo>
                  <a:lnTo>
                    <a:pt x="157192" y="28089"/>
                  </a:lnTo>
                  <a:lnTo>
                    <a:pt x="202561" y="28089"/>
                  </a:lnTo>
                  <a:lnTo>
                    <a:pt x="201922" y="153216"/>
                  </a:lnTo>
                  <a:close/>
                </a:path>
              </a:pathLst>
            </a:custGeom>
            <a:grpFill/>
            <a:ln w="6390" cap="flat">
              <a:noFill/>
              <a:prstDash val="solid"/>
              <a:miter/>
            </a:ln>
          </p:spPr>
          <p:txBody>
            <a:bodyPr rtlCol="0" anchor="ctr"/>
            <a:lstStyle/>
            <a:p>
              <a:endParaRPr lang="en-US" dirty="0"/>
            </a:p>
          </p:txBody>
        </p:sp>
        <p:sp>
          <p:nvSpPr>
            <p:cNvPr id="72" name="Graphic 4">
              <a:extLst>
                <a:ext uri="{FF2B5EF4-FFF2-40B4-BE49-F238E27FC236}">
                  <a16:creationId xmlns:a16="http://schemas.microsoft.com/office/drawing/2014/main" id="{7D7F9A22-B053-4AA7-B5B0-0531E3B1CEDB}"/>
                </a:ext>
              </a:extLst>
            </p:cNvPr>
            <p:cNvSpPr/>
            <p:nvPr/>
          </p:nvSpPr>
          <p:spPr>
            <a:xfrm>
              <a:off x="5810369" y="3012125"/>
              <a:ext cx="63260" cy="63201"/>
            </a:xfrm>
            <a:custGeom>
              <a:avLst/>
              <a:gdLst>
                <a:gd name="connsiteX0" fmla="*/ 56871 w 63260"/>
                <a:gd name="connsiteY0" fmla="*/ 0 h 63201"/>
                <a:gd name="connsiteX1" fmla="*/ 6390 w 63260"/>
                <a:gd name="connsiteY1" fmla="*/ 0 h 63201"/>
                <a:gd name="connsiteX2" fmla="*/ 0 w 63260"/>
                <a:gd name="connsiteY2" fmla="*/ 6384 h 63201"/>
                <a:gd name="connsiteX3" fmla="*/ 0 w 63260"/>
                <a:gd name="connsiteY3" fmla="*/ 56817 h 63201"/>
                <a:gd name="connsiteX4" fmla="*/ 6390 w 63260"/>
                <a:gd name="connsiteY4" fmla="*/ 63201 h 63201"/>
                <a:gd name="connsiteX5" fmla="*/ 56871 w 63260"/>
                <a:gd name="connsiteY5" fmla="*/ 63201 h 63201"/>
                <a:gd name="connsiteX6" fmla="*/ 63261 w 63260"/>
                <a:gd name="connsiteY6" fmla="*/ 56817 h 63201"/>
                <a:gd name="connsiteX7" fmla="*/ 63261 w 63260"/>
                <a:gd name="connsiteY7" fmla="*/ 6384 h 63201"/>
                <a:gd name="connsiteX8" fmla="*/ 56871 w 63260"/>
                <a:gd name="connsiteY8" fmla="*/ 0 h 63201"/>
                <a:gd name="connsiteX9" fmla="*/ 50481 w 63260"/>
                <a:gd name="connsiteY9" fmla="*/ 50433 h 63201"/>
                <a:gd name="connsiteX10" fmla="*/ 12780 w 63260"/>
                <a:gd name="connsiteY10" fmla="*/ 50433 h 63201"/>
                <a:gd name="connsiteX11" fmla="*/ 12780 w 63260"/>
                <a:gd name="connsiteY11" fmla="*/ 12768 h 63201"/>
                <a:gd name="connsiteX12" fmla="*/ 50481 w 63260"/>
                <a:gd name="connsiteY12" fmla="*/ 12768 h 63201"/>
                <a:gd name="connsiteX13" fmla="*/ 50481 w 63260"/>
                <a:gd name="connsiteY13" fmla="*/ 50433 h 63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260" h="63201">
                  <a:moveTo>
                    <a:pt x="56871" y="0"/>
                  </a:moveTo>
                  <a:lnTo>
                    <a:pt x="6390" y="0"/>
                  </a:lnTo>
                  <a:cubicBezTo>
                    <a:pt x="2556" y="0"/>
                    <a:pt x="0" y="2554"/>
                    <a:pt x="0" y="6384"/>
                  </a:cubicBezTo>
                  <a:lnTo>
                    <a:pt x="0" y="56817"/>
                  </a:lnTo>
                  <a:cubicBezTo>
                    <a:pt x="0" y="60648"/>
                    <a:pt x="2556" y="63201"/>
                    <a:pt x="6390" y="63201"/>
                  </a:cubicBezTo>
                  <a:lnTo>
                    <a:pt x="56871" y="63201"/>
                  </a:lnTo>
                  <a:cubicBezTo>
                    <a:pt x="60704" y="63201"/>
                    <a:pt x="63261" y="60648"/>
                    <a:pt x="63261" y="56817"/>
                  </a:cubicBezTo>
                  <a:lnTo>
                    <a:pt x="63261" y="6384"/>
                  </a:lnTo>
                  <a:cubicBezTo>
                    <a:pt x="63261" y="3192"/>
                    <a:pt x="60704" y="0"/>
                    <a:pt x="56871" y="0"/>
                  </a:cubicBezTo>
                  <a:close/>
                  <a:moveTo>
                    <a:pt x="50481" y="50433"/>
                  </a:moveTo>
                  <a:lnTo>
                    <a:pt x="12780" y="50433"/>
                  </a:lnTo>
                  <a:lnTo>
                    <a:pt x="12780" y="12768"/>
                  </a:lnTo>
                  <a:lnTo>
                    <a:pt x="50481" y="12768"/>
                  </a:lnTo>
                  <a:lnTo>
                    <a:pt x="50481" y="50433"/>
                  </a:lnTo>
                  <a:close/>
                </a:path>
              </a:pathLst>
            </a:custGeom>
            <a:grpFill/>
            <a:ln w="6390" cap="flat">
              <a:noFill/>
              <a:prstDash val="solid"/>
              <a:miter/>
            </a:ln>
          </p:spPr>
          <p:txBody>
            <a:bodyPr rtlCol="0" anchor="ctr"/>
            <a:lstStyle/>
            <a:p>
              <a:endParaRPr lang="en-US" dirty="0"/>
            </a:p>
          </p:txBody>
        </p:sp>
        <p:sp>
          <p:nvSpPr>
            <p:cNvPr id="73" name="Graphic 4">
              <a:extLst>
                <a:ext uri="{FF2B5EF4-FFF2-40B4-BE49-F238E27FC236}">
                  <a16:creationId xmlns:a16="http://schemas.microsoft.com/office/drawing/2014/main" id="{B709AD06-4464-43B2-996A-5DE6346F0E56}"/>
                </a:ext>
              </a:extLst>
            </p:cNvPr>
            <p:cNvSpPr/>
            <p:nvPr/>
          </p:nvSpPr>
          <p:spPr>
            <a:xfrm>
              <a:off x="5895995" y="3008295"/>
              <a:ext cx="73484" cy="12767"/>
            </a:xfrm>
            <a:custGeom>
              <a:avLst/>
              <a:gdLst>
                <a:gd name="connsiteX0" fmla="*/ 6390 w 73484"/>
                <a:gd name="connsiteY0" fmla="*/ 0 h 12767"/>
                <a:gd name="connsiteX1" fmla="*/ 0 w 73484"/>
                <a:gd name="connsiteY1" fmla="*/ 6384 h 12767"/>
                <a:gd name="connsiteX2" fmla="*/ 6390 w 73484"/>
                <a:gd name="connsiteY2" fmla="*/ 12768 h 12767"/>
                <a:gd name="connsiteX3" fmla="*/ 67094 w 73484"/>
                <a:gd name="connsiteY3" fmla="*/ 12768 h 12767"/>
                <a:gd name="connsiteX4" fmla="*/ 73484 w 73484"/>
                <a:gd name="connsiteY4" fmla="*/ 6384 h 12767"/>
                <a:gd name="connsiteX5" fmla="*/ 67094 w 73484"/>
                <a:gd name="connsiteY5" fmla="*/ 0 h 12767"/>
                <a:gd name="connsiteX6" fmla="*/ 6390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390" y="0"/>
                  </a:move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928" y="0"/>
                    <a:pt x="67094" y="0"/>
                  </a:cubicBezTo>
                  <a:lnTo>
                    <a:pt x="6390" y="0"/>
                  </a:lnTo>
                  <a:close/>
                </a:path>
              </a:pathLst>
            </a:custGeom>
            <a:grpFill/>
            <a:ln w="6390" cap="flat">
              <a:noFill/>
              <a:prstDash val="solid"/>
              <a:miter/>
            </a:ln>
          </p:spPr>
          <p:txBody>
            <a:bodyPr rtlCol="0" anchor="ctr"/>
            <a:lstStyle/>
            <a:p>
              <a:endParaRPr lang="en-US" dirty="0"/>
            </a:p>
          </p:txBody>
        </p:sp>
        <p:sp>
          <p:nvSpPr>
            <p:cNvPr id="74" name="Graphic 4">
              <a:extLst>
                <a:ext uri="{FF2B5EF4-FFF2-40B4-BE49-F238E27FC236}">
                  <a16:creationId xmlns:a16="http://schemas.microsoft.com/office/drawing/2014/main" id="{7089189A-4ED2-41B4-A2D2-17E919CE370D}"/>
                </a:ext>
              </a:extLst>
            </p:cNvPr>
            <p:cNvSpPr/>
            <p:nvPr/>
          </p:nvSpPr>
          <p:spPr>
            <a:xfrm>
              <a:off x="5895995" y="3037661"/>
              <a:ext cx="73484" cy="12767"/>
            </a:xfrm>
            <a:custGeom>
              <a:avLst/>
              <a:gdLst>
                <a:gd name="connsiteX0" fmla="*/ 67094 w 73484"/>
                <a:gd name="connsiteY0" fmla="*/ 0 h 12767"/>
                <a:gd name="connsiteX1" fmla="*/ 6390 w 73484"/>
                <a:gd name="connsiteY1" fmla="*/ 0 h 12767"/>
                <a:gd name="connsiteX2" fmla="*/ 0 w 73484"/>
                <a:gd name="connsiteY2" fmla="*/ 6384 h 12767"/>
                <a:gd name="connsiteX3" fmla="*/ 6390 w 73484"/>
                <a:gd name="connsiteY3" fmla="*/ 12768 h 12767"/>
                <a:gd name="connsiteX4" fmla="*/ 67094 w 73484"/>
                <a:gd name="connsiteY4" fmla="*/ 12768 h 12767"/>
                <a:gd name="connsiteX5" fmla="*/ 73484 w 73484"/>
                <a:gd name="connsiteY5" fmla="*/ 6384 h 12767"/>
                <a:gd name="connsiteX6" fmla="*/ 67094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7094" y="0"/>
                  </a:moveTo>
                  <a:lnTo>
                    <a:pt x="6390" y="0"/>
                  </a:ln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289" y="0"/>
                    <a:pt x="67094" y="0"/>
                  </a:cubicBezTo>
                  <a:close/>
                </a:path>
              </a:pathLst>
            </a:custGeom>
            <a:grpFill/>
            <a:ln w="6390" cap="flat">
              <a:noFill/>
              <a:prstDash val="solid"/>
              <a:miter/>
            </a:ln>
          </p:spPr>
          <p:txBody>
            <a:bodyPr rtlCol="0" anchor="ctr"/>
            <a:lstStyle/>
            <a:p>
              <a:endParaRPr lang="en-US" dirty="0"/>
            </a:p>
          </p:txBody>
        </p:sp>
        <p:sp>
          <p:nvSpPr>
            <p:cNvPr id="75" name="Graphic 4">
              <a:extLst>
                <a:ext uri="{FF2B5EF4-FFF2-40B4-BE49-F238E27FC236}">
                  <a16:creationId xmlns:a16="http://schemas.microsoft.com/office/drawing/2014/main" id="{2D8226C4-03E8-4159-8DB7-6D3E67D7F847}"/>
                </a:ext>
              </a:extLst>
            </p:cNvPr>
            <p:cNvSpPr/>
            <p:nvPr/>
          </p:nvSpPr>
          <p:spPr>
            <a:xfrm>
              <a:off x="5895995" y="3067027"/>
              <a:ext cx="73484" cy="12767"/>
            </a:xfrm>
            <a:custGeom>
              <a:avLst/>
              <a:gdLst>
                <a:gd name="connsiteX0" fmla="*/ 67094 w 73484"/>
                <a:gd name="connsiteY0" fmla="*/ 0 h 12767"/>
                <a:gd name="connsiteX1" fmla="*/ 6390 w 73484"/>
                <a:gd name="connsiteY1" fmla="*/ 0 h 12767"/>
                <a:gd name="connsiteX2" fmla="*/ 0 w 73484"/>
                <a:gd name="connsiteY2" fmla="*/ 6384 h 12767"/>
                <a:gd name="connsiteX3" fmla="*/ 6390 w 73484"/>
                <a:gd name="connsiteY3" fmla="*/ 12768 h 12767"/>
                <a:gd name="connsiteX4" fmla="*/ 67094 w 73484"/>
                <a:gd name="connsiteY4" fmla="*/ 12768 h 12767"/>
                <a:gd name="connsiteX5" fmla="*/ 73484 w 73484"/>
                <a:gd name="connsiteY5" fmla="*/ 6384 h 12767"/>
                <a:gd name="connsiteX6" fmla="*/ 67094 w 73484"/>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4" h="12767">
                  <a:moveTo>
                    <a:pt x="67094" y="0"/>
                  </a:moveTo>
                  <a:lnTo>
                    <a:pt x="6390" y="0"/>
                  </a:lnTo>
                  <a:cubicBezTo>
                    <a:pt x="2556" y="0"/>
                    <a:pt x="0" y="2554"/>
                    <a:pt x="0" y="6384"/>
                  </a:cubicBezTo>
                  <a:cubicBezTo>
                    <a:pt x="0" y="10214"/>
                    <a:pt x="2556" y="12768"/>
                    <a:pt x="6390" y="12768"/>
                  </a:cubicBezTo>
                  <a:lnTo>
                    <a:pt x="67094" y="12768"/>
                  </a:lnTo>
                  <a:cubicBezTo>
                    <a:pt x="70928" y="12768"/>
                    <a:pt x="73484" y="10214"/>
                    <a:pt x="73484" y="6384"/>
                  </a:cubicBezTo>
                  <a:cubicBezTo>
                    <a:pt x="73484" y="2554"/>
                    <a:pt x="70289" y="0"/>
                    <a:pt x="67094" y="0"/>
                  </a:cubicBezTo>
                  <a:close/>
                </a:path>
              </a:pathLst>
            </a:custGeom>
            <a:grpFill/>
            <a:ln w="6390" cap="flat">
              <a:noFill/>
              <a:prstDash val="solid"/>
              <a:miter/>
            </a:ln>
          </p:spPr>
          <p:txBody>
            <a:bodyPr rtlCol="0" anchor="ctr"/>
            <a:lstStyle/>
            <a:p>
              <a:endParaRPr lang="en-US" dirty="0"/>
            </a:p>
          </p:txBody>
        </p:sp>
      </p:grpSp>
      <p:grpSp>
        <p:nvGrpSpPr>
          <p:cNvPr id="80" name="Graphic 4">
            <a:extLst>
              <a:ext uri="{FF2B5EF4-FFF2-40B4-BE49-F238E27FC236}">
                <a16:creationId xmlns:a16="http://schemas.microsoft.com/office/drawing/2014/main" id="{720FA8D0-87F3-49D6-9457-1C5D590DB438}"/>
              </a:ext>
            </a:extLst>
          </p:cNvPr>
          <p:cNvGrpSpPr/>
          <p:nvPr/>
        </p:nvGrpSpPr>
        <p:grpSpPr>
          <a:xfrm>
            <a:off x="5875241" y="3477194"/>
            <a:ext cx="362309" cy="361971"/>
            <a:chOff x="1515054" y="3339623"/>
            <a:chExt cx="362309" cy="361971"/>
          </a:xfrm>
          <a:solidFill>
            <a:srgbClr val="455F51"/>
          </a:solidFill>
        </p:grpSpPr>
        <p:sp>
          <p:nvSpPr>
            <p:cNvPr id="81" name="Graphic 4">
              <a:extLst>
                <a:ext uri="{FF2B5EF4-FFF2-40B4-BE49-F238E27FC236}">
                  <a16:creationId xmlns:a16="http://schemas.microsoft.com/office/drawing/2014/main" id="{255F8B79-1E65-49C3-A752-C3A1E2563931}"/>
                </a:ext>
              </a:extLst>
            </p:cNvPr>
            <p:cNvSpPr/>
            <p:nvPr/>
          </p:nvSpPr>
          <p:spPr>
            <a:xfrm>
              <a:off x="1515054" y="3339623"/>
              <a:ext cx="362309" cy="361971"/>
            </a:xfrm>
            <a:custGeom>
              <a:avLst/>
              <a:gdLst>
                <a:gd name="connsiteX0" fmla="*/ 180835 w 362309"/>
                <a:gd name="connsiteY0" fmla="*/ 0 h 361971"/>
                <a:gd name="connsiteX1" fmla="*/ 0 w 362309"/>
                <a:gd name="connsiteY1" fmla="*/ 180667 h 361971"/>
                <a:gd name="connsiteX2" fmla="*/ 180835 w 362309"/>
                <a:gd name="connsiteY2" fmla="*/ 361972 h 361971"/>
                <a:gd name="connsiteX3" fmla="*/ 362309 w 362309"/>
                <a:gd name="connsiteY3" fmla="*/ 180667 h 361971"/>
                <a:gd name="connsiteX4" fmla="*/ 362309 w 362309"/>
                <a:gd name="connsiteY4" fmla="*/ 180667 h 361971"/>
                <a:gd name="connsiteX5" fmla="*/ 180835 w 362309"/>
                <a:gd name="connsiteY5" fmla="*/ 0 h 361971"/>
                <a:gd name="connsiteX6" fmla="*/ 180835 w 362309"/>
                <a:gd name="connsiteY6" fmla="*/ 349204 h 361971"/>
                <a:gd name="connsiteX7" fmla="*/ 12780 w 362309"/>
                <a:gd name="connsiteY7" fmla="*/ 180667 h 361971"/>
                <a:gd name="connsiteX8" fmla="*/ 180835 w 362309"/>
                <a:gd name="connsiteY8" fmla="*/ 12768 h 361971"/>
                <a:gd name="connsiteX9" fmla="*/ 349529 w 362309"/>
                <a:gd name="connsiteY9" fmla="*/ 181305 h 361971"/>
                <a:gd name="connsiteX10" fmla="*/ 349529 w 362309"/>
                <a:gd name="connsiteY10" fmla="*/ 181305 h 361971"/>
                <a:gd name="connsiteX11" fmla="*/ 180835 w 362309"/>
                <a:gd name="connsiteY11" fmla="*/ 349204 h 361971"/>
                <a:gd name="connsiteX12" fmla="*/ 180835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0835" y="0"/>
                  </a:moveTo>
                  <a:cubicBezTo>
                    <a:pt x="80513" y="0"/>
                    <a:pt x="0" y="81077"/>
                    <a:pt x="0" y="180667"/>
                  </a:cubicBezTo>
                  <a:cubicBezTo>
                    <a:pt x="0" y="280895"/>
                    <a:pt x="81152" y="361972"/>
                    <a:pt x="180835" y="361972"/>
                  </a:cubicBezTo>
                  <a:cubicBezTo>
                    <a:pt x="280518" y="361972"/>
                    <a:pt x="362309" y="280895"/>
                    <a:pt x="362309" y="180667"/>
                  </a:cubicBezTo>
                  <a:lnTo>
                    <a:pt x="362309" y="180667"/>
                  </a:lnTo>
                  <a:cubicBezTo>
                    <a:pt x="361670" y="81077"/>
                    <a:pt x="280518" y="0"/>
                    <a:pt x="180835" y="0"/>
                  </a:cubicBezTo>
                  <a:close/>
                  <a:moveTo>
                    <a:pt x="180835" y="349204"/>
                  </a:moveTo>
                  <a:cubicBezTo>
                    <a:pt x="87542" y="349204"/>
                    <a:pt x="12780" y="273873"/>
                    <a:pt x="12780" y="180667"/>
                  </a:cubicBezTo>
                  <a:cubicBezTo>
                    <a:pt x="12780" y="87461"/>
                    <a:pt x="88181" y="12768"/>
                    <a:pt x="180835" y="12768"/>
                  </a:cubicBezTo>
                  <a:cubicBezTo>
                    <a:pt x="274128" y="12768"/>
                    <a:pt x="349529" y="88099"/>
                    <a:pt x="349529" y="181305"/>
                  </a:cubicBezTo>
                  <a:lnTo>
                    <a:pt x="349529" y="181305"/>
                  </a:lnTo>
                  <a:cubicBezTo>
                    <a:pt x="348891" y="273873"/>
                    <a:pt x="273489" y="349204"/>
                    <a:pt x="180835" y="349204"/>
                  </a:cubicBezTo>
                  <a:lnTo>
                    <a:pt x="180835" y="349204"/>
                  </a:lnTo>
                  <a:close/>
                </a:path>
              </a:pathLst>
            </a:custGeom>
            <a:grpFill/>
            <a:ln w="6390" cap="flat">
              <a:noFill/>
              <a:prstDash val="solid"/>
              <a:miter/>
            </a:ln>
          </p:spPr>
          <p:txBody>
            <a:bodyPr rtlCol="0" anchor="ctr"/>
            <a:lstStyle/>
            <a:p>
              <a:endParaRPr lang="en-US" dirty="0"/>
            </a:p>
          </p:txBody>
        </p:sp>
        <p:sp>
          <p:nvSpPr>
            <p:cNvPr id="82" name="Graphic 4">
              <a:extLst>
                <a:ext uri="{FF2B5EF4-FFF2-40B4-BE49-F238E27FC236}">
                  <a16:creationId xmlns:a16="http://schemas.microsoft.com/office/drawing/2014/main" id="{8A38461A-E8CF-481D-B8AE-78EB0CD3A918}"/>
                </a:ext>
              </a:extLst>
            </p:cNvPr>
            <p:cNvSpPr/>
            <p:nvPr/>
          </p:nvSpPr>
          <p:spPr>
            <a:xfrm>
              <a:off x="1655387" y="3442979"/>
              <a:ext cx="81466" cy="93909"/>
            </a:xfrm>
            <a:custGeom>
              <a:avLst/>
              <a:gdLst>
                <a:gd name="connsiteX0" fmla="*/ 9191 w 81466"/>
                <a:gd name="connsiteY0" fmla="*/ 65819 h 93909"/>
                <a:gd name="connsiteX1" fmla="*/ 16859 w 81466"/>
                <a:gd name="connsiteY1" fmla="*/ 87525 h 93909"/>
                <a:gd name="connsiteX2" fmla="*/ 23249 w 81466"/>
                <a:gd name="connsiteY2" fmla="*/ 93909 h 93909"/>
                <a:gd name="connsiteX3" fmla="*/ 57754 w 81466"/>
                <a:gd name="connsiteY3" fmla="*/ 93909 h 93909"/>
                <a:gd name="connsiteX4" fmla="*/ 64144 w 81466"/>
                <a:gd name="connsiteY4" fmla="*/ 87525 h 93909"/>
                <a:gd name="connsiteX5" fmla="*/ 71812 w 81466"/>
                <a:gd name="connsiteY5" fmla="*/ 65819 h 93909"/>
                <a:gd name="connsiteX6" fmla="*/ 81397 w 81466"/>
                <a:gd name="connsiteY6" fmla="*/ 39007 h 93909"/>
                <a:gd name="connsiteX7" fmla="*/ 39224 w 81466"/>
                <a:gd name="connsiteY7" fmla="*/ 64 h 93909"/>
                <a:gd name="connsiteX8" fmla="*/ 245 w 81466"/>
                <a:gd name="connsiteY8" fmla="*/ 39007 h 93909"/>
                <a:gd name="connsiteX9" fmla="*/ 9191 w 81466"/>
                <a:gd name="connsiteY9" fmla="*/ 65819 h 93909"/>
                <a:gd name="connsiteX10" fmla="*/ 40501 w 81466"/>
                <a:gd name="connsiteY10" fmla="*/ 11555 h 93909"/>
                <a:gd name="connsiteX11" fmla="*/ 68617 w 81466"/>
                <a:gd name="connsiteY11" fmla="*/ 37730 h 93909"/>
                <a:gd name="connsiteX12" fmla="*/ 68617 w 81466"/>
                <a:gd name="connsiteY12" fmla="*/ 39007 h 93909"/>
                <a:gd name="connsiteX13" fmla="*/ 61588 w 81466"/>
                <a:gd name="connsiteY13" fmla="*/ 58158 h 93909"/>
                <a:gd name="connsiteX14" fmla="*/ 51364 w 81466"/>
                <a:gd name="connsiteY14" fmla="*/ 81141 h 93909"/>
                <a:gd name="connsiteX15" fmla="*/ 29000 w 81466"/>
                <a:gd name="connsiteY15" fmla="*/ 81141 h 93909"/>
                <a:gd name="connsiteX16" fmla="*/ 18776 w 81466"/>
                <a:gd name="connsiteY16" fmla="*/ 58158 h 93909"/>
                <a:gd name="connsiteX17" fmla="*/ 11747 w 81466"/>
                <a:gd name="connsiteY17" fmla="*/ 39007 h 93909"/>
                <a:gd name="connsiteX18" fmla="*/ 38585 w 81466"/>
                <a:gd name="connsiteY18" fmla="*/ 12194 h 93909"/>
                <a:gd name="connsiteX19" fmla="*/ 40501 w 81466"/>
                <a:gd name="connsiteY19" fmla="*/ 11555 h 93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466" h="93909">
                  <a:moveTo>
                    <a:pt x="9191" y="65819"/>
                  </a:moveTo>
                  <a:cubicBezTo>
                    <a:pt x="14303" y="71565"/>
                    <a:pt x="17498" y="79864"/>
                    <a:pt x="16859" y="87525"/>
                  </a:cubicBezTo>
                  <a:cubicBezTo>
                    <a:pt x="16859" y="91355"/>
                    <a:pt x="19415" y="93909"/>
                    <a:pt x="23249" y="93909"/>
                  </a:cubicBezTo>
                  <a:lnTo>
                    <a:pt x="57754" y="93909"/>
                  </a:lnTo>
                  <a:cubicBezTo>
                    <a:pt x="61588" y="93909"/>
                    <a:pt x="64144" y="91355"/>
                    <a:pt x="64144" y="87525"/>
                  </a:cubicBezTo>
                  <a:cubicBezTo>
                    <a:pt x="63505" y="79226"/>
                    <a:pt x="66700" y="71565"/>
                    <a:pt x="71812" y="65819"/>
                  </a:cubicBezTo>
                  <a:cubicBezTo>
                    <a:pt x="78202" y="58158"/>
                    <a:pt x="82036" y="48583"/>
                    <a:pt x="81397" y="39007"/>
                  </a:cubicBezTo>
                  <a:cubicBezTo>
                    <a:pt x="80758" y="16663"/>
                    <a:pt x="61588" y="-1212"/>
                    <a:pt x="39224" y="64"/>
                  </a:cubicBezTo>
                  <a:cubicBezTo>
                    <a:pt x="18137" y="703"/>
                    <a:pt x="884" y="17939"/>
                    <a:pt x="245" y="39007"/>
                  </a:cubicBezTo>
                  <a:cubicBezTo>
                    <a:pt x="-1033" y="48583"/>
                    <a:pt x="2801" y="58158"/>
                    <a:pt x="9191" y="65819"/>
                  </a:cubicBezTo>
                  <a:close/>
                  <a:moveTo>
                    <a:pt x="40501" y="11555"/>
                  </a:moveTo>
                  <a:cubicBezTo>
                    <a:pt x="55198" y="10917"/>
                    <a:pt x="67978" y="22408"/>
                    <a:pt x="68617" y="37730"/>
                  </a:cubicBezTo>
                  <a:cubicBezTo>
                    <a:pt x="68617" y="38368"/>
                    <a:pt x="68617" y="38368"/>
                    <a:pt x="68617" y="39007"/>
                  </a:cubicBezTo>
                  <a:cubicBezTo>
                    <a:pt x="69256" y="46029"/>
                    <a:pt x="66700" y="53051"/>
                    <a:pt x="61588" y="58158"/>
                  </a:cubicBezTo>
                  <a:cubicBezTo>
                    <a:pt x="55837" y="64542"/>
                    <a:pt x="52642" y="72842"/>
                    <a:pt x="51364" y="81141"/>
                  </a:cubicBezTo>
                  <a:lnTo>
                    <a:pt x="29000" y="81141"/>
                  </a:lnTo>
                  <a:cubicBezTo>
                    <a:pt x="28361" y="72842"/>
                    <a:pt x="24527" y="64542"/>
                    <a:pt x="18776" y="58158"/>
                  </a:cubicBezTo>
                  <a:cubicBezTo>
                    <a:pt x="13664" y="53051"/>
                    <a:pt x="11747" y="46029"/>
                    <a:pt x="11747" y="39007"/>
                  </a:cubicBezTo>
                  <a:cubicBezTo>
                    <a:pt x="11747" y="24323"/>
                    <a:pt x="23888" y="12194"/>
                    <a:pt x="38585" y="12194"/>
                  </a:cubicBezTo>
                  <a:cubicBezTo>
                    <a:pt x="39862" y="11555"/>
                    <a:pt x="39862" y="11555"/>
                    <a:pt x="40501" y="11555"/>
                  </a:cubicBezTo>
                  <a:close/>
                </a:path>
              </a:pathLst>
            </a:custGeom>
            <a:grpFill/>
            <a:ln w="6390" cap="flat">
              <a:noFill/>
              <a:prstDash val="solid"/>
              <a:miter/>
            </a:ln>
          </p:spPr>
          <p:txBody>
            <a:bodyPr rtlCol="0" anchor="ctr"/>
            <a:lstStyle/>
            <a:p>
              <a:endParaRPr lang="en-US" dirty="0"/>
            </a:p>
          </p:txBody>
        </p:sp>
        <p:sp>
          <p:nvSpPr>
            <p:cNvPr id="83" name="Graphic 4">
              <a:extLst>
                <a:ext uri="{FF2B5EF4-FFF2-40B4-BE49-F238E27FC236}">
                  <a16:creationId xmlns:a16="http://schemas.microsoft.com/office/drawing/2014/main" id="{6C42904A-31DF-4A47-BD37-5FB6854AE803}"/>
                </a:ext>
              </a:extLst>
            </p:cNvPr>
            <p:cNvSpPr/>
            <p:nvPr/>
          </p:nvSpPr>
          <p:spPr>
            <a:xfrm>
              <a:off x="1672885" y="3542634"/>
              <a:ext cx="45368" cy="12767"/>
            </a:xfrm>
            <a:custGeom>
              <a:avLst/>
              <a:gdLst>
                <a:gd name="connsiteX0" fmla="*/ 38979 w 45368"/>
                <a:gd name="connsiteY0" fmla="*/ 0 h 12767"/>
                <a:gd name="connsiteX1" fmla="*/ 6390 w 45368"/>
                <a:gd name="connsiteY1" fmla="*/ 0 h 12767"/>
                <a:gd name="connsiteX2" fmla="*/ 0 w 45368"/>
                <a:gd name="connsiteY2" fmla="*/ 6384 h 12767"/>
                <a:gd name="connsiteX3" fmla="*/ 6390 w 45368"/>
                <a:gd name="connsiteY3" fmla="*/ 12768 h 12767"/>
                <a:gd name="connsiteX4" fmla="*/ 38979 w 45368"/>
                <a:gd name="connsiteY4" fmla="*/ 12768 h 12767"/>
                <a:gd name="connsiteX5" fmla="*/ 45369 w 45368"/>
                <a:gd name="connsiteY5" fmla="*/ 6384 h 12767"/>
                <a:gd name="connsiteX6" fmla="*/ 38979 w 45368"/>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68" h="12767">
                  <a:moveTo>
                    <a:pt x="38979" y="0"/>
                  </a:moveTo>
                  <a:lnTo>
                    <a:pt x="6390" y="0"/>
                  </a:lnTo>
                  <a:cubicBezTo>
                    <a:pt x="2556" y="0"/>
                    <a:pt x="0" y="2554"/>
                    <a:pt x="0" y="6384"/>
                  </a:cubicBezTo>
                  <a:cubicBezTo>
                    <a:pt x="0" y="10215"/>
                    <a:pt x="2556" y="12768"/>
                    <a:pt x="6390" y="12768"/>
                  </a:cubicBezTo>
                  <a:lnTo>
                    <a:pt x="38979" y="12768"/>
                  </a:lnTo>
                  <a:cubicBezTo>
                    <a:pt x="42813" y="12768"/>
                    <a:pt x="45369" y="10215"/>
                    <a:pt x="45369" y="6384"/>
                  </a:cubicBezTo>
                  <a:cubicBezTo>
                    <a:pt x="45369" y="2554"/>
                    <a:pt x="42813" y="0"/>
                    <a:pt x="38979" y="0"/>
                  </a:cubicBezTo>
                  <a:close/>
                </a:path>
              </a:pathLst>
            </a:custGeom>
            <a:grpFill/>
            <a:ln w="6390" cap="flat">
              <a:noFill/>
              <a:prstDash val="solid"/>
              <a:miter/>
            </a:ln>
          </p:spPr>
          <p:txBody>
            <a:bodyPr rtlCol="0" anchor="ctr"/>
            <a:lstStyle/>
            <a:p>
              <a:endParaRPr lang="en-US" dirty="0"/>
            </a:p>
          </p:txBody>
        </p:sp>
        <p:sp>
          <p:nvSpPr>
            <p:cNvPr id="84" name="Graphic 4">
              <a:extLst>
                <a:ext uri="{FF2B5EF4-FFF2-40B4-BE49-F238E27FC236}">
                  <a16:creationId xmlns:a16="http://schemas.microsoft.com/office/drawing/2014/main" id="{3B9586C0-EEF2-43D6-AB7F-B5CD0CEB4D31}"/>
                </a:ext>
              </a:extLst>
            </p:cNvPr>
            <p:cNvSpPr/>
            <p:nvPr/>
          </p:nvSpPr>
          <p:spPr>
            <a:xfrm>
              <a:off x="1689499" y="3399633"/>
              <a:ext cx="12779" cy="26812"/>
            </a:xfrm>
            <a:custGeom>
              <a:avLst/>
              <a:gdLst>
                <a:gd name="connsiteX0" fmla="*/ 6390 w 12779"/>
                <a:gd name="connsiteY0" fmla="*/ 26812 h 26812"/>
                <a:gd name="connsiteX1" fmla="*/ 12780 w 12779"/>
                <a:gd name="connsiteY1" fmla="*/ 20428 h 26812"/>
                <a:gd name="connsiteX2" fmla="*/ 12780 w 12779"/>
                <a:gd name="connsiteY2" fmla="*/ 6384 h 26812"/>
                <a:gd name="connsiteX3" fmla="*/ 6390 w 12779"/>
                <a:gd name="connsiteY3" fmla="*/ 0 h 26812"/>
                <a:gd name="connsiteX4" fmla="*/ 0 w 12779"/>
                <a:gd name="connsiteY4" fmla="*/ 6384 h 26812"/>
                <a:gd name="connsiteX5" fmla="*/ 0 w 12779"/>
                <a:gd name="connsiteY5" fmla="*/ 20428 h 26812"/>
                <a:gd name="connsiteX6" fmla="*/ 6390 w 12779"/>
                <a:gd name="connsiteY6" fmla="*/ 26812 h 26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26812">
                  <a:moveTo>
                    <a:pt x="6390" y="26812"/>
                  </a:moveTo>
                  <a:cubicBezTo>
                    <a:pt x="10224" y="26812"/>
                    <a:pt x="12780" y="24259"/>
                    <a:pt x="12780" y="20428"/>
                  </a:cubicBezTo>
                  <a:lnTo>
                    <a:pt x="12780" y="6384"/>
                  </a:lnTo>
                  <a:cubicBezTo>
                    <a:pt x="12780" y="2553"/>
                    <a:pt x="10224" y="0"/>
                    <a:pt x="6390" y="0"/>
                  </a:cubicBezTo>
                  <a:cubicBezTo>
                    <a:pt x="2556" y="0"/>
                    <a:pt x="0" y="2553"/>
                    <a:pt x="0" y="6384"/>
                  </a:cubicBezTo>
                  <a:lnTo>
                    <a:pt x="0" y="20428"/>
                  </a:lnTo>
                  <a:cubicBezTo>
                    <a:pt x="0" y="24259"/>
                    <a:pt x="2556" y="26812"/>
                    <a:pt x="6390" y="26812"/>
                  </a:cubicBezTo>
                  <a:close/>
                </a:path>
              </a:pathLst>
            </a:custGeom>
            <a:grpFill/>
            <a:ln w="6390" cap="flat">
              <a:noFill/>
              <a:prstDash val="solid"/>
              <a:miter/>
            </a:ln>
          </p:spPr>
          <p:txBody>
            <a:bodyPr rtlCol="0" anchor="ctr"/>
            <a:lstStyle/>
            <a:p>
              <a:endParaRPr lang="en-US" dirty="0"/>
            </a:p>
          </p:txBody>
        </p:sp>
        <p:sp>
          <p:nvSpPr>
            <p:cNvPr id="85" name="Graphic 4">
              <a:extLst>
                <a:ext uri="{FF2B5EF4-FFF2-40B4-BE49-F238E27FC236}">
                  <a16:creationId xmlns:a16="http://schemas.microsoft.com/office/drawing/2014/main" id="{F7EBCF96-A583-49D0-856A-086461819163}"/>
                </a:ext>
              </a:extLst>
            </p:cNvPr>
            <p:cNvSpPr/>
            <p:nvPr/>
          </p:nvSpPr>
          <p:spPr>
            <a:xfrm>
              <a:off x="1628994" y="3431752"/>
              <a:ext cx="25999" cy="21505"/>
            </a:xfrm>
            <a:custGeom>
              <a:avLst/>
              <a:gdLst>
                <a:gd name="connsiteX0" fmla="*/ 16414 w 25999"/>
                <a:gd name="connsiteY0" fmla="*/ 20229 h 21505"/>
                <a:gd name="connsiteX1" fmla="*/ 19609 w 25999"/>
                <a:gd name="connsiteY1" fmla="*/ 21506 h 21505"/>
                <a:gd name="connsiteX2" fmla="*/ 25999 w 25999"/>
                <a:gd name="connsiteY2" fmla="*/ 15122 h 21505"/>
                <a:gd name="connsiteX3" fmla="*/ 22804 w 25999"/>
                <a:gd name="connsiteY3" fmla="*/ 9377 h 21505"/>
                <a:gd name="connsiteX4" fmla="*/ 10024 w 25999"/>
                <a:gd name="connsiteY4" fmla="*/ 1077 h 21505"/>
                <a:gd name="connsiteX5" fmla="*/ 1078 w 25999"/>
                <a:gd name="connsiteY5" fmla="*/ 2993 h 21505"/>
                <a:gd name="connsiteX6" fmla="*/ 2995 w 25999"/>
                <a:gd name="connsiteY6" fmla="*/ 11930 h 21505"/>
                <a:gd name="connsiteX7" fmla="*/ 2995 w 25999"/>
                <a:gd name="connsiteY7" fmla="*/ 11930 h 21505"/>
                <a:gd name="connsiteX8" fmla="*/ 16414 w 25999"/>
                <a:gd name="connsiteY8" fmla="*/ 20229 h 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99" h="21505">
                  <a:moveTo>
                    <a:pt x="16414" y="20229"/>
                  </a:moveTo>
                  <a:cubicBezTo>
                    <a:pt x="17692" y="20868"/>
                    <a:pt x="18970" y="21506"/>
                    <a:pt x="19609" y="21506"/>
                  </a:cubicBezTo>
                  <a:cubicBezTo>
                    <a:pt x="23443" y="21506"/>
                    <a:pt x="25999" y="18953"/>
                    <a:pt x="25999" y="15122"/>
                  </a:cubicBezTo>
                  <a:cubicBezTo>
                    <a:pt x="25999" y="13207"/>
                    <a:pt x="24721" y="10653"/>
                    <a:pt x="22804" y="9377"/>
                  </a:cubicBezTo>
                  <a:lnTo>
                    <a:pt x="10024" y="1077"/>
                  </a:lnTo>
                  <a:cubicBezTo>
                    <a:pt x="6829" y="-838"/>
                    <a:pt x="2995" y="-199"/>
                    <a:pt x="1078" y="2993"/>
                  </a:cubicBezTo>
                  <a:cubicBezTo>
                    <a:pt x="-839" y="6185"/>
                    <a:pt x="-200" y="10015"/>
                    <a:pt x="2995" y="11930"/>
                  </a:cubicBezTo>
                  <a:lnTo>
                    <a:pt x="2995" y="11930"/>
                  </a:lnTo>
                  <a:lnTo>
                    <a:pt x="16414" y="20229"/>
                  </a:lnTo>
                  <a:close/>
                </a:path>
              </a:pathLst>
            </a:custGeom>
            <a:grpFill/>
            <a:ln w="6390" cap="flat">
              <a:noFill/>
              <a:prstDash val="solid"/>
              <a:miter/>
            </a:ln>
          </p:spPr>
          <p:txBody>
            <a:bodyPr rtlCol="0" anchor="ctr"/>
            <a:lstStyle/>
            <a:p>
              <a:endParaRPr lang="en-US" dirty="0"/>
            </a:p>
          </p:txBody>
        </p:sp>
        <p:sp>
          <p:nvSpPr>
            <p:cNvPr id="86" name="Graphic 4">
              <a:extLst>
                <a:ext uri="{FF2B5EF4-FFF2-40B4-BE49-F238E27FC236}">
                  <a16:creationId xmlns:a16="http://schemas.microsoft.com/office/drawing/2014/main" id="{E7F338CA-8754-4FBF-B886-F26939EC11AE}"/>
                </a:ext>
              </a:extLst>
            </p:cNvPr>
            <p:cNvSpPr/>
            <p:nvPr/>
          </p:nvSpPr>
          <p:spPr>
            <a:xfrm>
              <a:off x="1617932" y="3490924"/>
              <a:ext cx="28115" cy="12767"/>
            </a:xfrm>
            <a:custGeom>
              <a:avLst/>
              <a:gdLst>
                <a:gd name="connsiteX0" fmla="*/ 21726 w 28115"/>
                <a:gd name="connsiteY0" fmla="*/ 12768 h 12767"/>
                <a:gd name="connsiteX1" fmla="*/ 28116 w 28115"/>
                <a:gd name="connsiteY1" fmla="*/ 6384 h 12767"/>
                <a:gd name="connsiteX2" fmla="*/ 21726 w 28115"/>
                <a:gd name="connsiteY2" fmla="*/ 0 h 12767"/>
                <a:gd name="connsiteX3" fmla="*/ 6390 w 28115"/>
                <a:gd name="connsiteY3" fmla="*/ 0 h 12767"/>
                <a:gd name="connsiteX4" fmla="*/ 0 w 28115"/>
                <a:gd name="connsiteY4" fmla="*/ 6384 h 12767"/>
                <a:gd name="connsiteX5" fmla="*/ 6390 w 28115"/>
                <a:gd name="connsiteY5" fmla="*/ 12768 h 12767"/>
                <a:gd name="connsiteX6" fmla="*/ 21726 w 28115"/>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15" h="12767">
                  <a:moveTo>
                    <a:pt x="21726" y="12768"/>
                  </a:moveTo>
                  <a:cubicBezTo>
                    <a:pt x="25560" y="12768"/>
                    <a:pt x="28116" y="10214"/>
                    <a:pt x="28116" y="6384"/>
                  </a:cubicBezTo>
                  <a:cubicBezTo>
                    <a:pt x="28116" y="2553"/>
                    <a:pt x="25560" y="0"/>
                    <a:pt x="21726" y="0"/>
                  </a:cubicBezTo>
                  <a:lnTo>
                    <a:pt x="6390" y="0"/>
                  </a:lnTo>
                  <a:cubicBezTo>
                    <a:pt x="2556" y="0"/>
                    <a:pt x="0" y="2553"/>
                    <a:pt x="0" y="6384"/>
                  </a:cubicBezTo>
                  <a:cubicBezTo>
                    <a:pt x="0" y="10214"/>
                    <a:pt x="2556" y="12768"/>
                    <a:pt x="6390" y="12768"/>
                  </a:cubicBezTo>
                  <a:lnTo>
                    <a:pt x="21726" y="12768"/>
                  </a:lnTo>
                  <a:close/>
                </a:path>
              </a:pathLst>
            </a:custGeom>
            <a:grpFill/>
            <a:ln w="6390" cap="flat">
              <a:noFill/>
              <a:prstDash val="solid"/>
              <a:miter/>
            </a:ln>
          </p:spPr>
          <p:txBody>
            <a:bodyPr rtlCol="0" anchor="ctr"/>
            <a:lstStyle/>
            <a:p>
              <a:endParaRPr lang="en-US" dirty="0"/>
            </a:p>
          </p:txBody>
        </p:sp>
        <p:sp>
          <p:nvSpPr>
            <p:cNvPr id="87" name="Graphic 4">
              <a:extLst>
                <a:ext uri="{FF2B5EF4-FFF2-40B4-BE49-F238E27FC236}">
                  <a16:creationId xmlns:a16="http://schemas.microsoft.com/office/drawing/2014/main" id="{7F28B62E-C6B9-42BC-A7B6-5363BC365961}"/>
                </a:ext>
              </a:extLst>
            </p:cNvPr>
            <p:cNvSpPr/>
            <p:nvPr/>
          </p:nvSpPr>
          <p:spPr>
            <a:xfrm>
              <a:off x="1735706" y="3431752"/>
              <a:ext cx="25799" cy="21505"/>
            </a:xfrm>
            <a:custGeom>
              <a:avLst/>
              <a:gdLst>
                <a:gd name="connsiteX0" fmla="*/ 6829 w 25799"/>
                <a:gd name="connsiteY0" fmla="*/ 21506 h 21505"/>
                <a:gd name="connsiteX1" fmla="*/ 10024 w 25799"/>
                <a:gd name="connsiteY1" fmla="*/ 20229 h 21505"/>
                <a:gd name="connsiteX2" fmla="*/ 22804 w 25799"/>
                <a:gd name="connsiteY2" fmla="*/ 11930 h 21505"/>
                <a:gd name="connsiteX3" fmla="*/ 24721 w 25799"/>
                <a:gd name="connsiteY3" fmla="*/ 2993 h 21505"/>
                <a:gd name="connsiteX4" fmla="*/ 15775 w 25799"/>
                <a:gd name="connsiteY4" fmla="*/ 1077 h 21505"/>
                <a:gd name="connsiteX5" fmla="*/ 2995 w 25799"/>
                <a:gd name="connsiteY5" fmla="*/ 9377 h 21505"/>
                <a:gd name="connsiteX6" fmla="*/ 1078 w 25799"/>
                <a:gd name="connsiteY6" fmla="*/ 18314 h 21505"/>
                <a:gd name="connsiteX7" fmla="*/ 6829 w 25799"/>
                <a:gd name="connsiteY7" fmla="*/ 21506 h 21505"/>
                <a:gd name="connsiteX8" fmla="*/ 6829 w 25799"/>
                <a:gd name="connsiteY8" fmla="*/ 21506 h 2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99" h="21505">
                  <a:moveTo>
                    <a:pt x="6829" y="21506"/>
                  </a:moveTo>
                  <a:cubicBezTo>
                    <a:pt x="8107" y="21506"/>
                    <a:pt x="9385" y="20868"/>
                    <a:pt x="10024" y="20229"/>
                  </a:cubicBezTo>
                  <a:lnTo>
                    <a:pt x="22804" y="11930"/>
                  </a:lnTo>
                  <a:cubicBezTo>
                    <a:pt x="25999" y="10015"/>
                    <a:pt x="26638" y="6185"/>
                    <a:pt x="24721" y="2993"/>
                  </a:cubicBezTo>
                  <a:cubicBezTo>
                    <a:pt x="22804" y="-199"/>
                    <a:pt x="18970" y="-838"/>
                    <a:pt x="15775" y="1077"/>
                  </a:cubicBezTo>
                  <a:lnTo>
                    <a:pt x="2995" y="9377"/>
                  </a:lnTo>
                  <a:cubicBezTo>
                    <a:pt x="-200" y="11292"/>
                    <a:pt x="-839" y="15122"/>
                    <a:pt x="1078" y="18314"/>
                  </a:cubicBezTo>
                  <a:cubicBezTo>
                    <a:pt x="2356" y="20229"/>
                    <a:pt x="4912" y="21506"/>
                    <a:pt x="6829" y="21506"/>
                  </a:cubicBezTo>
                  <a:lnTo>
                    <a:pt x="6829" y="21506"/>
                  </a:lnTo>
                  <a:close/>
                </a:path>
              </a:pathLst>
            </a:custGeom>
            <a:grpFill/>
            <a:ln w="6390" cap="flat">
              <a:noFill/>
              <a:prstDash val="solid"/>
              <a:miter/>
            </a:ln>
          </p:spPr>
          <p:txBody>
            <a:bodyPr rtlCol="0" anchor="ctr"/>
            <a:lstStyle/>
            <a:p>
              <a:endParaRPr lang="en-US" dirty="0"/>
            </a:p>
          </p:txBody>
        </p:sp>
        <p:sp>
          <p:nvSpPr>
            <p:cNvPr id="88" name="Graphic 4">
              <a:extLst>
                <a:ext uri="{FF2B5EF4-FFF2-40B4-BE49-F238E27FC236}">
                  <a16:creationId xmlns:a16="http://schemas.microsoft.com/office/drawing/2014/main" id="{463F757E-1DF4-4110-95C9-0F9BDE604317}"/>
                </a:ext>
              </a:extLst>
            </p:cNvPr>
            <p:cNvSpPr/>
            <p:nvPr/>
          </p:nvSpPr>
          <p:spPr>
            <a:xfrm>
              <a:off x="1745091" y="3490924"/>
              <a:ext cx="28115" cy="12767"/>
            </a:xfrm>
            <a:custGeom>
              <a:avLst/>
              <a:gdLst>
                <a:gd name="connsiteX0" fmla="*/ 21726 w 28115"/>
                <a:gd name="connsiteY0" fmla="*/ 0 h 12767"/>
                <a:gd name="connsiteX1" fmla="*/ 6390 w 28115"/>
                <a:gd name="connsiteY1" fmla="*/ 0 h 12767"/>
                <a:gd name="connsiteX2" fmla="*/ 0 w 28115"/>
                <a:gd name="connsiteY2" fmla="*/ 6384 h 12767"/>
                <a:gd name="connsiteX3" fmla="*/ 6390 w 28115"/>
                <a:gd name="connsiteY3" fmla="*/ 12768 h 12767"/>
                <a:gd name="connsiteX4" fmla="*/ 21726 w 28115"/>
                <a:gd name="connsiteY4" fmla="*/ 12768 h 12767"/>
                <a:gd name="connsiteX5" fmla="*/ 28116 w 28115"/>
                <a:gd name="connsiteY5" fmla="*/ 6384 h 12767"/>
                <a:gd name="connsiteX6" fmla="*/ 21726 w 28115"/>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15" h="12767">
                  <a:moveTo>
                    <a:pt x="21726" y="0"/>
                  </a:moveTo>
                  <a:lnTo>
                    <a:pt x="6390" y="0"/>
                  </a:lnTo>
                  <a:cubicBezTo>
                    <a:pt x="2556" y="0"/>
                    <a:pt x="0" y="2553"/>
                    <a:pt x="0" y="6384"/>
                  </a:cubicBezTo>
                  <a:cubicBezTo>
                    <a:pt x="0" y="10214"/>
                    <a:pt x="2556" y="12768"/>
                    <a:pt x="6390" y="12768"/>
                  </a:cubicBezTo>
                  <a:lnTo>
                    <a:pt x="21726" y="12768"/>
                  </a:lnTo>
                  <a:cubicBezTo>
                    <a:pt x="25560" y="12768"/>
                    <a:pt x="28116" y="10214"/>
                    <a:pt x="28116" y="6384"/>
                  </a:cubicBezTo>
                  <a:cubicBezTo>
                    <a:pt x="28116" y="2553"/>
                    <a:pt x="25560" y="0"/>
                    <a:pt x="21726" y="0"/>
                  </a:cubicBezTo>
                  <a:close/>
                </a:path>
              </a:pathLst>
            </a:custGeom>
            <a:grpFill/>
            <a:ln w="6390" cap="flat">
              <a:noFill/>
              <a:prstDash val="solid"/>
              <a:miter/>
            </a:ln>
          </p:spPr>
          <p:txBody>
            <a:bodyPr rtlCol="0" anchor="ctr"/>
            <a:lstStyle/>
            <a:p>
              <a:endParaRPr lang="en-US" dirty="0"/>
            </a:p>
          </p:txBody>
        </p:sp>
        <p:sp>
          <p:nvSpPr>
            <p:cNvPr id="89" name="Graphic 4">
              <a:extLst>
                <a:ext uri="{FF2B5EF4-FFF2-40B4-BE49-F238E27FC236}">
                  <a16:creationId xmlns:a16="http://schemas.microsoft.com/office/drawing/2014/main" id="{70CEC6A0-3642-4624-8779-6BFE53BCFF77}"/>
                </a:ext>
              </a:extLst>
            </p:cNvPr>
            <p:cNvSpPr/>
            <p:nvPr/>
          </p:nvSpPr>
          <p:spPr>
            <a:xfrm>
              <a:off x="1620488" y="3563701"/>
              <a:ext cx="150802" cy="77884"/>
            </a:xfrm>
            <a:custGeom>
              <a:avLst/>
              <a:gdLst>
                <a:gd name="connsiteX0" fmla="*/ 94571 w 150802"/>
                <a:gd name="connsiteY0" fmla="*/ 0 h 77884"/>
                <a:gd name="connsiteX1" fmla="*/ 56231 w 150802"/>
                <a:gd name="connsiteY1" fmla="*/ 0 h 77884"/>
                <a:gd name="connsiteX2" fmla="*/ 0 w 150802"/>
                <a:gd name="connsiteY2" fmla="*/ 60010 h 77884"/>
                <a:gd name="connsiteX3" fmla="*/ 0 w 150802"/>
                <a:gd name="connsiteY3" fmla="*/ 71501 h 77884"/>
                <a:gd name="connsiteX4" fmla="*/ 6390 w 150802"/>
                <a:gd name="connsiteY4" fmla="*/ 77885 h 77884"/>
                <a:gd name="connsiteX5" fmla="*/ 12780 w 150802"/>
                <a:gd name="connsiteY5" fmla="*/ 71501 h 77884"/>
                <a:gd name="connsiteX6" fmla="*/ 12780 w 150802"/>
                <a:gd name="connsiteY6" fmla="*/ 60010 h 77884"/>
                <a:gd name="connsiteX7" fmla="*/ 56231 w 150802"/>
                <a:gd name="connsiteY7" fmla="*/ 12768 h 77884"/>
                <a:gd name="connsiteX8" fmla="*/ 94571 w 150802"/>
                <a:gd name="connsiteY8" fmla="*/ 12768 h 77884"/>
                <a:gd name="connsiteX9" fmla="*/ 138023 w 150802"/>
                <a:gd name="connsiteY9" fmla="*/ 60010 h 77884"/>
                <a:gd name="connsiteX10" fmla="*/ 138023 w 150802"/>
                <a:gd name="connsiteY10" fmla="*/ 71501 h 77884"/>
                <a:gd name="connsiteX11" fmla="*/ 144413 w 150802"/>
                <a:gd name="connsiteY11" fmla="*/ 77885 h 77884"/>
                <a:gd name="connsiteX12" fmla="*/ 150803 w 150802"/>
                <a:gd name="connsiteY12" fmla="*/ 71501 h 77884"/>
                <a:gd name="connsiteX13" fmla="*/ 150803 w 150802"/>
                <a:gd name="connsiteY13" fmla="*/ 60010 h 77884"/>
                <a:gd name="connsiteX14" fmla="*/ 94571 w 150802"/>
                <a:gd name="connsiteY14" fmla="*/ 0 h 7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802" h="77884">
                  <a:moveTo>
                    <a:pt x="94571" y="0"/>
                  </a:moveTo>
                  <a:lnTo>
                    <a:pt x="56231" y="0"/>
                  </a:lnTo>
                  <a:cubicBezTo>
                    <a:pt x="24921" y="0"/>
                    <a:pt x="0" y="26813"/>
                    <a:pt x="0" y="60010"/>
                  </a:cubicBezTo>
                  <a:lnTo>
                    <a:pt x="0" y="71501"/>
                  </a:lnTo>
                  <a:cubicBezTo>
                    <a:pt x="0" y="75331"/>
                    <a:pt x="2556" y="77885"/>
                    <a:pt x="6390" y="77885"/>
                  </a:cubicBezTo>
                  <a:cubicBezTo>
                    <a:pt x="10224" y="77885"/>
                    <a:pt x="12780" y="75331"/>
                    <a:pt x="12780" y="71501"/>
                  </a:cubicBezTo>
                  <a:lnTo>
                    <a:pt x="12780" y="60010"/>
                  </a:lnTo>
                  <a:cubicBezTo>
                    <a:pt x="12780" y="33835"/>
                    <a:pt x="31950" y="12768"/>
                    <a:pt x="56231" y="12768"/>
                  </a:cubicBezTo>
                  <a:lnTo>
                    <a:pt x="94571" y="12768"/>
                  </a:lnTo>
                  <a:cubicBezTo>
                    <a:pt x="118853" y="12768"/>
                    <a:pt x="138023" y="33835"/>
                    <a:pt x="138023" y="60010"/>
                  </a:cubicBezTo>
                  <a:lnTo>
                    <a:pt x="138023" y="71501"/>
                  </a:lnTo>
                  <a:cubicBezTo>
                    <a:pt x="138023" y="75331"/>
                    <a:pt x="140579" y="77885"/>
                    <a:pt x="144413" y="77885"/>
                  </a:cubicBezTo>
                  <a:cubicBezTo>
                    <a:pt x="148246" y="77885"/>
                    <a:pt x="150803" y="75331"/>
                    <a:pt x="150803" y="71501"/>
                  </a:cubicBezTo>
                  <a:lnTo>
                    <a:pt x="150803" y="60010"/>
                  </a:lnTo>
                  <a:cubicBezTo>
                    <a:pt x="150803" y="26813"/>
                    <a:pt x="125243" y="0"/>
                    <a:pt x="94571" y="0"/>
                  </a:cubicBezTo>
                  <a:close/>
                </a:path>
              </a:pathLst>
            </a:custGeom>
            <a:grpFill/>
            <a:ln w="6390" cap="flat">
              <a:noFill/>
              <a:prstDash val="solid"/>
              <a:miter/>
            </a:ln>
          </p:spPr>
          <p:txBody>
            <a:bodyPr rtlCol="0" anchor="ctr"/>
            <a:lstStyle/>
            <a:p>
              <a:endParaRPr lang="en-US" dirty="0"/>
            </a:p>
          </p:txBody>
        </p:sp>
      </p:grpSp>
      <p:grpSp>
        <p:nvGrpSpPr>
          <p:cNvPr id="90" name="Graphic 4">
            <a:extLst>
              <a:ext uri="{FF2B5EF4-FFF2-40B4-BE49-F238E27FC236}">
                <a16:creationId xmlns:a16="http://schemas.microsoft.com/office/drawing/2014/main" id="{C63E2D48-2C99-4CE0-983F-FD90845B89A1}"/>
              </a:ext>
            </a:extLst>
          </p:cNvPr>
          <p:cNvGrpSpPr/>
          <p:nvPr/>
        </p:nvGrpSpPr>
        <p:grpSpPr>
          <a:xfrm>
            <a:off x="9389643" y="1840192"/>
            <a:ext cx="362309" cy="361971"/>
            <a:chOff x="467104" y="3824168"/>
            <a:chExt cx="362309" cy="361971"/>
          </a:xfrm>
          <a:solidFill>
            <a:srgbClr val="455F51"/>
          </a:solidFill>
        </p:grpSpPr>
        <p:sp>
          <p:nvSpPr>
            <p:cNvPr id="91" name="Graphic 4">
              <a:extLst>
                <a:ext uri="{FF2B5EF4-FFF2-40B4-BE49-F238E27FC236}">
                  <a16:creationId xmlns:a16="http://schemas.microsoft.com/office/drawing/2014/main" id="{82C18CE2-0EB0-40DD-A491-D0431F95FCB6}"/>
                </a:ext>
              </a:extLst>
            </p:cNvPr>
            <p:cNvSpPr/>
            <p:nvPr/>
          </p:nvSpPr>
          <p:spPr>
            <a:xfrm>
              <a:off x="467104" y="3824168"/>
              <a:ext cx="362309" cy="361971"/>
            </a:xfrm>
            <a:custGeom>
              <a:avLst/>
              <a:gdLst>
                <a:gd name="connsiteX0" fmla="*/ 181474 w 362309"/>
                <a:gd name="connsiteY0" fmla="*/ 0 h 361971"/>
                <a:gd name="connsiteX1" fmla="*/ 0 w 362309"/>
                <a:gd name="connsiteY1" fmla="*/ 180667 h 361971"/>
                <a:gd name="connsiteX2" fmla="*/ 181474 w 362309"/>
                <a:gd name="connsiteY2" fmla="*/ 361971 h 361971"/>
                <a:gd name="connsiteX3" fmla="*/ 362309 w 362309"/>
                <a:gd name="connsiteY3" fmla="*/ 180667 h 361971"/>
                <a:gd name="connsiteX4" fmla="*/ 362309 w 362309"/>
                <a:gd name="connsiteY4" fmla="*/ 180667 h 361971"/>
                <a:gd name="connsiteX5" fmla="*/ 181474 w 362309"/>
                <a:gd name="connsiteY5" fmla="*/ 0 h 361971"/>
                <a:gd name="connsiteX6" fmla="*/ 181474 w 362309"/>
                <a:gd name="connsiteY6" fmla="*/ 349204 h 361971"/>
                <a:gd name="connsiteX7" fmla="*/ 13419 w 362309"/>
                <a:gd name="connsiteY7" fmla="*/ 181305 h 361971"/>
                <a:gd name="connsiteX8" fmla="*/ 181474 w 362309"/>
                <a:gd name="connsiteY8" fmla="*/ 12768 h 361971"/>
                <a:gd name="connsiteX9" fmla="*/ 349530 w 362309"/>
                <a:gd name="connsiteY9" fmla="*/ 181305 h 361971"/>
                <a:gd name="connsiteX10" fmla="*/ 349530 w 362309"/>
                <a:gd name="connsiteY10" fmla="*/ 181305 h 361971"/>
                <a:gd name="connsiteX11" fmla="*/ 181474 w 362309"/>
                <a:gd name="connsiteY11" fmla="*/ 349204 h 361971"/>
                <a:gd name="connsiteX12" fmla="*/ 181474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1474" y="0"/>
                  </a:moveTo>
                  <a:cubicBezTo>
                    <a:pt x="81152" y="0"/>
                    <a:pt x="0" y="81076"/>
                    <a:pt x="0" y="180667"/>
                  </a:cubicBezTo>
                  <a:cubicBezTo>
                    <a:pt x="0" y="280895"/>
                    <a:pt x="81152" y="361971"/>
                    <a:pt x="181474" y="361971"/>
                  </a:cubicBezTo>
                  <a:cubicBezTo>
                    <a:pt x="281796" y="361971"/>
                    <a:pt x="362309" y="280895"/>
                    <a:pt x="362309" y="180667"/>
                  </a:cubicBezTo>
                  <a:lnTo>
                    <a:pt x="362309" y="180667"/>
                  </a:lnTo>
                  <a:cubicBezTo>
                    <a:pt x="362309" y="81076"/>
                    <a:pt x="281157" y="0"/>
                    <a:pt x="181474" y="0"/>
                  </a:cubicBezTo>
                  <a:close/>
                  <a:moveTo>
                    <a:pt x="181474" y="349204"/>
                  </a:moveTo>
                  <a:cubicBezTo>
                    <a:pt x="88181" y="349204"/>
                    <a:pt x="13419" y="273873"/>
                    <a:pt x="13419" y="181305"/>
                  </a:cubicBezTo>
                  <a:cubicBezTo>
                    <a:pt x="13419" y="88099"/>
                    <a:pt x="88820" y="12768"/>
                    <a:pt x="181474" y="12768"/>
                  </a:cubicBezTo>
                  <a:cubicBezTo>
                    <a:pt x="274128" y="12768"/>
                    <a:pt x="349530" y="88099"/>
                    <a:pt x="349530" y="181305"/>
                  </a:cubicBezTo>
                  <a:lnTo>
                    <a:pt x="349530" y="181305"/>
                  </a:lnTo>
                  <a:cubicBezTo>
                    <a:pt x="349530" y="273873"/>
                    <a:pt x="274128" y="349204"/>
                    <a:pt x="181474" y="349204"/>
                  </a:cubicBezTo>
                  <a:lnTo>
                    <a:pt x="181474" y="349204"/>
                  </a:lnTo>
                  <a:close/>
                </a:path>
              </a:pathLst>
            </a:custGeom>
            <a:grpFill/>
            <a:ln w="6390" cap="flat">
              <a:noFill/>
              <a:prstDash val="solid"/>
              <a:miter/>
            </a:ln>
          </p:spPr>
          <p:txBody>
            <a:bodyPr rtlCol="0" anchor="ctr"/>
            <a:lstStyle/>
            <a:p>
              <a:endParaRPr lang="en-US" dirty="0"/>
            </a:p>
          </p:txBody>
        </p:sp>
        <p:sp>
          <p:nvSpPr>
            <p:cNvPr id="92" name="Graphic 4">
              <a:extLst>
                <a:ext uri="{FF2B5EF4-FFF2-40B4-BE49-F238E27FC236}">
                  <a16:creationId xmlns:a16="http://schemas.microsoft.com/office/drawing/2014/main" id="{7414A23F-DA99-4FD0-A6DD-83FE37E4F8FE}"/>
                </a:ext>
              </a:extLst>
            </p:cNvPr>
            <p:cNvSpPr/>
            <p:nvPr/>
          </p:nvSpPr>
          <p:spPr>
            <a:xfrm>
              <a:off x="542505" y="3902033"/>
              <a:ext cx="74780" cy="99608"/>
            </a:xfrm>
            <a:custGeom>
              <a:avLst/>
              <a:gdLst>
                <a:gd name="connsiteX0" fmla="*/ 37701 w 74780"/>
                <a:gd name="connsiteY0" fmla="*/ 99609 h 99608"/>
                <a:gd name="connsiteX1" fmla="*/ 42174 w 74780"/>
                <a:gd name="connsiteY1" fmla="*/ 97694 h 99608"/>
                <a:gd name="connsiteX2" fmla="*/ 74762 w 74780"/>
                <a:gd name="connsiteY2" fmla="*/ 38961 h 99608"/>
                <a:gd name="connsiteX3" fmla="*/ 38979 w 74780"/>
                <a:gd name="connsiteY3" fmla="*/ 18 h 99608"/>
                <a:gd name="connsiteX4" fmla="*/ 0 w 74780"/>
                <a:gd name="connsiteY4" fmla="*/ 35769 h 99608"/>
                <a:gd name="connsiteX5" fmla="*/ 0 w 74780"/>
                <a:gd name="connsiteY5" fmla="*/ 38961 h 99608"/>
                <a:gd name="connsiteX6" fmla="*/ 32589 w 74780"/>
                <a:gd name="connsiteY6" fmla="*/ 97694 h 99608"/>
                <a:gd name="connsiteX7" fmla="*/ 37701 w 74780"/>
                <a:gd name="connsiteY7" fmla="*/ 99609 h 99608"/>
                <a:gd name="connsiteX8" fmla="*/ 37701 w 74780"/>
                <a:gd name="connsiteY8" fmla="*/ 14063 h 99608"/>
                <a:gd name="connsiteX9" fmla="*/ 61982 w 74780"/>
                <a:gd name="connsiteY9" fmla="*/ 38322 h 99608"/>
                <a:gd name="connsiteX10" fmla="*/ 37701 w 74780"/>
                <a:gd name="connsiteY10" fmla="*/ 83010 h 99608"/>
                <a:gd name="connsiteX11" fmla="*/ 13419 w 74780"/>
                <a:gd name="connsiteY11" fmla="*/ 38322 h 99608"/>
                <a:gd name="connsiteX12" fmla="*/ 37701 w 74780"/>
                <a:gd name="connsiteY12" fmla="*/ 14063 h 99608"/>
                <a:gd name="connsiteX13" fmla="*/ 37701 w 74780"/>
                <a:gd name="connsiteY13" fmla="*/ 14063 h 9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780" h="99608">
                  <a:moveTo>
                    <a:pt x="37701" y="99609"/>
                  </a:moveTo>
                  <a:cubicBezTo>
                    <a:pt x="39618" y="99609"/>
                    <a:pt x="40896" y="98970"/>
                    <a:pt x="42174" y="97694"/>
                  </a:cubicBezTo>
                  <a:cubicBezTo>
                    <a:pt x="74762" y="65135"/>
                    <a:pt x="74762" y="40238"/>
                    <a:pt x="74762" y="38961"/>
                  </a:cubicBezTo>
                  <a:cubicBezTo>
                    <a:pt x="75401" y="18532"/>
                    <a:pt x="59426" y="657"/>
                    <a:pt x="38979" y="18"/>
                  </a:cubicBezTo>
                  <a:cubicBezTo>
                    <a:pt x="18531" y="-620"/>
                    <a:pt x="639" y="15340"/>
                    <a:pt x="0" y="35769"/>
                  </a:cubicBezTo>
                  <a:cubicBezTo>
                    <a:pt x="0" y="37046"/>
                    <a:pt x="0" y="37684"/>
                    <a:pt x="0" y="38961"/>
                  </a:cubicBezTo>
                  <a:cubicBezTo>
                    <a:pt x="0" y="40238"/>
                    <a:pt x="0" y="65135"/>
                    <a:pt x="32589" y="97694"/>
                  </a:cubicBezTo>
                  <a:cubicBezTo>
                    <a:pt x="34506" y="98970"/>
                    <a:pt x="36423" y="99609"/>
                    <a:pt x="37701" y="99609"/>
                  </a:cubicBezTo>
                  <a:close/>
                  <a:moveTo>
                    <a:pt x="37701" y="14063"/>
                  </a:moveTo>
                  <a:cubicBezTo>
                    <a:pt x="51119" y="14063"/>
                    <a:pt x="61982" y="24916"/>
                    <a:pt x="61982" y="38322"/>
                  </a:cubicBezTo>
                  <a:cubicBezTo>
                    <a:pt x="61982" y="38322"/>
                    <a:pt x="61343" y="57474"/>
                    <a:pt x="37701" y="83010"/>
                  </a:cubicBezTo>
                  <a:cubicBezTo>
                    <a:pt x="13419" y="56836"/>
                    <a:pt x="13419" y="38322"/>
                    <a:pt x="13419" y="38322"/>
                  </a:cubicBezTo>
                  <a:cubicBezTo>
                    <a:pt x="13419" y="25554"/>
                    <a:pt x="24282" y="14063"/>
                    <a:pt x="37701" y="14063"/>
                  </a:cubicBezTo>
                  <a:lnTo>
                    <a:pt x="37701" y="14063"/>
                  </a:lnTo>
                  <a:close/>
                </a:path>
              </a:pathLst>
            </a:custGeom>
            <a:grpFill/>
            <a:ln w="6390" cap="flat">
              <a:noFill/>
              <a:prstDash val="solid"/>
              <a:miter/>
            </a:ln>
          </p:spPr>
          <p:txBody>
            <a:bodyPr rtlCol="0" anchor="ctr"/>
            <a:lstStyle/>
            <a:p>
              <a:endParaRPr lang="en-US" dirty="0"/>
            </a:p>
          </p:txBody>
        </p:sp>
        <p:sp>
          <p:nvSpPr>
            <p:cNvPr id="93" name="Graphic 4">
              <a:extLst>
                <a:ext uri="{FF2B5EF4-FFF2-40B4-BE49-F238E27FC236}">
                  <a16:creationId xmlns:a16="http://schemas.microsoft.com/office/drawing/2014/main" id="{F7097230-1BDB-439E-9002-8EA73AE134DA}"/>
                </a:ext>
              </a:extLst>
            </p:cNvPr>
            <p:cNvSpPr/>
            <p:nvPr/>
          </p:nvSpPr>
          <p:spPr>
            <a:xfrm>
              <a:off x="569982" y="3930780"/>
              <a:ext cx="20447" cy="20428"/>
            </a:xfrm>
            <a:custGeom>
              <a:avLst/>
              <a:gdLst>
                <a:gd name="connsiteX0" fmla="*/ 10224 w 20447"/>
                <a:gd name="connsiteY0" fmla="*/ 20429 h 20428"/>
                <a:gd name="connsiteX1" fmla="*/ 20448 w 20447"/>
                <a:gd name="connsiteY1" fmla="*/ 10215 h 20428"/>
                <a:gd name="connsiteX2" fmla="*/ 10224 w 20447"/>
                <a:gd name="connsiteY2" fmla="*/ 0 h 20428"/>
                <a:gd name="connsiteX3" fmla="*/ 0 w 20447"/>
                <a:gd name="connsiteY3" fmla="*/ 10215 h 20428"/>
                <a:gd name="connsiteX4" fmla="*/ 10224 w 20447"/>
                <a:gd name="connsiteY4" fmla="*/ 20429 h 20428"/>
                <a:gd name="connsiteX5" fmla="*/ 10224 w 20447"/>
                <a:gd name="connsiteY5" fmla="*/ 20429 h 20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47" h="20428">
                  <a:moveTo>
                    <a:pt x="10224" y="20429"/>
                  </a:moveTo>
                  <a:cubicBezTo>
                    <a:pt x="15975" y="20429"/>
                    <a:pt x="20448" y="15960"/>
                    <a:pt x="20448" y="10215"/>
                  </a:cubicBezTo>
                  <a:cubicBezTo>
                    <a:pt x="20448" y="4469"/>
                    <a:pt x="15975" y="0"/>
                    <a:pt x="10224" y="0"/>
                  </a:cubicBezTo>
                  <a:cubicBezTo>
                    <a:pt x="4473" y="0"/>
                    <a:pt x="0" y="4469"/>
                    <a:pt x="0" y="10215"/>
                  </a:cubicBezTo>
                  <a:cubicBezTo>
                    <a:pt x="0" y="15960"/>
                    <a:pt x="5112" y="20429"/>
                    <a:pt x="10224" y="20429"/>
                  </a:cubicBezTo>
                  <a:cubicBezTo>
                    <a:pt x="10224" y="20429"/>
                    <a:pt x="10224" y="20429"/>
                    <a:pt x="10224" y="20429"/>
                  </a:cubicBezTo>
                  <a:close/>
                </a:path>
              </a:pathLst>
            </a:custGeom>
            <a:grpFill/>
            <a:ln w="6390" cap="flat">
              <a:noFill/>
              <a:prstDash val="solid"/>
              <a:miter/>
            </a:ln>
          </p:spPr>
          <p:txBody>
            <a:bodyPr rtlCol="0" anchor="ctr"/>
            <a:lstStyle/>
            <a:p>
              <a:endParaRPr lang="en-US" dirty="0"/>
            </a:p>
          </p:txBody>
        </p:sp>
        <p:sp>
          <p:nvSpPr>
            <p:cNvPr id="94" name="Graphic 4">
              <a:extLst>
                <a:ext uri="{FF2B5EF4-FFF2-40B4-BE49-F238E27FC236}">
                  <a16:creationId xmlns:a16="http://schemas.microsoft.com/office/drawing/2014/main" id="{44FBA87D-57C2-4C54-ABF2-12DFBA27F5BF}"/>
                </a:ext>
              </a:extLst>
            </p:cNvPr>
            <p:cNvSpPr/>
            <p:nvPr/>
          </p:nvSpPr>
          <p:spPr>
            <a:xfrm>
              <a:off x="571162" y="3923758"/>
              <a:ext cx="183215" cy="182947"/>
            </a:xfrm>
            <a:custGeom>
              <a:avLst/>
              <a:gdLst>
                <a:gd name="connsiteX0" fmla="*/ 91474 w 183215"/>
                <a:gd name="connsiteY0" fmla="*/ 0 h 182947"/>
                <a:gd name="connsiteX1" fmla="*/ 66553 w 183215"/>
                <a:gd name="connsiteY1" fmla="*/ 3192 h 182947"/>
                <a:gd name="connsiteX2" fmla="*/ 62719 w 183215"/>
                <a:gd name="connsiteY2" fmla="*/ 11491 h 182947"/>
                <a:gd name="connsiteX3" fmla="*/ 69109 w 183215"/>
                <a:gd name="connsiteY3" fmla="*/ 15322 h 182947"/>
                <a:gd name="connsiteX4" fmla="*/ 56329 w 183215"/>
                <a:gd name="connsiteY4" fmla="*/ 53626 h 182947"/>
                <a:gd name="connsiteX5" fmla="*/ 52495 w 183215"/>
                <a:gd name="connsiteY5" fmla="*/ 53626 h 182947"/>
                <a:gd name="connsiteX6" fmla="*/ 46105 w 183215"/>
                <a:gd name="connsiteY6" fmla="*/ 60010 h 182947"/>
                <a:gd name="connsiteX7" fmla="*/ 52495 w 183215"/>
                <a:gd name="connsiteY7" fmla="*/ 66394 h 182947"/>
                <a:gd name="connsiteX8" fmla="*/ 54412 w 183215"/>
                <a:gd name="connsiteY8" fmla="*/ 66394 h 182947"/>
                <a:gd name="connsiteX9" fmla="*/ 54412 w 183215"/>
                <a:gd name="connsiteY9" fmla="*/ 115550 h 182947"/>
                <a:gd name="connsiteX10" fmla="*/ 16712 w 183215"/>
                <a:gd name="connsiteY10" fmla="*/ 115550 h 182947"/>
                <a:gd name="connsiteX11" fmla="*/ 12878 w 183215"/>
                <a:gd name="connsiteY11" fmla="*/ 98313 h 182947"/>
                <a:gd name="connsiteX12" fmla="*/ 5849 w 183215"/>
                <a:gd name="connsiteY12" fmla="*/ 92568 h 182947"/>
                <a:gd name="connsiteX13" fmla="*/ 98 w 183215"/>
                <a:gd name="connsiteY13" fmla="*/ 99590 h 182947"/>
                <a:gd name="connsiteX14" fmla="*/ 99781 w 183215"/>
                <a:gd name="connsiteY14" fmla="*/ 182582 h 182947"/>
                <a:gd name="connsiteX15" fmla="*/ 182850 w 183215"/>
                <a:gd name="connsiteY15" fmla="*/ 82992 h 182947"/>
                <a:gd name="connsiteX16" fmla="*/ 91474 w 183215"/>
                <a:gd name="connsiteY16" fmla="*/ 0 h 182947"/>
                <a:gd name="connsiteX17" fmla="*/ 160485 w 183215"/>
                <a:gd name="connsiteY17" fmla="*/ 54264 h 182947"/>
                <a:gd name="connsiteX18" fmla="*/ 125980 w 183215"/>
                <a:gd name="connsiteY18" fmla="*/ 54264 h 182947"/>
                <a:gd name="connsiteX19" fmla="*/ 113200 w 183215"/>
                <a:gd name="connsiteY19" fmla="*/ 15960 h 182947"/>
                <a:gd name="connsiteX20" fmla="*/ 160485 w 183215"/>
                <a:gd name="connsiteY20" fmla="*/ 54264 h 182947"/>
                <a:gd name="connsiteX21" fmla="*/ 160485 w 183215"/>
                <a:gd name="connsiteY21" fmla="*/ 54264 h 182947"/>
                <a:gd name="connsiteX22" fmla="*/ 166236 w 183215"/>
                <a:gd name="connsiteY22" fmla="*/ 116189 h 182947"/>
                <a:gd name="connsiteX23" fmla="*/ 128536 w 183215"/>
                <a:gd name="connsiteY23" fmla="*/ 116189 h 182947"/>
                <a:gd name="connsiteX24" fmla="*/ 128536 w 183215"/>
                <a:gd name="connsiteY24" fmla="*/ 67032 h 182947"/>
                <a:gd name="connsiteX25" fmla="*/ 166236 w 183215"/>
                <a:gd name="connsiteY25" fmla="*/ 67032 h 182947"/>
                <a:gd name="connsiteX26" fmla="*/ 166236 w 183215"/>
                <a:gd name="connsiteY26" fmla="*/ 116189 h 182947"/>
                <a:gd name="connsiteX27" fmla="*/ 91474 w 183215"/>
                <a:gd name="connsiteY27" fmla="*/ 12768 h 182947"/>
                <a:gd name="connsiteX28" fmla="*/ 113839 w 183215"/>
                <a:gd name="connsiteY28" fmla="*/ 54264 h 182947"/>
                <a:gd name="connsiteX29" fmla="*/ 69109 w 183215"/>
                <a:gd name="connsiteY29" fmla="*/ 54264 h 182947"/>
                <a:gd name="connsiteX30" fmla="*/ 91474 w 183215"/>
                <a:gd name="connsiteY30" fmla="*/ 12768 h 182947"/>
                <a:gd name="connsiteX31" fmla="*/ 65914 w 183215"/>
                <a:gd name="connsiteY31" fmla="*/ 91291 h 182947"/>
                <a:gd name="connsiteX32" fmla="*/ 67192 w 183215"/>
                <a:gd name="connsiteY32" fmla="*/ 67032 h 182947"/>
                <a:gd name="connsiteX33" fmla="*/ 115756 w 183215"/>
                <a:gd name="connsiteY33" fmla="*/ 67032 h 182947"/>
                <a:gd name="connsiteX34" fmla="*/ 115756 w 183215"/>
                <a:gd name="connsiteY34" fmla="*/ 116189 h 182947"/>
                <a:gd name="connsiteX35" fmla="*/ 67192 w 183215"/>
                <a:gd name="connsiteY35" fmla="*/ 116189 h 182947"/>
                <a:gd name="connsiteX36" fmla="*/ 65914 w 183215"/>
                <a:gd name="connsiteY36" fmla="*/ 91291 h 182947"/>
                <a:gd name="connsiteX37" fmla="*/ 65914 w 183215"/>
                <a:gd name="connsiteY37" fmla="*/ 91291 h 182947"/>
                <a:gd name="connsiteX38" fmla="*/ 91474 w 183215"/>
                <a:gd name="connsiteY38" fmla="*/ 170452 h 182947"/>
                <a:gd name="connsiteX39" fmla="*/ 69109 w 183215"/>
                <a:gd name="connsiteY39" fmla="*/ 128957 h 182947"/>
                <a:gd name="connsiteX40" fmla="*/ 113839 w 183215"/>
                <a:gd name="connsiteY40" fmla="*/ 128957 h 182947"/>
                <a:gd name="connsiteX41" fmla="*/ 91474 w 183215"/>
                <a:gd name="connsiteY41" fmla="*/ 170452 h 182947"/>
                <a:gd name="connsiteX42" fmla="*/ 91474 w 183215"/>
                <a:gd name="connsiteY42" fmla="*/ 170452 h 182947"/>
                <a:gd name="connsiteX43" fmla="*/ 21824 w 183215"/>
                <a:gd name="connsiteY43" fmla="*/ 128957 h 182947"/>
                <a:gd name="connsiteX44" fmla="*/ 56329 w 183215"/>
                <a:gd name="connsiteY44" fmla="*/ 128957 h 182947"/>
                <a:gd name="connsiteX45" fmla="*/ 69109 w 183215"/>
                <a:gd name="connsiteY45" fmla="*/ 167260 h 182947"/>
                <a:gd name="connsiteX46" fmla="*/ 21824 w 183215"/>
                <a:gd name="connsiteY46" fmla="*/ 128957 h 182947"/>
                <a:gd name="connsiteX47" fmla="*/ 113839 w 183215"/>
                <a:gd name="connsiteY47" fmla="*/ 167260 h 182947"/>
                <a:gd name="connsiteX48" fmla="*/ 126619 w 183215"/>
                <a:gd name="connsiteY48" fmla="*/ 128957 h 182947"/>
                <a:gd name="connsiteX49" fmla="*/ 161124 w 183215"/>
                <a:gd name="connsiteY49" fmla="*/ 128957 h 182947"/>
                <a:gd name="connsiteX50" fmla="*/ 113839 w 183215"/>
                <a:gd name="connsiteY50" fmla="*/ 167260 h 182947"/>
                <a:gd name="connsiteX51" fmla="*/ 113839 w 183215"/>
                <a:gd name="connsiteY51" fmla="*/ 167260 h 18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83215" h="182947">
                  <a:moveTo>
                    <a:pt x="91474" y="0"/>
                  </a:moveTo>
                  <a:cubicBezTo>
                    <a:pt x="83167" y="0"/>
                    <a:pt x="74860" y="1277"/>
                    <a:pt x="66553" y="3192"/>
                  </a:cubicBezTo>
                  <a:cubicBezTo>
                    <a:pt x="63358" y="4469"/>
                    <a:pt x="61441" y="8299"/>
                    <a:pt x="62719" y="11491"/>
                  </a:cubicBezTo>
                  <a:cubicBezTo>
                    <a:pt x="63997" y="14045"/>
                    <a:pt x="66553" y="15960"/>
                    <a:pt x="69109" y="15322"/>
                  </a:cubicBezTo>
                  <a:cubicBezTo>
                    <a:pt x="62719" y="27451"/>
                    <a:pt x="58246" y="40219"/>
                    <a:pt x="56329" y="53626"/>
                  </a:cubicBezTo>
                  <a:lnTo>
                    <a:pt x="52495" y="53626"/>
                  </a:lnTo>
                  <a:cubicBezTo>
                    <a:pt x="48661" y="53626"/>
                    <a:pt x="46105" y="56179"/>
                    <a:pt x="46105" y="60010"/>
                  </a:cubicBezTo>
                  <a:cubicBezTo>
                    <a:pt x="46105" y="63840"/>
                    <a:pt x="48661" y="66394"/>
                    <a:pt x="52495" y="66394"/>
                  </a:cubicBezTo>
                  <a:lnTo>
                    <a:pt x="54412" y="66394"/>
                  </a:lnTo>
                  <a:cubicBezTo>
                    <a:pt x="52495" y="82992"/>
                    <a:pt x="52495" y="98952"/>
                    <a:pt x="54412" y="115550"/>
                  </a:cubicBezTo>
                  <a:lnTo>
                    <a:pt x="16712" y="115550"/>
                  </a:lnTo>
                  <a:cubicBezTo>
                    <a:pt x="14795" y="109805"/>
                    <a:pt x="13517" y="104059"/>
                    <a:pt x="12878" y="98313"/>
                  </a:cubicBezTo>
                  <a:cubicBezTo>
                    <a:pt x="12878" y="94483"/>
                    <a:pt x="9683" y="91930"/>
                    <a:pt x="5849" y="92568"/>
                  </a:cubicBezTo>
                  <a:cubicBezTo>
                    <a:pt x="2015" y="92568"/>
                    <a:pt x="-541" y="95760"/>
                    <a:pt x="98" y="99590"/>
                  </a:cubicBezTo>
                  <a:cubicBezTo>
                    <a:pt x="4571" y="150024"/>
                    <a:pt x="49300" y="187051"/>
                    <a:pt x="99781" y="182582"/>
                  </a:cubicBezTo>
                  <a:cubicBezTo>
                    <a:pt x="150261" y="178113"/>
                    <a:pt x="187323" y="133425"/>
                    <a:pt x="182850" y="82992"/>
                  </a:cubicBezTo>
                  <a:cubicBezTo>
                    <a:pt x="178377" y="35750"/>
                    <a:pt x="138759" y="0"/>
                    <a:pt x="91474" y="0"/>
                  </a:cubicBezTo>
                  <a:close/>
                  <a:moveTo>
                    <a:pt x="160485" y="54264"/>
                  </a:moveTo>
                  <a:lnTo>
                    <a:pt x="125980" y="54264"/>
                  </a:lnTo>
                  <a:cubicBezTo>
                    <a:pt x="124063" y="40858"/>
                    <a:pt x="119590" y="28090"/>
                    <a:pt x="113200" y="15960"/>
                  </a:cubicBezTo>
                  <a:cubicBezTo>
                    <a:pt x="133648" y="21706"/>
                    <a:pt x="150900" y="35750"/>
                    <a:pt x="160485" y="54264"/>
                  </a:cubicBezTo>
                  <a:lnTo>
                    <a:pt x="160485" y="54264"/>
                  </a:lnTo>
                  <a:close/>
                  <a:moveTo>
                    <a:pt x="166236" y="116189"/>
                  </a:moveTo>
                  <a:lnTo>
                    <a:pt x="128536" y="116189"/>
                  </a:lnTo>
                  <a:cubicBezTo>
                    <a:pt x="130453" y="99590"/>
                    <a:pt x="130453" y="83630"/>
                    <a:pt x="128536" y="67032"/>
                  </a:cubicBezTo>
                  <a:lnTo>
                    <a:pt x="166236" y="67032"/>
                  </a:lnTo>
                  <a:cubicBezTo>
                    <a:pt x="171348" y="82992"/>
                    <a:pt x="171348" y="100229"/>
                    <a:pt x="166236" y="116189"/>
                  </a:cubicBezTo>
                  <a:close/>
                  <a:moveTo>
                    <a:pt x="91474" y="12768"/>
                  </a:moveTo>
                  <a:cubicBezTo>
                    <a:pt x="99142" y="12768"/>
                    <a:pt x="108727" y="28090"/>
                    <a:pt x="113839" y="54264"/>
                  </a:cubicBezTo>
                  <a:lnTo>
                    <a:pt x="69109" y="54264"/>
                  </a:lnTo>
                  <a:cubicBezTo>
                    <a:pt x="74221" y="28090"/>
                    <a:pt x="83806" y="12768"/>
                    <a:pt x="91474" y="12768"/>
                  </a:cubicBezTo>
                  <a:close/>
                  <a:moveTo>
                    <a:pt x="65914" y="91291"/>
                  </a:moveTo>
                  <a:cubicBezTo>
                    <a:pt x="65914" y="82992"/>
                    <a:pt x="66553" y="74693"/>
                    <a:pt x="67192" y="67032"/>
                  </a:cubicBezTo>
                  <a:lnTo>
                    <a:pt x="115756" y="67032"/>
                  </a:lnTo>
                  <a:cubicBezTo>
                    <a:pt x="117673" y="83630"/>
                    <a:pt x="117673" y="99590"/>
                    <a:pt x="115756" y="116189"/>
                  </a:cubicBezTo>
                  <a:lnTo>
                    <a:pt x="67192" y="116189"/>
                  </a:lnTo>
                  <a:cubicBezTo>
                    <a:pt x="65914" y="107889"/>
                    <a:pt x="65914" y="99590"/>
                    <a:pt x="65914" y="91291"/>
                  </a:cubicBezTo>
                  <a:lnTo>
                    <a:pt x="65914" y="91291"/>
                  </a:lnTo>
                  <a:close/>
                  <a:moveTo>
                    <a:pt x="91474" y="170452"/>
                  </a:moveTo>
                  <a:cubicBezTo>
                    <a:pt x="83806" y="170452"/>
                    <a:pt x="74221" y="155131"/>
                    <a:pt x="69109" y="128957"/>
                  </a:cubicBezTo>
                  <a:lnTo>
                    <a:pt x="113839" y="128957"/>
                  </a:lnTo>
                  <a:cubicBezTo>
                    <a:pt x="108727" y="155131"/>
                    <a:pt x="98503" y="170452"/>
                    <a:pt x="91474" y="170452"/>
                  </a:cubicBezTo>
                  <a:lnTo>
                    <a:pt x="91474" y="170452"/>
                  </a:lnTo>
                  <a:close/>
                  <a:moveTo>
                    <a:pt x="21824" y="128957"/>
                  </a:moveTo>
                  <a:lnTo>
                    <a:pt x="56329" y="128957"/>
                  </a:lnTo>
                  <a:cubicBezTo>
                    <a:pt x="58246" y="142363"/>
                    <a:pt x="62719" y="155131"/>
                    <a:pt x="69109" y="167260"/>
                  </a:cubicBezTo>
                  <a:cubicBezTo>
                    <a:pt x="48661" y="161515"/>
                    <a:pt x="31409" y="147470"/>
                    <a:pt x="21824" y="128957"/>
                  </a:cubicBezTo>
                  <a:close/>
                  <a:moveTo>
                    <a:pt x="113839" y="167260"/>
                  </a:moveTo>
                  <a:cubicBezTo>
                    <a:pt x="120229" y="155131"/>
                    <a:pt x="124702" y="142363"/>
                    <a:pt x="126619" y="128957"/>
                  </a:cubicBezTo>
                  <a:lnTo>
                    <a:pt x="161124" y="128957"/>
                  </a:lnTo>
                  <a:cubicBezTo>
                    <a:pt x="150261" y="147470"/>
                    <a:pt x="133648" y="160876"/>
                    <a:pt x="113839" y="167260"/>
                  </a:cubicBezTo>
                  <a:lnTo>
                    <a:pt x="113839" y="167260"/>
                  </a:lnTo>
                  <a:close/>
                </a:path>
              </a:pathLst>
            </a:custGeom>
            <a:grpFill/>
            <a:ln w="6390" cap="flat">
              <a:noFill/>
              <a:prstDash val="solid"/>
              <a:miter/>
            </a:ln>
          </p:spPr>
          <p:txBody>
            <a:bodyPr rtlCol="0" anchor="ctr"/>
            <a:lstStyle/>
            <a:p>
              <a:endParaRPr lang="en-US" dirty="0"/>
            </a:p>
          </p:txBody>
        </p:sp>
      </p:grpSp>
      <p:grpSp>
        <p:nvGrpSpPr>
          <p:cNvPr id="95" name="Graphic 4">
            <a:extLst>
              <a:ext uri="{FF2B5EF4-FFF2-40B4-BE49-F238E27FC236}">
                <a16:creationId xmlns:a16="http://schemas.microsoft.com/office/drawing/2014/main" id="{ED42195E-EBF5-4144-88B1-114974FBE861}"/>
              </a:ext>
            </a:extLst>
          </p:cNvPr>
          <p:cNvGrpSpPr/>
          <p:nvPr/>
        </p:nvGrpSpPr>
        <p:grpSpPr>
          <a:xfrm>
            <a:off x="9395362" y="3478736"/>
            <a:ext cx="361670" cy="361333"/>
            <a:chOff x="467743" y="1402085"/>
            <a:chExt cx="361670" cy="361333"/>
          </a:xfrm>
          <a:solidFill>
            <a:srgbClr val="455F51"/>
          </a:solidFill>
        </p:grpSpPr>
        <p:sp>
          <p:nvSpPr>
            <p:cNvPr id="96" name="Graphic 4">
              <a:extLst>
                <a:ext uri="{FF2B5EF4-FFF2-40B4-BE49-F238E27FC236}">
                  <a16:creationId xmlns:a16="http://schemas.microsoft.com/office/drawing/2014/main" id="{D18A4603-6845-4950-8627-94C965CC653B}"/>
                </a:ext>
              </a:extLst>
            </p:cNvPr>
            <p:cNvSpPr/>
            <p:nvPr/>
          </p:nvSpPr>
          <p:spPr>
            <a:xfrm>
              <a:off x="467743" y="1402085"/>
              <a:ext cx="361670" cy="361333"/>
            </a:xfrm>
            <a:custGeom>
              <a:avLst/>
              <a:gdLst>
                <a:gd name="connsiteX0" fmla="*/ 180835 w 361670"/>
                <a:gd name="connsiteY0" fmla="*/ 0 h 361333"/>
                <a:gd name="connsiteX1" fmla="*/ 0 w 361670"/>
                <a:gd name="connsiteY1" fmla="*/ 180667 h 361333"/>
                <a:gd name="connsiteX2" fmla="*/ 180835 w 361670"/>
                <a:gd name="connsiteY2" fmla="*/ 361333 h 361333"/>
                <a:gd name="connsiteX3" fmla="*/ 361670 w 361670"/>
                <a:gd name="connsiteY3" fmla="*/ 180667 h 361333"/>
                <a:gd name="connsiteX4" fmla="*/ 180835 w 361670"/>
                <a:gd name="connsiteY4" fmla="*/ 0 h 361333"/>
                <a:gd name="connsiteX5" fmla="*/ 180835 w 361670"/>
                <a:gd name="connsiteY5" fmla="*/ 349204 h 361333"/>
                <a:gd name="connsiteX6" fmla="*/ 12780 w 361670"/>
                <a:gd name="connsiteY6" fmla="*/ 181305 h 361333"/>
                <a:gd name="connsiteX7" fmla="*/ 180835 w 361670"/>
                <a:gd name="connsiteY7" fmla="*/ 13406 h 361333"/>
                <a:gd name="connsiteX8" fmla="*/ 348891 w 361670"/>
                <a:gd name="connsiteY8" fmla="*/ 181305 h 361333"/>
                <a:gd name="connsiteX9" fmla="*/ 180835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0"/>
                  </a:moveTo>
                  <a:cubicBezTo>
                    <a:pt x="80513" y="0"/>
                    <a:pt x="0" y="81077"/>
                    <a:pt x="0" y="180667"/>
                  </a:cubicBezTo>
                  <a:cubicBezTo>
                    <a:pt x="0" y="280257"/>
                    <a:pt x="81152" y="361333"/>
                    <a:pt x="180835" y="361333"/>
                  </a:cubicBezTo>
                  <a:cubicBezTo>
                    <a:pt x="281157" y="361333"/>
                    <a:pt x="361670" y="280257"/>
                    <a:pt x="361670" y="180667"/>
                  </a:cubicBezTo>
                  <a:cubicBezTo>
                    <a:pt x="361670" y="81077"/>
                    <a:pt x="280518" y="0"/>
                    <a:pt x="180835" y="0"/>
                  </a:cubicBezTo>
                  <a:close/>
                  <a:moveTo>
                    <a:pt x="180835" y="349204"/>
                  </a:moveTo>
                  <a:cubicBezTo>
                    <a:pt x="88181" y="349204"/>
                    <a:pt x="12780" y="273873"/>
                    <a:pt x="12780" y="181305"/>
                  </a:cubicBezTo>
                  <a:cubicBezTo>
                    <a:pt x="12780" y="88737"/>
                    <a:pt x="88181" y="13406"/>
                    <a:pt x="180835" y="13406"/>
                  </a:cubicBezTo>
                  <a:cubicBezTo>
                    <a:pt x="273489" y="13406"/>
                    <a:pt x="348891" y="88737"/>
                    <a:pt x="348891" y="181305"/>
                  </a:cubicBezTo>
                  <a:cubicBezTo>
                    <a:pt x="348891" y="273873"/>
                    <a:pt x="273489" y="349204"/>
                    <a:pt x="180835" y="349204"/>
                  </a:cubicBezTo>
                  <a:close/>
                </a:path>
              </a:pathLst>
            </a:custGeom>
            <a:grpFill/>
            <a:ln w="6390" cap="flat">
              <a:noFill/>
              <a:prstDash val="solid"/>
              <a:miter/>
            </a:ln>
          </p:spPr>
          <p:txBody>
            <a:bodyPr rtlCol="0" anchor="ctr"/>
            <a:lstStyle/>
            <a:p>
              <a:endParaRPr lang="en-US" dirty="0"/>
            </a:p>
          </p:txBody>
        </p:sp>
        <p:sp>
          <p:nvSpPr>
            <p:cNvPr id="97" name="Graphic 4">
              <a:extLst>
                <a:ext uri="{FF2B5EF4-FFF2-40B4-BE49-F238E27FC236}">
                  <a16:creationId xmlns:a16="http://schemas.microsoft.com/office/drawing/2014/main" id="{C18A0AB8-BBC2-4C71-826E-E105E45C1103}"/>
                </a:ext>
              </a:extLst>
            </p:cNvPr>
            <p:cNvSpPr/>
            <p:nvPr/>
          </p:nvSpPr>
          <p:spPr>
            <a:xfrm>
              <a:off x="559758" y="1485715"/>
              <a:ext cx="201390" cy="125125"/>
            </a:xfrm>
            <a:custGeom>
              <a:avLst/>
              <a:gdLst>
                <a:gd name="connsiteX0" fmla="*/ 177001 w 201390"/>
                <a:gd name="connsiteY0" fmla="*/ 42134 h 125125"/>
                <a:gd name="connsiteX1" fmla="*/ 133550 w 201390"/>
                <a:gd name="connsiteY1" fmla="*/ 14045 h 125125"/>
                <a:gd name="connsiteX2" fmla="*/ 98405 w 201390"/>
                <a:gd name="connsiteY2" fmla="*/ 6384 h 125125"/>
                <a:gd name="connsiteX3" fmla="*/ 76679 w 201390"/>
                <a:gd name="connsiteY3" fmla="*/ 0 h 125125"/>
                <a:gd name="connsiteX4" fmla="*/ 46008 w 201390"/>
                <a:gd name="connsiteY4" fmla="*/ 13406 h 125125"/>
                <a:gd name="connsiteX5" fmla="*/ 7029 w 201390"/>
                <a:gd name="connsiteY5" fmla="*/ 46603 h 125125"/>
                <a:gd name="connsiteX6" fmla="*/ 7668 w 201390"/>
                <a:gd name="connsiteY6" fmla="*/ 53625 h 125125"/>
                <a:gd name="connsiteX7" fmla="*/ 0 w 201390"/>
                <a:gd name="connsiteY7" fmla="*/ 73416 h 125125"/>
                <a:gd name="connsiteX8" fmla="*/ 35145 w 201390"/>
                <a:gd name="connsiteY8" fmla="*/ 106612 h 125125"/>
                <a:gd name="connsiteX9" fmla="*/ 69011 w 201390"/>
                <a:gd name="connsiteY9" fmla="*/ 125126 h 125125"/>
                <a:gd name="connsiteX10" fmla="*/ 84986 w 201390"/>
                <a:gd name="connsiteY10" fmla="*/ 121934 h 125125"/>
                <a:gd name="connsiteX11" fmla="*/ 116297 w 201390"/>
                <a:gd name="connsiteY11" fmla="*/ 121934 h 125125"/>
                <a:gd name="connsiteX12" fmla="*/ 132272 w 201390"/>
                <a:gd name="connsiteY12" fmla="*/ 125126 h 125125"/>
                <a:gd name="connsiteX13" fmla="*/ 166138 w 201390"/>
                <a:gd name="connsiteY13" fmla="*/ 106612 h 125125"/>
                <a:gd name="connsiteX14" fmla="*/ 201283 w 201390"/>
                <a:gd name="connsiteY14" fmla="*/ 73416 h 125125"/>
                <a:gd name="connsiteX15" fmla="*/ 177001 w 201390"/>
                <a:gd name="connsiteY15" fmla="*/ 42134 h 125125"/>
                <a:gd name="connsiteX16" fmla="*/ 163582 w 201390"/>
                <a:gd name="connsiteY16" fmla="*/ 93845 h 125125"/>
                <a:gd name="connsiteX17" fmla="*/ 162943 w 201390"/>
                <a:gd name="connsiteY17" fmla="*/ 93845 h 125125"/>
                <a:gd name="connsiteX18" fmla="*/ 156553 w 201390"/>
                <a:gd name="connsiteY18" fmla="*/ 97675 h 125125"/>
                <a:gd name="connsiteX19" fmla="*/ 132272 w 201390"/>
                <a:gd name="connsiteY19" fmla="*/ 112358 h 125125"/>
                <a:gd name="connsiteX20" fmla="*/ 119492 w 201390"/>
                <a:gd name="connsiteY20" fmla="*/ 109166 h 125125"/>
                <a:gd name="connsiteX21" fmla="*/ 116936 w 201390"/>
                <a:gd name="connsiteY21" fmla="*/ 108528 h 125125"/>
                <a:gd name="connsiteX22" fmla="*/ 114380 w 201390"/>
                <a:gd name="connsiteY22" fmla="*/ 109166 h 125125"/>
                <a:gd name="connsiteX23" fmla="*/ 88181 w 201390"/>
                <a:gd name="connsiteY23" fmla="*/ 109166 h 125125"/>
                <a:gd name="connsiteX24" fmla="*/ 82430 w 201390"/>
                <a:gd name="connsiteY24" fmla="*/ 109166 h 125125"/>
                <a:gd name="connsiteX25" fmla="*/ 69650 w 201390"/>
                <a:gd name="connsiteY25" fmla="*/ 112358 h 125125"/>
                <a:gd name="connsiteX26" fmla="*/ 45369 w 201390"/>
                <a:gd name="connsiteY26" fmla="*/ 97675 h 125125"/>
                <a:gd name="connsiteX27" fmla="*/ 38979 w 201390"/>
                <a:gd name="connsiteY27" fmla="*/ 93845 h 125125"/>
                <a:gd name="connsiteX28" fmla="*/ 37701 w 201390"/>
                <a:gd name="connsiteY28" fmla="*/ 93845 h 125125"/>
                <a:gd name="connsiteX29" fmla="*/ 12780 w 201390"/>
                <a:gd name="connsiteY29" fmla="*/ 73416 h 125125"/>
                <a:gd name="connsiteX30" fmla="*/ 19170 w 201390"/>
                <a:gd name="connsiteY30" fmla="*/ 60009 h 125125"/>
                <a:gd name="connsiteX31" fmla="*/ 21087 w 201390"/>
                <a:gd name="connsiteY31" fmla="*/ 52987 h 125125"/>
                <a:gd name="connsiteX32" fmla="*/ 19809 w 201390"/>
                <a:gd name="connsiteY32" fmla="*/ 46603 h 125125"/>
                <a:gd name="connsiteX33" fmla="*/ 44730 w 201390"/>
                <a:gd name="connsiteY33" fmla="*/ 26174 h 125125"/>
                <a:gd name="connsiteX34" fmla="*/ 47925 w 201390"/>
                <a:gd name="connsiteY34" fmla="*/ 26174 h 125125"/>
                <a:gd name="connsiteX35" fmla="*/ 53675 w 201390"/>
                <a:gd name="connsiteY35" fmla="*/ 23621 h 125125"/>
                <a:gd name="connsiteX36" fmla="*/ 76040 w 201390"/>
                <a:gd name="connsiteY36" fmla="*/ 12768 h 125125"/>
                <a:gd name="connsiteX37" fmla="*/ 93293 w 201390"/>
                <a:gd name="connsiteY37" fmla="*/ 18514 h 125125"/>
                <a:gd name="connsiteX38" fmla="*/ 99044 w 201390"/>
                <a:gd name="connsiteY38" fmla="*/ 19790 h 125125"/>
                <a:gd name="connsiteX39" fmla="*/ 127160 w 201390"/>
                <a:gd name="connsiteY39" fmla="*/ 25536 h 125125"/>
                <a:gd name="connsiteX40" fmla="*/ 132911 w 201390"/>
                <a:gd name="connsiteY40" fmla="*/ 27451 h 125125"/>
                <a:gd name="connsiteX41" fmla="*/ 164860 w 201390"/>
                <a:gd name="connsiteY41" fmla="*/ 46603 h 125125"/>
                <a:gd name="connsiteX42" fmla="*/ 164860 w 201390"/>
                <a:gd name="connsiteY42" fmla="*/ 47241 h 125125"/>
                <a:gd name="connsiteX43" fmla="*/ 169972 w 201390"/>
                <a:gd name="connsiteY43" fmla="*/ 53625 h 125125"/>
                <a:gd name="connsiteX44" fmla="*/ 189781 w 201390"/>
                <a:gd name="connsiteY44" fmla="*/ 73416 h 125125"/>
                <a:gd name="connsiteX45" fmla="*/ 163582 w 201390"/>
                <a:gd name="connsiteY45" fmla="*/ 93845 h 12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01390" h="125125">
                  <a:moveTo>
                    <a:pt x="177001" y="42134"/>
                  </a:moveTo>
                  <a:cubicBezTo>
                    <a:pt x="174445" y="24259"/>
                    <a:pt x="155275" y="10853"/>
                    <a:pt x="133550" y="14045"/>
                  </a:cubicBezTo>
                  <a:cubicBezTo>
                    <a:pt x="123965" y="6384"/>
                    <a:pt x="111185" y="3830"/>
                    <a:pt x="98405" y="6384"/>
                  </a:cubicBezTo>
                  <a:cubicBezTo>
                    <a:pt x="92015" y="2554"/>
                    <a:pt x="84347" y="0"/>
                    <a:pt x="76679" y="0"/>
                  </a:cubicBezTo>
                  <a:cubicBezTo>
                    <a:pt x="64538" y="0"/>
                    <a:pt x="53675" y="5107"/>
                    <a:pt x="46008" y="13406"/>
                  </a:cubicBezTo>
                  <a:cubicBezTo>
                    <a:pt x="24921" y="12768"/>
                    <a:pt x="7029" y="28089"/>
                    <a:pt x="7029" y="46603"/>
                  </a:cubicBezTo>
                  <a:cubicBezTo>
                    <a:pt x="7029" y="49157"/>
                    <a:pt x="7029" y="51072"/>
                    <a:pt x="7668" y="53625"/>
                  </a:cubicBezTo>
                  <a:cubicBezTo>
                    <a:pt x="2556" y="59371"/>
                    <a:pt x="0" y="66393"/>
                    <a:pt x="0" y="73416"/>
                  </a:cubicBezTo>
                  <a:cubicBezTo>
                    <a:pt x="0" y="90653"/>
                    <a:pt x="15336" y="105336"/>
                    <a:pt x="35145" y="106612"/>
                  </a:cubicBezTo>
                  <a:cubicBezTo>
                    <a:pt x="41535" y="118104"/>
                    <a:pt x="54314" y="125126"/>
                    <a:pt x="69011" y="125126"/>
                  </a:cubicBezTo>
                  <a:cubicBezTo>
                    <a:pt x="74762" y="125126"/>
                    <a:pt x="79874" y="123849"/>
                    <a:pt x="84986" y="121934"/>
                  </a:cubicBezTo>
                  <a:cubicBezTo>
                    <a:pt x="94571" y="125764"/>
                    <a:pt x="106712" y="125764"/>
                    <a:pt x="116297" y="121934"/>
                  </a:cubicBezTo>
                  <a:cubicBezTo>
                    <a:pt x="121409" y="123849"/>
                    <a:pt x="126521" y="125126"/>
                    <a:pt x="132272" y="125126"/>
                  </a:cubicBezTo>
                  <a:cubicBezTo>
                    <a:pt x="146969" y="125126"/>
                    <a:pt x="160387" y="118104"/>
                    <a:pt x="166138" y="106612"/>
                  </a:cubicBezTo>
                  <a:cubicBezTo>
                    <a:pt x="185947" y="105336"/>
                    <a:pt x="201283" y="91291"/>
                    <a:pt x="201283" y="73416"/>
                  </a:cubicBezTo>
                  <a:cubicBezTo>
                    <a:pt x="202561" y="59371"/>
                    <a:pt x="192337" y="46603"/>
                    <a:pt x="177001" y="42134"/>
                  </a:cubicBezTo>
                  <a:close/>
                  <a:moveTo>
                    <a:pt x="163582" y="93845"/>
                  </a:moveTo>
                  <a:cubicBezTo>
                    <a:pt x="163582" y="93845"/>
                    <a:pt x="162943" y="93845"/>
                    <a:pt x="162943" y="93845"/>
                  </a:cubicBezTo>
                  <a:cubicBezTo>
                    <a:pt x="160387" y="93845"/>
                    <a:pt x="157831" y="95121"/>
                    <a:pt x="156553" y="97675"/>
                  </a:cubicBezTo>
                  <a:cubicBezTo>
                    <a:pt x="153358" y="105974"/>
                    <a:pt x="143774" y="112358"/>
                    <a:pt x="132272" y="112358"/>
                  </a:cubicBezTo>
                  <a:cubicBezTo>
                    <a:pt x="127799" y="112358"/>
                    <a:pt x="123326" y="111081"/>
                    <a:pt x="119492" y="109166"/>
                  </a:cubicBezTo>
                  <a:cubicBezTo>
                    <a:pt x="118853" y="108528"/>
                    <a:pt x="117575" y="108528"/>
                    <a:pt x="116936" y="108528"/>
                  </a:cubicBezTo>
                  <a:cubicBezTo>
                    <a:pt x="116297" y="108528"/>
                    <a:pt x="115019" y="108528"/>
                    <a:pt x="114380" y="109166"/>
                  </a:cubicBezTo>
                  <a:cubicBezTo>
                    <a:pt x="106712" y="112996"/>
                    <a:pt x="96488" y="112996"/>
                    <a:pt x="88181" y="109166"/>
                  </a:cubicBezTo>
                  <a:cubicBezTo>
                    <a:pt x="86264" y="108528"/>
                    <a:pt x="84347" y="108528"/>
                    <a:pt x="82430" y="109166"/>
                  </a:cubicBezTo>
                  <a:cubicBezTo>
                    <a:pt x="78596" y="111081"/>
                    <a:pt x="74123" y="112358"/>
                    <a:pt x="69650" y="112358"/>
                  </a:cubicBezTo>
                  <a:cubicBezTo>
                    <a:pt x="58787" y="112358"/>
                    <a:pt x="48564" y="106612"/>
                    <a:pt x="45369" y="97675"/>
                  </a:cubicBezTo>
                  <a:cubicBezTo>
                    <a:pt x="44091" y="95121"/>
                    <a:pt x="41535" y="93206"/>
                    <a:pt x="38979" y="93845"/>
                  </a:cubicBezTo>
                  <a:cubicBezTo>
                    <a:pt x="38979" y="93845"/>
                    <a:pt x="37701" y="93845"/>
                    <a:pt x="37701" y="93845"/>
                  </a:cubicBezTo>
                  <a:cubicBezTo>
                    <a:pt x="23643" y="93845"/>
                    <a:pt x="12780" y="84907"/>
                    <a:pt x="12780" y="73416"/>
                  </a:cubicBezTo>
                  <a:cubicBezTo>
                    <a:pt x="12780" y="68309"/>
                    <a:pt x="15336" y="63840"/>
                    <a:pt x="19170" y="60009"/>
                  </a:cubicBezTo>
                  <a:cubicBezTo>
                    <a:pt x="21087" y="58094"/>
                    <a:pt x="21726" y="55541"/>
                    <a:pt x="21087" y="52987"/>
                  </a:cubicBezTo>
                  <a:cubicBezTo>
                    <a:pt x="20448" y="51072"/>
                    <a:pt x="19809" y="49157"/>
                    <a:pt x="19809" y="46603"/>
                  </a:cubicBezTo>
                  <a:cubicBezTo>
                    <a:pt x="19809" y="35112"/>
                    <a:pt x="31311" y="26174"/>
                    <a:pt x="44730" y="26174"/>
                  </a:cubicBezTo>
                  <a:cubicBezTo>
                    <a:pt x="46008" y="26174"/>
                    <a:pt x="47286" y="26174"/>
                    <a:pt x="47925" y="26174"/>
                  </a:cubicBezTo>
                  <a:cubicBezTo>
                    <a:pt x="50481" y="26174"/>
                    <a:pt x="52398" y="25536"/>
                    <a:pt x="53675" y="23621"/>
                  </a:cubicBezTo>
                  <a:cubicBezTo>
                    <a:pt x="58148" y="17237"/>
                    <a:pt x="66455" y="12768"/>
                    <a:pt x="76040" y="12768"/>
                  </a:cubicBezTo>
                  <a:cubicBezTo>
                    <a:pt x="82430" y="12768"/>
                    <a:pt x="88181" y="14683"/>
                    <a:pt x="93293" y="18514"/>
                  </a:cubicBezTo>
                  <a:cubicBezTo>
                    <a:pt x="95210" y="19790"/>
                    <a:pt x="97127" y="19790"/>
                    <a:pt x="99044" y="19790"/>
                  </a:cubicBezTo>
                  <a:cubicBezTo>
                    <a:pt x="109268" y="16598"/>
                    <a:pt x="120131" y="19152"/>
                    <a:pt x="127160" y="25536"/>
                  </a:cubicBezTo>
                  <a:cubicBezTo>
                    <a:pt x="128438" y="26813"/>
                    <a:pt x="130994" y="27451"/>
                    <a:pt x="132911" y="27451"/>
                  </a:cubicBezTo>
                  <a:cubicBezTo>
                    <a:pt x="149525" y="23621"/>
                    <a:pt x="164860" y="34473"/>
                    <a:pt x="164860" y="46603"/>
                  </a:cubicBezTo>
                  <a:cubicBezTo>
                    <a:pt x="164860" y="46603"/>
                    <a:pt x="164860" y="47241"/>
                    <a:pt x="164860" y="47241"/>
                  </a:cubicBezTo>
                  <a:cubicBezTo>
                    <a:pt x="164860" y="50433"/>
                    <a:pt x="166777" y="52987"/>
                    <a:pt x="169972" y="53625"/>
                  </a:cubicBezTo>
                  <a:cubicBezTo>
                    <a:pt x="181474" y="55541"/>
                    <a:pt x="189781" y="63840"/>
                    <a:pt x="189781" y="73416"/>
                  </a:cubicBezTo>
                  <a:cubicBezTo>
                    <a:pt x="189781" y="84269"/>
                    <a:pt x="178279" y="93845"/>
                    <a:pt x="163582" y="93845"/>
                  </a:cubicBezTo>
                  <a:close/>
                </a:path>
              </a:pathLst>
            </a:custGeom>
            <a:grpFill/>
            <a:ln w="6390" cap="flat">
              <a:noFill/>
              <a:prstDash val="solid"/>
              <a:miter/>
            </a:ln>
          </p:spPr>
          <p:txBody>
            <a:bodyPr rtlCol="0" anchor="ctr"/>
            <a:lstStyle/>
            <a:p>
              <a:endParaRPr lang="en-US" dirty="0"/>
            </a:p>
          </p:txBody>
        </p:sp>
        <p:sp>
          <p:nvSpPr>
            <p:cNvPr id="98" name="Graphic 4">
              <a:extLst>
                <a:ext uri="{FF2B5EF4-FFF2-40B4-BE49-F238E27FC236}">
                  <a16:creationId xmlns:a16="http://schemas.microsoft.com/office/drawing/2014/main" id="{8D77795D-3BD1-459F-BE9E-3FFE40E622A8}"/>
                </a:ext>
              </a:extLst>
            </p:cNvPr>
            <p:cNvSpPr/>
            <p:nvPr/>
          </p:nvSpPr>
          <p:spPr>
            <a:xfrm>
              <a:off x="564870" y="1603180"/>
              <a:ext cx="44729" cy="44687"/>
            </a:xfrm>
            <a:custGeom>
              <a:avLst/>
              <a:gdLst>
                <a:gd name="connsiteX0" fmla="*/ 22365 w 44729"/>
                <a:gd name="connsiteY0" fmla="*/ 0 h 44687"/>
                <a:gd name="connsiteX1" fmla="*/ 0 w 44729"/>
                <a:gd name="connsiteY1" fmla="*/ 22344 h 44687"/>
                <a:gd name="connsiteX2" fmla="*/ 22365 w 44729"/>
                <a:gd name="connsiteY2" fmla="*/ 44688 h 44687"/>
                <a:gd name="connsiteX3" fmla="*/ 44730 w 44729"/>
                <a:gd name="connsiteY3" fmla="*/ 22344 h 44687"/>
                <a:gd name="connsiteX4" fmla="*/ 22365 w 44729"/>
                <a:gd name="connsiteY4" fmla="*/ 0 h 44687"/>
                <a:gd name="connsiteX5" fmla="*/ 22365 w 44729"/>
                <a:gd name="connsiteY5" fmla="*/ 31920 h 44687"/>
                <a:gd name="connsiteX6" fmla="*/ 12780 w 44729"/>
                <a:gd name="connsiteY6" fmla="*/ 22344 h 44687"/>
                <a:gd name="connsiteX7" fmla="*/ 22365 w 44729"/>
                <a:gd name="connsiteY7" fmla="*/ 12768 h 44687"/>
                <a:gd name="connsiteX8" fmla="*/ 31950 w 44729"/>
                <a:gd name="connsiteY8" fmla="*/ 22344 h 44687"/>
                <a:gd name="connsiteX9" fmla="*/ 22365 w 44729"/>
                <a:gd name="connsiteY9" fmla="*/ 31920 h 4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729" h="44687">
                  <a:moveTo>
                    <a:pt x="22365" y="0"/>
                  </a:moveTo>
                  <a:cubicBezTo>
                    <a:pt x="10224" y="0"/>
                    <a:pt x="0" y="10214"/>
                    <a:pt x="0" y="22344"/>
                  </a:cubicBezTo>
                  <a:cubicBezTo>
                    <a:pt x="0" y="34473"/>
                    <a:pt x="10224" y="44688"/>
                    <a:pt x="22365" y="44688"/>
                  </a:cubicBezTo>
                  <a:cubicBezTo>
                    <a:pt x="34506" y="44688"/>
                    <a:pt x="44730" y="34473"/>
                    <a:pt x="44730" y="22344"/>
                  </a:cubicBezTo>
                  <a:cubicBezTo>
                    <a:pt x="44730" y="10214"/>
                    <a:pt x="34506" y="0"/>
                    <a:pt x="22365" y="0"/>
                  </a:cubicBezTo>
                  <a:close/>
                  <a:moveTo>
                    <a:pt x="22365" y="31920"/>
                  </a:moveTo>
                  <a:cubicBezTo>
                    <a:pt x="17253" y="31920"/>
                    <a:pt x="12780" y="27451"/>
                    <a:pt x="12780" y="22344"/>
                  </a:cubicBezTo>
                  <a:cubicBezTo>
                    <a:pt x="12780" y="17237"/>
                    <a:pt x="17253" y="12768"/>
                    <a:pt x="22365" y="12768"/>
                  </a:cubicBezTo>
                  <a:cubicBezTo>
                    <a:pt x="27477" y="12768"/>
                    <a:pt x="31950" y="17237"/>
                    <a:pt x="31950" y="22344"/>
                  </a:cubicBezTo>
                  <a:cubicBezTo>
                    <a:pt x="31950" y="27451"/>
                    <a:pt x="27477" y="31920"/>
                    <a:pt x="22365" y="31920"/>
                  </a:cubicBezTo>
                  <a:close/>
                </a:path>
              </a:pathLst>
            </a:custGeom>
            <a:grpFill/>
            <a:ln w="6390" cap="flat">
              <a:noFill/>
              <a:prstDash val="solid"/>
              <a:miter/>
            </a:ln>
          </p:spPr>
          <p:txBody>
            <a:bodyPr rtlCol="0" anchor="ctr"/>
            <a:lstStyle/>
            <a:p>
              <a:endParaRPr lang="en-US" dirty="0"/>
            </a:p>
          </p:txBody>
        </p:sp>
        <p:sp>
          <p:nvSpPr>
            <p:cNvPr id="99" name="Graphic 4">
              <a:extLst>
                <a:ext uri="{FF2B5EF4-FFF2-40B4-BE49-F238E27FC236}">
                  <a16:creationId xmlns:a16="http://schemas.microsoft.com/office/drawing/2014/main" id="{DF76BED7-E454-4E61-9ACD-F2BF120AAF49}"/>
                </a:ext>
              </a:extLst>
            </p:cNvPr>
            <p:cNvSpPr/>
            <p:nvPr/>
          </p:nvSpPr>
          <p:spPr>
            <a:xfrm>
              <a:off x="547617" y="1648506"/>
              <a:ext cx="33227" cy="33196"/>
            </a:xfrm>
            <a:custGeom>
              <a:avLst/>
              <a:gdLst>
                <a:gd name="connsiteX0" fmla="*/ 16614 w 33227"/>
                <a:gd name="connsiteY0" fmla="*/ 0 h 33196"/>
                <a:gd name="connsiteX1" fmla="*/ 0 w 33227"/>
                <a:gd name="connsiteY1" fmla="*/ 16598 h 33196"/>
                <a:gd name="connsiteX2" fmla="*/ 16614 w 33227"/>
                <a:gd name="connsiteY2" fmla="*/ 33197 h 33196"/>
                <a:gd name="connsiteX3" fmla="*/ 33228 w 33227"/>
                <a:gd name="connsiteY3" fmla="*/ 16598 h 33196"/>
                <a:gd name="connsiteX4" fmla="*/ 16614 w 33227"/>
                <a:gd name="connsiteY4" fmla="*/ 0 h 33196"/>
                <a:gd name="connsiteX5" fmla="*/ 16614 w 33227"/>
                <a:gd name="connsiteY5" fmla="*/ 19790 h 33196"/>
                <a:gd name="connsiteX6" fmla="*/ 12780 w 33227"/>
                <a:gd name="connsiteY6" fmla="*/ 15960 h 33196"/>
                <a:gd name="connsiteX7" fmla="*/ 16614 w 33227"/>
                <a:gd name="connsiteY7" fmla="*/ 12130 h 33196"/>
                <a:gd name="connsiteX8" fmla="*/ 20448 w 33227"/>
                <a:gd name="connsiteY8" fmla="*/ 15960 h 33196"/>
                <a:gd name="connsiteX9" fmla="*/ 16614 w 33227"/>
                <a:gd name="connsiteY9" fmla="*/ 19790 h 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227" h="33196">
                  <a:moveTo>
                    <a:pt x="16614" y="0"/>
                  </a:moveTo>
                  <a:cubicBezTo>
                    <a:pt x="7668" y="0"/>
                    <a:pt x="0" y="7022"/>
                    <a:pt x="0" y="16598"/>
                  </a:cubicBezTo>
                  <a:cubicBezTo>
                    <a:pt x="0" y="25536"/>
                    <a:pt x="7029" y="33197"/>
                    <a:pt x="16614" y="33197"/>
                  </a:cubicBezTo>
                  <a:cubicBezTo>
                    <a:pt x="26199" y="33197"/>
                    <a:pt x="33228" y="26174"/>
                    <a:pt x="33228" y="16598"/>
                  </a:cubicBezTo>
                  <a:cubicBezTo>
                    <a:pt x="32589" y="7022"/>
                    <a:pt x="25560" y="0"/>
                    <a:pt x="16614" y="0"/>
                  </a:cubicBezTo>
                  <a:close/>
                  <a:moveTo>
                    <a:pt x="16614" y="19790"/>
                  </a:moveTo>
                  <a:cubicBezTo>
                    <a:pt x="14697" y="19790"/>
                    <a:pt x="12780" y="18514"/>
                    <a:pt x="12780" y="15960"/>
                  </a:cubicBezTo>
                  <a:cubicBezTo>
                    <a:pt x="12780" y="13406"/>
                    <a:pt x="14058" y="12130"/>
                    <a:pt x="16614" y="12130"/>
                  </a:cubicBezTo>
                  <a:cubicBezTo>
                    <a:pt x="18531" y="12130"/>
                    <a:pt x="20448" y="13406"/>
                    <a:pt x="20448" y="15960"/>
                  </a:cubicBezTo>
                  <a:cubicBezTo>
                    <a:pt x="20448" y="18514"/>
                    <a:pt x="18531" y="19790"/>
                    <a:pt x="16614" y="19790"/>
                  </a:cubicBezTo>
                  <a:close/>
                </a:path>
              </a:pathLst>
            </a:custGeom>
            <a:grpFill/>
            <a:ln w="6390" cap="flat">
              <a:noFill/>
              <a:prstDash val="solid"/>
              <a:miter/>
            </a:ln>
          </p:spPr>
          <p:txBody>
            <a:bodyPr rtlCol="0" anchor="ctr"/>
            <a:lstStyle/>
            <a:p>
              <a:endParaRPr lang="en-US" dirty="0"/>
            </a:p>
          </p:txBody>
        </p:sp>
      </p:grpSp>
      <p:grpSp>
        <p:nvGrpSpPr>
          <p:cNvPr id="100" name="Graphic 6">
            <a:extLst>
              <a:ext uri="{FF2B5EF4-FFF2-40B4-BE49-F238E27FC236}">
                <a16:creationId xmlns:a16="http://schemas.microsoft.com/office/drawing/2014/main" id="{325470E0-CB94-49E2-92D1-76B92E2452D1}"/>
              </a:ext>
            </a:extLst>
          </p:cNvPr>
          <p:cNvGrpSpPr/>
          <p:nvPr/>
        </p:nvGrpSpPr>
        <p:grpSpPr>
          <a:xfrm>
            <a:off x="2370219" y="3480643"/>
            <a:ext cx="362309" cy="361971"/>
            <a:chOff x="6754163" y="2371173"/>
            <a:chExt cx="362309" cy="361971"/>
          </a:xfrm>
          <a:solidFill>
            <a:srgbClr val="455F51"/>
          </a:solidFill>
        </p:grpSpPr>
        <p:sp>
          <p:nvSpPr>
            <p:cNvPr id="101" name="Graphic 6">
              <a:extLst>
                <a:ext uri="{FF2B5EF4-FFF2-40B4-BE49-F238E27FC236}">
                  <a16:creationId xmlns:a16="http://schemas.microsoft.com/office/drawing/2014/main" id="{E3640EB6-2D82-48AB-A1AC-0442AC454285}"/>
                </a:ext>
              </a:extLst>
            </p:cNvPr>
            <p:cNvSpPr/>
            <p:nvPr/>
          </p:nvSpPr>
          <p:spPr>
            <a:xfrm>
              <a:off x="6754163" y="2371173"/>
              <a:ext cx="362309" cy="361971"/>
            </a:xfrm>
            <a:custGeom>
              <a:avLst/>
              <a:gdLst>
                <a:gd name="connsiteX0" fmla="*/ 181474 w 362309"/>
                <a:gd name="connsiteY0" fmla="*/ 349204 h 361971"/>
                <a:gd name="connsiteX1" fmla="*/ 13419 w 362309"/>
                <a:gd name="connsiteY1" fmla="*/ 180667 h 361971"/>
                <a:gd name="connsiteX2" fmla="*/ 182113 w 362309"/>
                <a:gd name="connsiteY2" fmla="*/ 12768 h 361971"/>
                <a:gd name="connsiteX3" fmla="*/ 350169 w 362309"/>
                <a:gd name="connsiteY3" fmla="*/ 181305 h 361971"/>
                <a:gd name="connsiteX4" fmla="*/ 181474 w 362309"/>
                <a:gd name="connsiteY4" fmla="*/ 349204 h 361971"/>
                <a:gd name="connsiteX5" fmla="*/ 181474 w 362309"/>
                <a:gd name="connsiteY5" fmla="*/ 0 h 361971"/>
                <a:gd name="connsiteX6" fmla="*/ 0 w 362309"/>
                <a:gd name="connsiteY6" fmla="*/ 180667 h 361971"/>
                <a:gd name="connsiteX7" fmla="*/ 180836 w 362309"/>
                <a:gd name="connsiteY7" fmla="*/ 361972 h 361971"/>
                <a:gd name="connsiteX8" fmla="*/ 362309 w 362309"/>
                <a:gd name="connsiteY8" fmla="*/ 181305 h 361971"/>
                <a:gd name="connsiteX9" fmla="*/ 181474 w 362309"/>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09" h="361971">
                  <a:moveTo>
                    <a:pt x="181474" y="349204"/>
                  </a:moveTo>
                  <a:cubicBezTo>
                    <a:pt x="88820" y="349204"/>
                    <a:pt x="13419" y="273873"/>
                    <a:pt x="13419" y="180667"/>
                  </a:cubicBezTo>
                  <a:cubicBezTo>
                    <a:pt x="13419" y="88099"/>
                    <a:pt x="88820" y="12768"/>
                    <a:pt x="182113" y="12768"/>
                  </a:cubicBezTo>
                  <a:cubicBezTo>
                    <a:pt x="274767" y="12768"/>
                    <a:pt x="350169" y="88099"/>
                    <a:pt x="350169" y="181305"/>
                  </a:cubicBezTo>
                  <a:cubicBezTo>
                    <a:pt x="349529" y="273873"/>
                    <a:pt x="274128" y="349204"/>
                    <a:pt x="181474" y="349204"/>
                  </a:cubicBezTo>
                  <a:moveTo>
                    <a:pt x="181474" y="0"/>
                  </a:moveTo>
                  <a:cubicBezTo>
                    <a:pt x="81152" y="0"/>
                    <a:pt x="0" y="81077"/>
                    <a:pt x="0" y="180667"/>
                  </a:cubicBezTo>
                  <a:cubicBezTo>
                    <a:pt x="0" y="280895"/>
                    <a:pt x="81152" y="361972"/>
                    <a:pt x="180836" y="361972"/>
                  </a:cubicBezTo>
                  <a:cubicBezTo>
                    <a:pt x="281157" y="361972"/>
                    <a:pt x="362309" y="280895"/>
                    <a:pt x="362309" y="181305"/>
                  </a:cubicBezTo>
                  <a:cubicBezTo>
                    <a:pt x="362309" y="81715"/>
                    <a:pt x="281157" y="638"/>
                    <a:pt x="181474" y="0"/>
                  </a:cubicBezTo>
                </a:path>
              </a:pathLst>
            </a:custGeom>
            <a:grpFill/>
            <a:ln w="6390" cap="flat">
              <a:noFill/>
              <a:prstDash val="solid"/>
              <a:miter/>
            </a:ln>
          </p:spPr>
          <p:txBody>
            <a:bodyPr rtlCol="0" anchor="ctr"/>
            <a:lstStyle/>
            <a:p>
              <a:endParaRPr lang="en-US" dirty="0"/>
            </a:p>
          </p:txBody>
        </p:sp>
        <p:sp>
          <p:nvSpPr>
            <p:cNvPr id="102" name="Graphic 6">
              <a:extLst>
                <a:ext uri="{FF2B5EF4-FFF2-40B4-BE49-F238E27FC236}">
                  <a16:creationId xmlns:a16="http://schemas.microsoft.com/office/drawing/2014/main" id="{7F197511-53EE-4F48-BC5E-4F3133AC78E0}"/>
                </a:ext>
              </a:extLst>
            </p:cNvPr>
            <p:cNvSpPr/>
            <p:nvPr/>
          </p:nvSpPr>
          <p:spPr>
            <a:xfrm>
              <a:off x="6832760" y="2436290"/>
              <a:ext cx="203878" cy="231738"/>
            </a:xfrm>
            <a:custGeom>
              <a:avLst/>
              <a:gdLst>
                <a:gd name="connsiteX0" fmla="*/ 157192 w 203878"/>
                <a:gd name="connsiteY0" fmla="*/ 156408 h 231738"/>
                <a:gd name="connsiteX1" fmla="*/ 130994 w 203878"/>
                <a:gd name="connsiteY1" fmla="*/ 144278 h 231738"/>
                <a:gd name="connsiteX2" fmla="*/ 125881 w 203878"/>
                <a:gd name="connsiteY2" fmla="*/ 142363 h 231738"/>
                <a:gd name="connsiteX3" fmla="*/ 125881 w 203878"/>
                <a:gd name="connsiteY3" fmla="*/ 142363 h 231738"/>
                <a:gd name="connsiteX4" fmla="*/ 120769 w 203878"/>
                <a:gd name="connsiteY4" fmla="*/ 144916 h 231738"/>
                <a:gd name="connsiteX5" fmla="*/ 95849 w 203878"/>
                <a:gd name="connsiteY5" fmla="*/ 156408 h 231738"/>
                <a:gd name="connsiteX6" fmla="*/ 69650 w 203878"/>
                <a:gd name="connsiteY6" fmla="*/ 143001 h 231738"/>
                <a:gd name="connsiteX7" fmla="*/ 63899 w 203878"/>
                <a:gd name="connsiteY7" fmla="*/ 140448 h 231738"/>
                <a:gd name="connsiteX8" fmla="*/ 58787 w 203878"/>
                <a:gd name="connsiteY8" fmla="*/ 143640 h 231738"/>
                <a:gd name="connsiteX9" fmla="*/ 37061 w 203878"/>
                <a:gd name="connsiteY9" fmla="*/ 156408 h 231738"/>
                <a:gd name="connsiteX10" fmla="*/ 12140 w 203878"/>
                <a:gd name="connsiteY10" fmla="*/ 131510 h 231738"/>
                <a:gd name="connsiteX11" fmla="*/ 32589 w 203878"/>
                <a:gd name="connsiteY11" fmla="*/ 107251 h 231738"/>
                <a:gd name="connsiteX12" fmla="*/ 37700 w 203878"/>
                <a:gd name="connsiteY12" fmla="*/ 103421 h 231738"/>
                <a:gd name="connsiteX13" fmla="*/ 37061 w 203878"/>
                <a:gd name="connsiteY13" fmla="*/ 97037 h 231738"/>
                <a:gd name="connsiteX14" fmla="*/ 31950 w 203878"/>
                <a:gd name="connsiteY14" fmla="*/ 80438 h 231738"/>
                <a:gd name="connsiteX15" fmla="*/ 56231 w 203878"/>
                <a:gd name="connsiteY15" fmla="*/ 52349 h 231738"/>
                <a:gd name="connsiteX16" fmla="*/ 61343 w 203878"/>
                <a:gd name="connsiteY16" fmla="*/ 47241 h 231738"/>
                <a:gd name="connsiteX17" fmla="*/ 102878 w 203878"/>
                <a:gd name="connsiteY17" fmla="*/ 12768 h 231738"/>
                <a:gd name="connsiteX18" fmla="*/ 142495 w 203878"/>
                <a:gd name="connsiteY18" fmla="*/ 40219 h 231738"/>
                <a:gd name="connsiteX19" fmla="*/ 148885 w 203878"/>
                <a:gd name="connsiteY19" fmla="*/ 44049 h 231738"/>
                <a:gd name="connsiteX20" fmla="*/ 150164 w 203878"/>
                <a:gd name="connsiteY20" fmla="*/ 44049 h 231738"/>
                <a:gd name="connsiteX21" fmla="*/ 175084 w 203878"/>
                <a:gd name="connsiteY21" fmla="*/ 68947 h 231738"/>
                <a:gd name="connsiteX22" fmla="*/ 171250 w 203878"/>
                <a:gd name="connsiteY22" fmla="*/ 82353 h 231738"/>
                <a:gd name="connsiteX23" fmla="*/ 170611 w 203878"/>
                <a:gd name="connsiteY23" fmla="*/ 87461 h 231738"/>
                <a:gd name="connsiteX24" fmla="*/ 173806 w 203878"/>
                <a:gd name="connsiteY24" fmla="*/ 91291 h 231738"/>
                <a:gd name="connsiteX25" fmla="*/ 191059 w 203878"/>
                <a:gd name="connsiteY25" fmla="*/ 121296 h 231738"/>
                <a:gd name="connsiteX26" fmla="*/ 157192 w 203878"/>
                <a:gd name="connsiteY26" fmla="*/ 156408 h 231738"/>
                <a:gd name="connsiteX27" fmla="*/ 111824 w 203878"/>
                <a:gd name="connsiteY27" fmla="*/ 218971 h 231738"/>
                <a:gd name="connsiteX28" fmla="*/ 93293 w 203878"/>
                <a:gd name="connsiteY28" fmla="*/ 218971 h 231738"/>
                <a:gd name="connsiteX29" fmla="*/ 93293 w 203878"/>
                <a:gd name="connsiteY29" fmla="*/ 168537 h 231738"/>
                <a:gd name="connsiteX30" fmla="*/ 96488 w 203878"/>
                <a:gd name="connsiteY30" fmla="*/ 168537 h 231738"/>
                <a:gd name="connsiteX31" fmla="*/ 111824 w 203878"/>
                <a:gd name="connsiteY31" fmla="*/ 165984 h 231738"/>
                <a:gd name="connsiteX32" fmla="*/ 111824 w 203878"/>
                <a:gd name="connsiteY32" fmla="*/ 218971 h 231738"/>
                <a:gd name="connsiteX33" fmla="*/ 185947 w 203878"/>
                <a:gd name="connsiteY33" fmla="*/ 84269 h 231738"/>
                <a:gd name="connsiteX34" fmla="*/ 189142 w 203878"/>
                <a:gd name="connsiteY34" fmla="*/ 68947 h 231738"/>
                <a:gd name="connsiteX35" fmla="*/ 153997 w 203878"/>
                <a:gd name="connsiteY35" fmla="*/ 31281 h 231738"/>
                <a:gd name="connsiteX36" fmla="*/ 104156 w 203878"/>
                <a:gd name="connsiteY36" fmla="*/ 0 h 231738"/>
                <a:gd name="connsiteX37" fmla="*/ 51119 w 203878"/>
                <a:gd name="connsiteY37" fmla="*/ 40219 h 231738"/>
                <a:gd name="connsiteX38" fmla="*/ 19809 w 203878"/>
                <a:gd name="connsiteY38" fmla="*/ 80438 h 231738"/>
                <a:gd name="connsiteX39" fmla="*/ 23004 w 203878"/>
                <a:gd name="connsiteY39" fmla="*/ 96398 h 231738"/>
                <a:gd name="connsiteX40" fmla="*/ 0 w 203878"/>
                <a:gd name="connsiteY40" fmla="*/ 130872 h 231738"/>
                <a:gd name="connsiteX41" fmla="*/ 37700 w 203878"/>
                <a:gd name="connsiteY41" fmla="*/ 168537 h 231738"/>
                <a:gd name="connsiteX42" fmla="*/ 65177 w 203878"/>
                <a:gd name="connsiteY42" fmla="*/ 156408 h 231738"/>
                <a:gd name="connsiteX43" fmla="*/ 79874 w 203878"/>
                <a:gd name="connsiteY43" fmla="*/ 165984 h 231738"/>
                <a:gd name="connsiteX44" fmla="*/ 79874 w 203878"/>
                <a:gd name="connsiteY44" fmla="*/ 225355 h 231738"/>
                <a:gd name="connsiteX45" fmla="*/ 86264 w 203878"/>
                <a:gd name="connsiteY45" fmla="*/ 231738 h 231738"/>
                <a:gd name="connsiteX46" fmla="*/ 117574 w 203878"/>
                <a:gd name="connsiteY46" fmla="*/ 231738 h 231738"/>
                <a:gd name="connsiteX47" fmla="*/ 123964 w 203878"/>
                <a:gd name="connsiteY47" fmla="*/ 225355 h 231738"/>
                <a:gd name="connsiteX48" fmla="*/ 123964 w 203878"/>
                <a:gd name="connsiteY48" fmla="*/ 158961 h 231738"/>
                <a:gd name="connsiteX49" fmla="*/ 125881 w 203878"/>
                <a:gd name="connsiteY49" fmla="*/ 157046 h 231738"/>
                <a:gd name="connsiteX50" fmla="*/ 156553 w 203878"/>
                <a:gd name="connsiteY50" fmla="*/ 168537 h 231738"/>
                <a:gd name="connsiteX51" fmla="*/ 203838 w 203878"/>
                <a:gd name="connsiteY51" fmla="*/ 121296 h 231738"/>
                <a:gd name="connsiteX52" fmla="*/ 185947 w 203878"/>
                <a:gd name="connsiteY52" fmla="*/ 84269 h 231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03878" h="231738">
                  <a:moveTo>
                    <a:pt x="157192" y="156408"/>
                  </a:moveTo>
                  <a:cubicBezTo>
                    <a:pt x="147607" y="156408"/>
                    <a:pt x="138022" y="151939"/>
                    <a:pt x="130994" y="144278"/>
                  </a:cubicBezTo>
                  <a:cubicBezTo>
                    <a:pt x="129715" y="143001"/>
                    <a:pt x="127799" y="142363"/>
                    <a:pt x="125881" y="142363"/>
                  </a:cubicBezTo>
                  <a:lnTo>
                    <a:pt x="125881" y="142363"/>
                  </a:lnTo>
                  <a:cubicBezTo>
                    <a:pt x="123964" y="142363"/>
                    <a:pt x="122048" y="143001"/>
                    <a:pt x="120769" y="144916"/>
                  </a:cubicBezTo>
                  <a:cubicBezTo>
                    <a:pt x="114379" y="152577"/>
                    <a:pt x="105434" y="156408"/>
                    <a:pt x="95849" y="156408"/>
                  </a:cubicBezTo>
                  <a:cubicBezTo>
                    <a:pt x="85625" y="156408"/>
                    <a:pt x="76040" y="151300"/>
                    <a:pt x="69650" y="143001"/>
                  </a:cubicBezTo>
                  <a:cubicBezTo>
                    <a:pt x="68372" y="141086"/>
                    <a:pt x="66455" y="140448"/>
                    <a:pt x="63899" y="140448"/>
                  </a:cubicBezTo>
                  <a:cubicBezTo>
                    <a:pt x="61982" y="140448"/>
                    <a:pt x="60065" y="141724"/>
                    <a:pt x="58787" y="143640"/>
                  </a:cubicBezTo>
                  <a:cubicBezTo>
                    <a:pt x="54314" y="151300"/>
                    <a:pt x="46007" y="156408"/>
                    <a:pt x="37061" y="156408"/>
                  </a:cubicBezTo>
                  <a:cubicBezTo>
                    <a:pt x="23642" y="156408"/>
                    <a:pt x="12140" y="145555"/>
                    <a:pt x="12140" y="131510"/>
                  </a:cubicBezTo>
                  <a:cubicBezTo>
                    <a:pt x="12140" y="119381"/>
                    <a:pt x="21086" y="109166"/>
                    <a:pt x="32589" y="107251"/>
                  </a:cubicBezTo>
                  <a:cubicBezTo>
                    <a:pt x="34505" y="106613"/>
                    <a:pt x="36422" y="105336"/>
                    <a:pt x="37700" y="103421"/>
                  </a:cubicBezTo>
                  <a:cubicBezTo>
                    <a:pt x="38340" y="101505"/>
                    <a:pt x="38340" y="98952"/>
                    <a:pt x="37061" y="97037"/>
                  </a:cubicBezTo>
                  <a:cubicBezTo>
                    <a:pt x="33866" y="91929"/>
                    <a:pt x="31950" y="86822"/>
                    <a:pt x="31950" y="80438"/>
                  </a:cubicBezTo>
                  <a:cubicBezTo>
                    <a:pt x="31950" y="66393"/>
                    <a:pt x="42173" y="54264"/>
                    <a:pt x="56231" y="52349"/>
                  </a:cubicBezTo>
                  <a:cubicBezTo>
                    <a:pt x="58787" y="51710"/>
                    <a:pt x="61343" y="49795"/>
                    <a:pt x="61343" y="47241"/>
                  </a:cubicBezTo>
                  <a:cubicBezTo>
                    <a:pt x="65177" y="27451"/>
                    <a:pt x="82430" y="12768"/>
                    <a:pt x="102878" y="12768"/>
                  </a:cubicBezTo>
                  <a:cubicBezTo>
                    <a:pt x="120130" y="12768"/>
                    <a:pt x="136105" y="23621"/>
                    <a:pt x="142495" y="40219"/>
                  </a:cubicBezTo>
                  <a:cubicBezTo>
                    <a:pt x="143774" y="42773"/>
                    <a:pt x="145690" y="44688"/>
                    <a:pt x="148885" y="44049"/>
                  </a:cubicBezTo>
                  <a:cubicBezTo>
                    <a:pt x="149524" y="44049"/>
                    <a:pt x="149524" y="44049"/>
                    <a:pt x="150164" y="44049"/>
                  </a:cubicBezTo>
                  <a:cubicBezTo>
                    <a:pt x="163582" y="44049"/>
                    <a:pt x="175084" y="54902"/>
                    <a:pt x="175084" y="68947"/>
                  </a:cubicBezTo>
                  <a:cubicBezTo>
                    <a:pt x="175084" y="74054"/>
                    <a:pt x="173806" y="78523"/>
                    <a:pt x="171250" y="82353"/>
                  </a:cubicBezTo>
                  <a:cubicBezTo>
                    <a:pt x="169972" y="83630"/>
                    <a:pt x="169972" y="85545"/>
                    <a:pt x="170611" y="87461"/>
                  </a:cubicBezTo>
                  <a:cubicBezTo>
                    <a:pt x="171250" y="89376"/>
                    <a:pt x="171889" y="90653"/>
                    <a:pt x="173806" y="91291"/>
                  </a:cubicBezTo>
                  <a:cubicBezTo>
                    <a:pt x="184669" y="97675"/>
                    <a:pt x="191059" y="109166"/>
                    <a:pt x="191059" y="121296"/>
                  </a:cubicBezTo>
                  <a:cubicBezTo>
                    <a:pt x="191698" y="141086"/>
                    <a:pt x="176362" y="156408"/>
                    <a:pt x="157192" y="156408"/>
                  </a:cubicBezTo>
                  <a:moveTo>
                    <a:pt x="111824" y="218971"/>
                  </a:moveTo>
                  <a:lnTo>
                    <a:pt x="93293" y="218971"/>
                  </a:lnTo>
                  <a:lnTo>
                    <a:pt x="93293" y="168537"/>
                  </a:lnTo>
                  <a:cubicBezTo>
                    <a:pt x="94571" y="168537"/>
                    <a:pt x="95209" y="168537"/>
                    <a:pt x="96488" y="168537"/>
                  </a:cubicBezTo>
                  <a:cubicBezTo>
                    <a:pt x="101599" y="168537"/>
                    <a:pt x="106712" y="167899"/>
                    <a:pt x="111824" y="165984"/>
                  </a:cubicBezTo>
                  <a:lnTo>
                    <a:pt x="111824" y="218971"/>
                  </a:lnTo>
                  <a:close/>
                  <a:moveTo>
                    <a:pt x="185947" y="84269"/>
                  </a:moveTo>
                  <a:cubicBezTo>
                    <a:pt x="187864" y="79800"/>
                    <a:pt x="189142" y="74693"/>
                    <a:pt x="189142" y="68947"/>
                  </a:cubicBezTo>
                  <a:cubicBezTo>
                    <a:pt x="189142" y="49157"/>
                    <a:pt x="173806" y="32558"/>
                    <a:pt x="153997" y="31281"/>
                  </a:cubicBezTo>
                  <a:cubicBezTo>
                    <a:pt x="145051" y="12130"/>
                    <a:pt x="125243" y="0"/>
                    <a:pt x="104156" y="0"/>
                  </a:cubicBezTo>
                  <a:cubicBezTo>
                    <a:pt x="79235" y="0"/>
                    <a:pt x="57509" y="16598"/>
                    <a:pt x="51119" y="40219"/>
                  </a:cubicBezTo>
                  <a:cubicBezTo>
                    <a:pt x="32589" y="44688"/>
                    <a:pt x="19809" y="61286"/>
                    <a:pt x="19809" y="80438"/>
                  </a:cubicBezTo>
                  <a:cubicBezTo>
                    <a:pt x="19809" y="86184"/>
                    <a:pt x="21086" y="91291"/>
                    <a:pt x="23004" y="96398"/>
                  </a:cubicBezTo>
                  <a:cubicBezTo>
                    <a:pt x="9585" y="102144"/>
                    <a:pt x="0" y="115550"/>
                    <a:pt x="0" y="130872"/>
                  </a:cubicBezTo>
                  <a:cubicBezTo>
                    <a:pt x="0" y="151300"/>
                    <a:pt x="16614" y="168537"/>
                    <a:pt x="37700" y="168537"/>
                  </a:cubicBezTo>
                  <a:cubicBezTo>
                    <a:pt x="48563" y="168537"/>
                    <a:pt x="58148" y="164068"/>
                    <a:pt x="65177" y="156408"/>
                  </a:cubicBezTo>
                  <a:cubicBezTo>
                    <a:pt x="69650" y="160238"/>
                    <a:pt x="74762" y="163430"/>
                    <a:pt x="79874" y="165984"/>
                  </a:cubicBezTo>
                  <a:lnTo>
                    <a:pt x="79874" y="225355"/>
                  </a:lnTo>
                  <a:cubicBezTo>
                    <a:pt x="79874" y="229185"/>
                    <a:pt x="82430" y="231738"/>
                    <a:pt x="86264" y="231738"/>
                  </a:cubicBezTo>
                  <a:lnTo>
                    <a:pt x="117574" y="231738"/>
                  </a:lnTo>
                  <a:cubicBezTo>
                    <a:pt x="121409" y="231738"/>
                    <a:pt x="123964" y="229185"/>
                    <a:pt x="123964" y="225355"/>
                  </a:cubicBezTo>
                  <a:lnTo>
                    <a:pt x="123964" y="158961"/>
                  </a:lnTo>
                  <a:cubicBezTo>
                    <a:pt x="124604" y="158323"/>
                    <a:pt x="125243" y="157684"/>
                    <a:pt x="125881" y="157046"/>
                  </a:cubicBezTo>
                  <a:cubicBezTo>
                    <a:pt x="134189" y="164068"/>
                    <a:pt x="145051" y="168537"/>
                    <a:pt x="156553" y="168537"/>
                  </a:cubicBezTo>
                  <a:cubicBezTo>
                    <a:pt x="182752" y="168537"/>
                    <a:pt x="203838" y="147470"/>
                    <a:pt x="203838" y="121296"/>
                  </a:cubicBezTo>
                  <a:cubicBezTo>
                    <a:pt x="204478" y="107251"/>
                    <a:pt x="197448" y="93206"/>
                    <a:pt x="185947" y="84269"/>
                  </a:cubicBezTo>
                </a:path>
              </a:pathLst>
            </a:custGeom>
            <a:grpFill/>
            <a:ln w="6390" cap="flat">
              <a:noFill/>
              <a:prstDash val="solid"/>
              <a:miter/>
            </a:ln>
          </p:spPr>
          <p:txBody>
            <a:bodyPr rtlCol="0" anchor="ctr"/>
            <a:lstStyle/>
            <a:p>
              <a:endParaRPr lang="en-US" dirty="0"/>
            </a:p>
          </p:txBody>
        </p:sp>
      </p:grpSp>
      <p:grpSp>
        <p:nvGrpSpPr>
          <p:cNvPr id="103" name="Graphic 6">
            <a:extLst>
              <a:ext uri="{FF2B5EF4-FFF2-40B4-BE49-F238E27FC236}">
                <a16:creationId xmlns:a16="http://schemas.microsoft.com/office/drawing/2014/main" id="{AF433736-7BD4-49C7-9B3D-A474C1A2D2C6}"/>
              </a:ext>
            </a:extLst>
          </p:cNvPr>
          <p:cNvGrpSpPr/>
          <p:nvPr/>
        </p:nvGrpSpPr>
        <p:grpSpPr>
          <a:xfrm>
            <a:off x="2370216" y="1824621"/>
            <a:ext cx="362312" cy="361971"/>
            <a:chOff x="6753524" y="2855717"/>
            <a:chExt cx="362312" cy="361971"/>
          </a:xfrm>
          <a:solidFill>
            <a:srgbClr val="455F51"/>
          </a:solidFill>
        </p:grpSpPr>
        <p:sp>
          <p:nvSpPr>
            <p:cNvPr id="104" name="Graphic 6">
              <a:extLst>
                <a:ext uri="{FF2B5EF4-FFF2-40B4-BE49-F238E27FC236}">
                  <a16:creationId xmlns:a16="http://schemas.microsoft.com/office/drawing/2014/main" id="{0E711852-C356-4C35-AA6B-4C1797761B30}"/>
                </a:ext>
              </a:extLst>
            </p:cNvPr>
            <p:cNvSpPr/>
            <p:nvPr/>
          </p:nvSpPr>
          <p:spPr>
            <a:xfrm>
              <a:off x="6753524" y="2855717"/>
              <a:ext cx="362312" cy="361971"/>
            </a:xfrm>
            <a:custGeom>
              <a:avLst/>
              <a:gdLst>
                <a:gd name="connsiteX0" fmla="*/ 181474 w 362312"/>
                <a:gd name="connsiteY0" fmla="*/ 349204 h 361971"/>
                <a:gd name="connsiteX1" fmla="*/ 13419 w 362312"/>
                <a:gd name="connsiteY1" fmla="*/ 180667 h 361971"/>
                <a:gd name="connsiteX2" fmla="*/ 182113 w 362312"/>
                <a:gd name="connsiteY2" fmla="*/ 12768 h 361971"/>
                <a:gd name="connsiteX3" fmla="*/ 350168 w 362312"/>
                <a:gd name="connsiteY3" fmla="*/ 181305 h 361971"/>
                <a:gd name="connsiteX4" fmla="*/ 181474 w 362312"/>
                <a:gd name="connsiteY4" fmla="*/ 349204 h 361971"/>
                <a:gd name="connsiteX5" fmla="*/ 181474 w 362312"/>
                <a:gd name="connsiteY5" fmla="*/ 0 h 361971"/>
                <a:gd name="connsiteX6" fmla="*/ 0 w 362312"/>
                <a:gd name="connsiteY6" fmla="*/ 180667 h 361971"/>
                <a:gd name="connsiteX7" fmla="*/ 180835 w 362312"/>
                <a:gd name="connsiteY7" fmla="*/ 361972 h 361971"/>
                <a:gd name="connsiteX8" fmla="*/ 362309 w 362312"/>
                <a:gd name="connsiteY8" fmla="*/ 181305 h 361971"/>
                <a:gd name="connsiteX9" fmla="*/ 181474 w 362312"/>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12" h="361971">
                  <a:moveTo>
                    <a:pt x="181474" y="349204"/>
                  </a:moveTo>
                  <a:cubicBezTo>
                    <a:pt x="88820" y="349204"/>
                    <a:pt x="13419" y="273873"/>
                    <a:pt x="13419" y="180667"/>
                  </a:cubicBezTo>
                  <a:cubicBezTo>
                    <a:pt x="13419" y="88099"/>
                    <a:pt x="88820" y="12768"/>
                    <a:pt x="182113" y="12768"/>
                  </a:cubicBezTo>
                  <a:cubicBezTo>
                    <a:pt x="274767" y="12768"/>
                    <a:pt x="350168" y="88099"/>
                    <a:pt x="350168" y="181305"/>
                  </a:cubicBezTo>
                  <a:cubicBezTo>
                    <a:pt x="350168" y="273873"/>
                    <a:pt x="274128" y="349204"/>
                    <a:pt x="181474" y="349204"/>
                  </a:cubicBezTo>
                  <a:moveTo>
                    <a:pt x="181474" y="0"/>
                  </a:moveTo>
                  <a:cubicBezTo>
                    <a:pt x="81152" y="0"/>
                    <a:pt x="0" y="81076"/>
                    <a:pt x="0" y="180667"/>
                  </a:cubicBezTo>
                  <a:cubicBezTo>
                    <a:pt x="0" y="280895"/>
                    <a:pt x="81152" y="361972"/>
                    <a:pt x="180835" y="361972"/>
                  </a:cubicBezTo>
                  <a:cubicBezTo>
                    <a:pt x="281157" y="361972"/>
                    <a:pt x="362309" y="280895"/>
                    <a:pt x="362309" y="181305"/>
                  </a:cubicBezTo>
                  <a:cubicBezTo>
                    <a:pt x="362948" y="81076"/>
                    <a:pt x="281796" y="0"/>
                    <a:pt x="181474" y="0"/>
                  </a:cubicBezTo>
                </a:path>
              </a:pathLst>
            </a:custGeom>
            <a:grpFill/>
            <a:ln w="6390" cap="flat">
              <a:noFill/>
              <a:prstDash val="solid"/>
              <a:miter/>
            </a:ln>
          </p:spPr>
          <p:txBody>
            <a:bodyPr rtlCol="0" anchor="ctr"/>
            <a:lstStyle/>
            <a:p>
              <a:endParaRPr lang="en-US" dirty="0"/>
            </a:p>
          </p:txBody>
        </p:sp>
        <p:sp>
          <p:nvSpPr>
            <p:cNvPr id="105" name="Graphic 6">
              <a:extLst>
                <a:ext uri="{FF2B5EF4-FFF2-40B4-BE49-F238E27FC236}">
                  <a16:creationId xmlns:a16="http://schemas.microsoft.com/office/drawing/2014/main" id="{C98D3BCA-00A1-4A67-815A-9922B5620E6B}"/>
                </a:ext>
              </a:extLst>
            </p:cNvPr>
            <p:cNvSpPr/>
            <p:nvPr/>
          </p:nvSpPr>
          <p:spPr>
            <a:xfrm>
              <a:off x="6858261" y="2934400"/>
              <a:ext cx="150278" cy="204766"/>
            </a:xfrm>
            <a:custGeom>
              <a:avLst/>
              <a:gdLst>
                <a:gd name="connsiteX0" fmla="*/ 90795 w 150278"/>
                <a:gd name="connsiteY0" fmla="*/ 164547 h 204766"/>
                <a:gd name="connsiteX1" fmla="*/ 84405 w 150278"/>
                <a:gd name="connsiteY1" fmla="*/ 170931 h 204766"/>
                <a:gd name="connsiteX2" fmla="*/ 84405 w 150278"/>
                <a:gd name="connsiteY2" fmla="*/ 191998 h 204766"/>
                <a:gd name="connsiteX3" fmla="*/ 69708 w 150278"/>
                <a:gd name="connsiteY3" fmla="*/ 191998 h 204766"/>
                <a:gd name="connsiteX4" fmla="*/ 69708 w 150278"/>
                <a:gd name="connsiteY4" fmla="*/ 170931 h 204766"/>
                <a:gd name="connsiteX5" fmla="*/ 63318 w 150278"/>
                <a:gd name="connsiteY5" fmla="*/ 164547 h 204766"/>
                <a:gd name="connsiteX6" fmla="*/ 21144 w 150278"/>
                <a:gd name="connsiteY6" fmla="*/ 164547 h 204766"/>
                <a:gd name="connsiteX7" fmla="*/ 55011 w 150278"/>
                <a:gd name="connsiteY7" fmla="*/ 119859 h 204766"/>
                <a:gd name="connsiteX8" fmla="*/ 55650 w 150278"/>
                <a:gd name="connsiteY8" fmla="*/ 113475 h 204766"/>
                <a:gd name="connsiteX9" fmla="*/ 49899 w 150278"/>
                <a:gd name="connsiteY9" fmla="*/ 109645 h 204766"/>
                <a:gd name="connsiteX10" fmla="*/ 35203 w 150278"/>
                <a:gd name="connsiteY10" fmla="*/ 109645 h 204766"/>
                <a:gd name="connsiteX11" fmla="*/ 69069 w 150278"/>
                <a:gd name="connsiteY11" fmla="*/ 64957 h 204766"/>
                <a:gd name="connsiteX12" fmla="*/ 69708 w 150278"/>
                <a:gd name="connsiteY12" fmla="*/ 58573 h 204766"/>
                <a:gd name="connsiteX13" fmla="*/ 63957 w 150278"/>
                <a:gd name="connsiteY13" fmla="*/ 54743 h 204766"/>
                <a:gd name="connsiteX14" fmla="*/ 49260 w 150278"/>
                <a:gd name="connsiteY14" fmla="*/ 54743 h 204766"/>
                <a:gd name="connsiteX15" fmla="*/ 78015 w 150278"/>
                <a:gd name="connsiteY15" fmla="*/ 16439 h 204766"/>
                <a:gd name="connsiteX16" fmla="*/ 106770 w 150278"/>
                <a:gd name="connsiteY16" fmla="*/ 54743 h 204766"/>
                <a:gd name="connsiteX17" fmla="*/ 92072 w 150278"/>
                <a:gd name="connsiteY17" fmla="*/ 54743 h 204766"/>
                <a:gd name="connsiteX18" fmla="*/ 86322 w 150278"/>
                <a:gd name="connsiteY18" fmla="*/ 58573 h 204766"/>
                <a:gd name="connsiteX19" fmla="*/ 86961 w 150278"/>
                <a:gd name="connsiteY19" fmla="*/ 64957 h 204766"/>
                <a:gd name="connsiteX20" fmla="*/ 120827 w 150278"/>
                <a:gd name="connsiteY20" fmla="*/ 109645 h 204766"/>
                <a:gd name="connsiteX21" fmla="*/ 106770 w 150278"/>
                <a:gd name="connsiteY21" fmla="*/ 109645 h 204766"/>
                <a:gd name="connsiteX22" fmla="*/ 100380 w 150278"/>
                <a:gd name="connsiteY22" fmla="*/ 116667 h 204766"/>
                <a:gd name="connsiteX23" fmla="*/ 101657 w 150278"/>
                <a:gd name="connsiteY23" fmla="*/ 120498 h 204766"/>
                <a:gd name="connsiteX24" fmla="*/ 134885 w 150278"/>
                <a:gd name="connsiteY24" fmla="*/ 164547 h 204766"/>
                <a:gd name="connsiteX25" fmla="*/ 90795 w 150278"/>
                <a:gd name="connsiteY25" fmla="*/ 164547 h 204766"/>
                <a:gd name="connsiteX26" fmla="*/ 116993 w 150278"/>
                <a:gd name="connsiteY26" fmla="*/ 122413 h 204766"/>
                <a:gd name="connsiteX27" fmla="*/ 131691 w 150278"/>
                <a:gd name="connsiteY27" fmla="*/ 122413 h 204766"/>
                <a:gd name="connsiteX28" fmla="*/ 137442 w 150278"/>
                <a:gd name="connsiteY28" fmla="*/ 118583 h 204766"/>
                <a:gd name="connsiteX29" fmla="*/ 136802 w 150278"/>
                <a:gd name="connsiteY29" fmla="*/ 112199 h 204766"/>
                <a:gd name="connsiteX30" fmla="*/ 102936 w 150278"/>
                <a:gd name="connsiteY30" fmla="*/ 67511 h 204766"/>
                <a:gd name="connsiteX31" fmla="*/ 117632 w 150278"/>
                <a:gd name="connsiteY31" fmla="*/ 67511 h 204766"/>
                <a:gd name="connsiteX32" fmla="*/ 123383 w 150278"/>
                <a:gd name="connsiteY32" fmla="*/ 63680 h 204766"/>
                <a:gd name="connsiteX33" fmla="*/ 122744 w 150278"/>
                <a:gd name="connsiteY33" fmla="*/ 57296 h 204766"/>
                <a:gd name="connsiteX34" fmla="*/ 81210 w 150278"/>
                <a:gd name="connsiteY34" fmla="*/ 2394 h 204766"/>
                <a:gd name="connsiteX35" fmla="*/ 70986 w 150278"/>
                <a:gd name="connsiteY35" fmla="*/ 2394 h 204766"/>
                <a:gd name="connsiteX36" fmla="*/ 29452 w 150278"/>
                <a:gd name="connsiteY36" fmla="*/ 57296 h 204766"/>
                <a:gd name="connsiteX37" fmla="*/ 28813 w 150278"/>
                <a:gd name="connsiteY37" fmla="*/ 63680 h 204766"/>
                <a:gd name="connsiteX38" fmla="*/ 34563 w 150278"/>
                <a:gd name="connsiteY38" fmla="*/ 67511 h 204766"/>
                <a:gd name="connsiteX39" fmla="*/ 49260 w 150278"/>
                <a:gd name="connsiteY39" fmla="*/ 67511 h 204766"/>
                <a:gd name="connsiteX40" fmla="*/ 15393 w 150278"/>
                <a:gd name="connsiteY40" fmla="*/ 112199 h 204766"/>
                <a:gd name="connsiteX41" fmla="*/ 14754 w 150278"/>
                <a:gd name="connsiteY41" fmla="*/ 118583 h 204766"/>
                <a:gd name="connsiteX42" fmla="*/ 20505 w 150278"/>
                <a:gd name="connsiteY42" fmla="*/ 122413 h 204766"/>
                <a:gd name="connsiteX43" fmla="*/ 35203 w 150278"/>
                <a:gd name="connsiteY43" fmla="*/ 122413 h 204766"/>
                <a:gd name="connsiteX44" fmla="*/ 1336 w 150278"/>
                <a:gd name="connsiteY44" fmla="*/ 167101 h 204766"/>
                <a:gd name="connsiteX45" fmla="*/ 697 w 150278"/>
                <a:gd name="connsiteY45" fmla="*/ 173485 h 204766"/>
                <a:gd name="connsiteX46" fmla="*/ 6448 w 150278"/>
                <a:gd name="connsiteY46" fmla="*/ 177315 h 204766"/>
                <a:gd name="connsiteX47" fmla="*/ 55011 w 150278"/>
                <a:gd name="connsiteY47" fmla="*/ 177315 h 204766"/>
                <a:gd name="connsiteX48" fmla="*/ 55011 w 150278"/>
                <a:gd name="connsiteY48" fmla="*/ 198382 h 204766"/>
                <a:gd name="connsiteX49" fmla="*/ 61401 w 150278"/>
                <a:gd name="connsiteY49" fmla="*/ 204766 h 204766"/>
                <a:gd name="connsiteX50" fmla="*/ 88877 w 150278"/>
                <a:gd name="connsiteY50" fmla="*/ 204766 h 204766"/>
                <a:gd name="connsiteX51" fmla="*/ 95267 w 150278"/>
                <a:gd name="connsiteY51" fmla="*/ 198382 h 204766"/>
                <a:gd name="connsiteX52" fmla="*/ 95267 w 150278"/>
                <a:gd name="connsiteY52" fmla="*/ 177315 h 204766"/>
                <a:gd name="connsiteX53" fmla="*/ 143832 w 150278"/>
                <a:gd name="connsiteY53" fmla="*/ 177315 h 204766"/>
                <a:gd name="connsiteX54" fmla="*/ 149582 w 150278"/>
                <a:gd name="connsiteY54" fmla="*/ 173485 h 204766"/>
                <a:gd name="connsiteX55" fmla="*/ 148943 w 150278"/>
                <a:gd name="connsiteY55" fmla="*/ 167101 h 204766"/>
                <a:gd name="connsiteX56" fmla="*/ 116993 w 150278"/>
                <a:gd name="connsiteY56" fmla="*/ 122413 h 20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50278" h="204766">
                  <a:moveTo>
                    <a:pt x="90795" y="164547"/>
                  </a:moveTo>
                  <a:cubicBezTo>
                    <a:pt x="86961" y="164547"/>
                    <a:pt x="84405" y="167101"/>
                    <a:pt x="84405" y="170931"/>
                  </a:cubicBezTo>
                  <a:lnTo>
                    <a:pt x="84405" y="191998"/>
                  </a:lnTo>
                  <a:lnTo>
                    <a:pt x="69708" y="191998"/>
                  </a:lnTo>
                  <a:lnTo>
                    <a:pt x="69708" y="170931"/>
                  </a:lnTo>
                  <a:cubicBezTo>
                    <a:pt x="69708" y="167101"/>
                    <a:pt x="67152" y="164547"/>
                    <a:pt x="63318" y="164547"/>
                  </a:cubicBezTo>
                  <a:lnTo>
                    <a:pt x="21144" y="164547"/>
                  </a:lnTo>
                  <a:lnTo>
                    <a:pt x="55011" y="119859"/>
                  </a:lnTo>
                  <a:cubicBezTo>
                    <a:pt x="56289" y="117944"/>
                    <a:pt x="56928" y="115391"/>
                    <a:pt x="55650" y="113475"/>
                  </a:cubicBezTo>
                  <a:cubicBezTo>
                    <a:pt x="54372" y="111560"/>
                    <a:pt x="52455" y="109645"/>
                    <a:pt x="49899" y="109645"/>
                  </a:cubicBezTo>
                  <a:lnTo>
                    <a:pt x="35203" y="109645"/>
                  </a:lnTo>
                  <a:lnTo>
                    <a:pt x="69069" y="64957"/>
                  </a:lnTo>
                  <a:cubicBezTo>
                    <a:pt x="70347" y="63042"/>
                    <a:pt x="70986" y="60488"/>
                    <a:pt x="69708" y="58573"/>
                  </a:cubicBezTo>
                  <a:cubicBezTo>
                    <a:pt x="68430" y="56658"/>
                    <a:pt x="66513" y="54743"/>
                    <a:pt x="63957" y="54743"/>
                  </a:cubicBezTo>
                  <a:lnTo>
                    <a:pt x="49260" y="54743"/>
                  </a:lnTo>
                  <a:lnTo>
                    <a:pt x="78015" y="16439"/>
                  </a:lnTo>
                  <a:lnTo>
                    <a:pt x="106770" y="54743"/>
                  </a:lnTo>
                  <a:lnTo>
                    <a:pt x="92072" y="54743"/>
                  </a:lnTo>
                  <a:cubicBezTo>
                    <a:pt x="89517" y="54743"/>
                    <a:pt x="87600" y="56019"/>
                    <a:pt x="86322" y="58573"/>
                  </a:cubicBezTo>
                  <a:cubicBezTo>
                    <a:pt x="85044" y="60488"/>
                    <a:pt x="85682" y="63042"/>
                    <a:pt x="86961" y="64957"/>
                  </a:cubicBezTo>
                  <a:lnTo>
                    <a:pt x="120827" y="109645"/>
                  </a:lnTo>
                  <a:lnTo>
                    <a:pt x="106770" y="109645"/>
                  </a:lnTo>
                  <a:cubicBezTo>
                    <a:pt x="103575" y="109645"/>
                    <a:pt x="100380" y="113475"/>
                    <a:pt x="100380" y="116667"/>
                  </a:cubicBezTo>
                  <a:cubicBezTo>
                    <a:pt x="100380" y="117944"/>
                    <a:pt x="101018" y="119221"/>
                    <a:pt x="101657" y="120498"/>
                  </a:cubicBezTo>
                  <a:lnTo>
                    <a:pt x="134885" y="164547"/>
                  </a:lnTo>
                  <a:lnTo>
                    <a:pt x="90795" y="164547"/>
                  </a:lnTo>
                  <a:close/>
                  <a:moveTo>
                    <a:pt x="116993" y="122413"/>
                  </a:moveTo>
                  <a:lnTo>
                    <a:pt x="131691" y="122413"/>
                  </a:lnTo>
                  <a:cubicBezTo>
                    <a:pt x="134247" y="122413"/>
                    <a:pt x="136163" y="121136"/>
                    <a:pt x="137442" y="118583"/>
                  </a:cubicBezTo>
                  <a:cubicBezTo>
                    <a:pt x="138719" y="116667"/>
                    <a:pt x="138080" y="114114"/>
                    <a:pt x="136802" y="112199"/>
                  </a:cubicBezTo>
                  <a:lnTo>
                    <a:pt x="102936" y="67511"/>
                  </a:lnTo>
                  <a:lnTo>
                    <a:pt x="117632" y="67511"/>
                  </a:lnTo>
                  <a:cubicBezTo>
                    <a:pt x="120188" y="67511"/>
                    <a:pt x="122106" y="66234"/>
                    <a:pt x="123383" y="63680"/>
                  </a:cubicBezTo>
                  <a:cubicBezTo>
                    <a:pt x="124662" y="61765"/>
                    <a:pt x="124022" y="59211"/>
                    <a:pt x="122744" y="57296"/>
                  </a:cubicBezTo>
                  <a:lnTo>
                    <a:pt x="81210" y="2394"/>
                  </a:lnTo>
                  <a:cubicBezTo>
                    <a:pt x="78654" y="-798"/>
                    <a:pt x="73542" y="-798"/>
                    <a:pt x="70986" y="2394"/>
                  </a:cubicBezTo>
                  <a:lnTo>
                    <a:pt x="29452" y="57296"/>
                  </a:lnTo>
                  <a:cubicBezTo>
                    <a:pt x="28173" y="59211"/>
                    <a:pt x="27534" y="61765"/>
                    <a:pt x="28813" y="63680"/>
                  </a:cubicBezTo>
                  <a:cubicBezTo>
                    <a:pt x="30090" y="65595"/>
                    <a:pt x="32008" y="67511"/>
                    <a:pt x="34563" y="67511"/>
                  </a:cubicBezTo>
                  <a:lnTo>
                    <a:pt x="49260" y="67511"/>
                  </a:lnTo>
                  <a:lnTo>
                    <a:pt x="15393" y="112199"/>
                  </a:lnTo>
                  <a:cubicBezTo>
                    <a:pt x="14115" y="114114"/>
                    <a:pt x="13477" y="116667"/>
                    <a:pt x="14754" y="118583"/>
                  </a:cubicBezTo>
                  <a:cubicBezTo>
                    <a:pt x="16033" y="120498"/>
                    <a:pt x="17949" y="122413"/>
                    <a:pt x="20505" y="122413"/>
                  </a:cubicBezTo>
                  <a:lnTo>
                    <a:pt x="35203" y="122413"/>
                  </a:lnTo>
                  <a:lnTo>
                    <a:pt x="1336" y="167101"/>
                  </a:lnTo>
                  <a:cubicBezTo>
                    <a:pt x="58" y="169016"/>
                    <a:pt x="-582" y="171570"/>
                    <a:pt x="697" y="173485"/>
                  </a:cubicBezTo>
                  <a:cubicBezTo>
                    <a:pt x="1974" y="175400"/>
                    <a:pt x="3892" y="177315"/>
                    <a:pt x="6448" y="177315"/>
                  </a:cubicBezTo>
                  <a:lnTo>
                    <a:pt x="55011" y="177315"/>
                  </a:lnTo>
                  <a:lnTo>
                    <a:pt x="55011" y="198382"/>
                  </a:lnTo>
                  <a:cubicBezTo>
                    <a:pt x="55011" y="202213"/>
                    <a:pt x="57567" y="204766"/>
                    <a:pt x="61401" y="204766"/>
                  </a:cubicBezTo>
                  <a:lnTo>
                    <a:pt x="88877" y="204766"/>
                  </a:lnTo>
                  <a:cubicBezTo>
                    <a:pt x="92712" y="204766"/>
                    <a:pt x="95267" y="202213"/>
                    <a:pt x="95267" y="198382"/>
                  </a:cubicBezTo>
                  <a:lnTo>
                    <a:pt x="95267" y="177315"/>
                  </a:lnTo>
                  <a:lnTo>
                    <a:pt x="143832" y="177315"/>
                  </a:lnTo>
                  <a:cubicBezTo>
                    <a:pt x="146387" y="177315"/>
                    <a:pt x="148304" y="176038"/>
                    <a:pt x="149582" y="173485"/>
                  </a:cubicBezTo>
                  <a:cubicBezTo>
                    <a:pt x="150860" y="171570"/>
                    <a:pt x="150221" y="169016"/>
                    <a:pt x="148943" y="167101"/>
                  </a:cubicBezTo>
                  <a:lnTo>
                    <a:pt x="116993" y="122413"/>
                  </a:lnTo>
                  <a:close/>
                </a:path>
              </a:pathLst>
            </a:custGeom>
            <a:grpFill/>
            <a:ln w="63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72192279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Data </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Data Understanding and Preparation</a:t>
            </a:r>
          </a:p>
        </p:txBody>
      </p:sp>
    </p:spTree>
    <p:extLst>
      <p:ext uri="{BB962C8B-B14F-4D97-AF65-F5344CB8AC3E}">
        <p14:creationId xmlns:p14="http://schemas.microsoft.com/office/powerpoint/2010/main" val="58457959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8" name="Object 37" hidden="1">
            <a:extLst>
              <a:ext uri="{FF2B5EF4-FFF2-40B4-BE49-F238E27FC236}">
                <a16:creationId xmlns:a16="http://schemas.microsoft.com/office/drawing/2014/main" id="{9C1CCD5B-9C64-4231-ABD7-220CAC18C66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272" name="think-cell Slide" r:id="rId6" imgW="395" imgH="396" progId="TCLayout.ActiveDocument.1">
                  <p:embed/>
                </p:oleObj>
              </mc:Choice>
              <mc:Fallback>
                <p:oleObj name="think-cell Slide" r:id="rId6" imgW="395" imgH="396" progId="TCLayout.ActiveDocument.1">
                  <p:embed/>
                  <p:pic>
                    <p:nvPicPr>
                      <p:cNvPr id="38" name="Object 37" hidden="1">
                        <a:extLst>
                          <a:ext uri="{FF2B5EF4-FFF2-40B4-BE49-F238E27FC236}">
                            <a16:creationId xmlns:a16="http://schemas.microsoft.com/office/drawing/2014/main" id="{9C1CCD5B-9C64-4231-ABD7-220CAC18C66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7" name="Rectangle 36" hidden="1">
            <a:extLst>
              <a:ext uri="{FF2B5EF4-FFF2-40B4-BE49-F238E27FC236}">
                <a16:creationId xmlns:a16="http://schemas.microsoft.com/office/drawing/2014/main" id="{3B4512FB-191B-4938-9756-8381D8C20DFC}"/>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7CDA835-35D7-4849-839B-CF67BB0BC663}"/>
              </a:ext>
            </a:extLst>
          </p:cNvPr>
          <p:cNvSpPr>
            <a:spLocks noGrp="1"/>
          </p:cNvSpPr>
          <p:nvPr>
            <p:ph type="title"/>
          </p:nvPr>
        </p:nvSpPr>
        <p:spPr/>
        <p:txBody>
          <a:bodyPr/>
          <a:lstStyle/>
          <a:p>
            <a:r>
              <a:rPr lang="en-US" dirty="0"/>
              <a:t>Data Understanding</a:t>
            </a:r>
          </a:p>
        </p:txBody>
      </p:sp>
      <p:sp>
        <p:nvSpPr>
          <p:cNvPr id="4" name="Text Placeholder 3">
            <a:extLst>
              <a:ext uri="{FF2B5EF4-FFF2-40B4-BE49-F238E27FC236}">
                <a16:creationId xmlns:a16="http://schemas.microsoft.com/office/drawing/2014/main" id="{5765474F-5BAF-4714-B1A8-B53FB83686D1}"/>
              </a:ext>
            </a:extLst>
          </p:cNvPr>
          <p:cNvSpPr>
            <a:spLocks noGrp="1"/>
          </p:cNvSpPr>
          <p:nvPr>
            <p:ph type="body" sz="quarter" idx="14"/>
          </p:nvPr>
        </p:nvSpPr>
        <p:spPr/>
        <p:txBody>
          <a:bodyPr/>
          <a:lstStyle/>
          <a:p>
            <a:r>
              <a:rPr lang="en-US" dirty="0"/>
              <a:t>Variables that will be used in this capstone. </a:t>
            </a:r>
          </a:p>
        </p:txBody>
      </p:sp>
      <p:sp>
        <p:nvSpPr>
          <p:cNvPr id="32" name="Title 1">
            <a:extLst>
              <a:ext uri="{FF2B5EF4-FFF2-40B4-BE49-F238E27FC236}">
                <a16:creationId xmlns:a16="http://schemas.microsoft.com/office/drawing/2014/main" id="{031FCE88-1F98-49F8-A9D1-F2D8AB8664B3}"/>
              </a:ext>
            </a:extLst>
          </p:cNvPr>
          <p:cNvSpPr txBox="1">
            <a:spLocks/>
          </p:cNvSpPr>
          <p:nvPr/>
        </p:nvSpPr>
        <p:spPr>
          <a:xfrm>
            <a:off x="914400" y="694944"/>
            <a:ext cx="10363200" cy="594360"/>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0" i="0" u="none" strike="noStrike" kern="1200" cap="none" spc="-75" normalizeH="0" baseline="0" noProof="0" dirty="0">
              <a:ln>
                <a:noFill/>
              </a:ln>
              <a:solidFill>
                <a:prstClr val="black"/>
              </a:solidFill>
              <a:effectLst/>
              <a:uLnTx/>
              <a:uFillTx/>
              <a:latin typeface="Open Sans"/>
            </a:endParaRPr>
          </a:p>
        </p:txBody>
      </p:sp>
      <p:sp>
        <p:nvSpPr>
          <p:cNvPr id="5" name="Rectangle 4">
            <a:extLst>
              <a:ext uri="{FF2B5EF4-FFF2-40B4-BE49-F238E27FC236}">
                <a16:creationId xmlns:a16="http://schemas.microsoft.com/office/drawing/2014/main" id="{02F5910E-8E12-4BD7-9F9E-9B093CF1B935}"/>
              </a:ext>
            </a:extLst>
          </p:cNvPr>
          <p:cNvSpPr/>
          <p:nvPr/>
        </p:nvSpPr>
        <p:spPr>
          <a:xfrm>
            <a:off x="10350490" y="2355415"/>
            <a:ext cx="1302595"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ELEVATION</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6" name="Rectangle 5">
            <a:extLst>
              <a:ext uri="{FF2B5EF4-FFF2-40B4-BE49-F238E27FC236}">
                <a16:creationId xmlns:a16="http://schemas.microsoft.com/office/drawing/2014/main" id="{CD2B61CA-10C3-4D3A-AE27-6D94397A7D03}"/>
              </a:ext>
            </a:extLst>
          </p:cNvPr>
          <p:cNvSpPr/>
          <p:nvPr/>
        </p:nvSpPr>
        <p:spPr>
          <a:xfrm>
            <a:off x="10725548" y="3004906"/>
            <a:ext cx="943522"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ASPECT</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7" name="Rectangle 6">
            <a:extLst>
              <a:ext uri="{FF2B5EF4-FFF2-40B4-BE49-F238E27FC236}">
                <a16:creationId xmlns:a16="http://schemas.microsoft.com/office/drawing/2014/main" id="{7CEE3D9D-F7D0-4DA5-AD99-A6CD1A638240}"/>
              </a:ext>
            </a:extLst>
          </p:cNvPr>
          <p:cNvSpPr/>
          <p:nvPr/>
        </p:nvSpPr>
        <p:spPr>
          <a:xfrm>
            <a:off x="531108" y="2342627"/>
            <a:ext cx="4127086" cy="276995"/>
          </a:xfrm>
          <a:prstGeom prst="rect">
            <a:avLst/>
          </a:prstGeom>
        </p:spPr>
        <p:txBody>
          <a:bodyPr wrap="none" lIns="121917" tIns="60958" rIns="121917" bIns="60958">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SHADE ON HILLSIDE AT 9AM, 12PM, 3PM</a:t>
            </a:r>
          </a:p>
        </p:txBody>
      </p:sp>
      <p:sp>
        <p:nvSpPr>
          <p:cNvPr id="8" name="Rectangle 7">
            <a:extLst>
              <a:ext uri="{FF2B5EF4-FFF2-40B4-BE49-F238E27FC236}">
                <a16:creationId xmlns:a16="http://schemas.microsoft.com/office/drawing/2014/main" id="{EBE4A860-1332-45A2-8A7E-1E5A9937A313}"/>
              </a:ext>
            </a:extLst>
          </p:cNvPr>
          <p:cNvSpPr/>
          <p:nvPr/>
        </p:nvSpPr>
        <p:spPr>
          <a:xfrm>
            <a:off x="543154" y="3019607"/>
            <a:ext cx="2916818"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SPECIFIC WILDERNESS AREA</a:t>
            </a:r>
          </a:p>
        </p:txBody>
      </p:sp>
      <p:sp>
        <p:nvSpPr>
          <p:cNvPr id="9" name="Rectangle 8">
            <a:extLst>
              <a:ext uri="{FF2B5EF4-FFF2-40B4-BE49-F238E27FC236}">
                <a16:creationId xmlns:a16="http://schemas.microsoft.com/office/drawing/2014/main" id="{8C3BA573-7230-4422-A593-A8A11ED67BC0}"/>
              </a:ext>
            </a:extLst>
          </p:cNvPr>
          <p:cNvSpPr/>
          <p:nvPr/>
        </p:nvSpPr>
        <p:spPr>
          <a:xfrm>
            <a:off x="522931" y="5246875"/>
            <a:ext cx="3710305" cy="276995"/>
          </a:xfrm>
          <a:prstGeom prst="rect">
            <a:avLst/>
          </a:prstGeom>
        </p:spPr>
        <p:txBody>
          <a:bodyPr wrap="none" lIns="121917" tIns="60958" rIns="121917" bIns="60958">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VERTICAL DISTANCE TO HYDROLOGY</a:t>
            </a:r>
          </a:p>
        </p:txBody>
      </p:sp>
      <p:cxnSp>
        <p:nvCxnSpPr>
          <p:cNvPr id="10" name="Straight Connector 9">
            <a:extLst>
              <a:ext uri="{FF2B5EF4-FFF2-40B4-BE49-F238E27FC236}">
                <a16:creationId xmlns:a16="http://schemas.microsoft.com/office/drawing/2014/main" id="{EE630353-B021-4EC2-8620-48C73EBA056D}"/>
              </a:ext>
            </a:extLst>
          </p:cNvPr>
          <p:cNvCxnSpPr>
            <a:cxnSpLocks/>
            <a:endCxn id="24" idx="6"/>
          </p:cNvCxnSpPr>
          <p:nvPr/>
        </p:nvCxnSpPr>
        <p:spPr>
          <a:xfrm flipH="1">
            <a:off x="6923417" y="2640666"/>
            <a:ext cx="4735864" cy="0"/>
          </a:xfrm>
          <a:prstGeom prst="line">
            <a:avLst/>
          </a:prstGeom>
          <a:noFill/>
          <a:ln w="19050" cap="flat" cmpd="sng" algn="ctr">
            <a:solidFill>
              <a:schemeClr val="accent1"/>
            </a:solidFill>
            <a:prstDash val="solid"/>
            <a:miter lim="800000"/>
          </a:ln>
          <a:effectLst/>
        </p:spPr>
      </p:cxnSp>
      <p:cxnSp>
        <p:nvCxnSpPr>
          <p:cNvPr id="11" name="Straight Connector 10">
            <a:extLst>
              <a:ext uri="{FF2B5EF4-FFF2-40B4-BE49-F238E27FC236}">
                <a16:creationId xmlns:a16="http://schemas.microsoft.com/office/drawing/2014/main" id="{3B1994F3-4FB2-4AD9-AFAD-383309698FCA}"/>
              </a:ext>
            </a:extLst>
          </p:cNvPr>
          <p:cNvCxnSpPr>
            <a:cxnSpLocks/>
          </p:cNvCxnSpPr>
          <p:nvPr/>
        </p:nvCxnSpPr>
        <p:spPr>
          <a:xfrm flipH="1">
            <a:off x="7875793" y="4053090"/>
            <a:ext cx="3783488" cy="0"/>
          </a:xfrm>
          <a:prstGeom prst="line">
            <a:avLst/>
          </a:prstGeom>
          <a:noFill/>
          <a:ln w="19050" cap="flat" cmpd="sng" algn="ctr">
            <a:solidFill>
              <a:schemeClr val="accent1"/>
            </a:solidFill>
            <a:prstDash val="solid"/>
            <a:miter lim="800000"/>
          </a:ln>
          <a:effectLst/>
        </p:spPr>
      </p:cxnSp>
      <p:sp>
        <p:nvSpPr>
          <p:cNvPr id="12" name="Rectangle 11">
            <a:extLst>
              <a:ext uri="{FF2B5EF4-FFF2-40B4-BE49-F238E27FC236}">
                <a16:creationId xmlns:a16="http://schemas.microsoft.com/office/drawing/2014/main" id="{A3B6EC2E-4D89-4B4F-BADF-44625B457C45}"/>
              </a:ext>
            </a:extLst>
          </p:cNvPr>
          <p:cNvSpPr/>
          <p:nvPr/>
        </p:nvSpPr>
        <p:spPr>
          <a:xfrm>
            <a:off x="522931" y="2617802"/>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Hillside shade index at given times (0 – 225 index)</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21" name="Down Arrow 77">
            <a:extLst>
              <a:ext uri="{FF2B5EF4-FFF2-40B4-BE49-F238E27FC236}">
                <a16:creationId xmlns:a16="http://schemas.microsoft.com/office/drawing/2014/main" id="{78E56217-AF4A-428E-AD27-FF9BAB409C52}"/>
              </a:ext>
            </a:extLst>
          </p:cNvPr>
          <p:cNvSpPr/>
          <p:nvPr/>
        </p:nvSpPr>
        <p:spPr>
          <a:xfrm rot="10800000">
            <a:off x="5895044" y="2574150"/>
            <a:ext cx="383329" cy="3478632"/>
          </a:xfrm>
          <a:prstGeom prst="downArrow">
            <a:avLst>
              <a:gd name="adj1" fmla="val 66170"/>
              <a:gd name="adj2" fmla="val 42795"/>
            </a:avLst>
          </a:prstGeom>
          <a:solidFill>
            <a:srgbClr val="B4B4B4"/>
          </a:solidFill>
          <a:ln w="6350" cap="flat" cmpd="sng" algn="ctr">
            <a:noFill/>
            <a:prstDash val="solid"/>
            <a:miter lim="800000"/>
          </a:ln>
          <a:effectLst/>
        </p:spPr>
        <p:txBody>
          <a:bodyPr wrap="square" rtlCol="0" anchor="ctr">
            <a:noAutofit/>
          </a:bodyPr>
          <a:lstStyle/>
          <a:p>
            <a:pPr marL="0" marR="0" lvl="0" indent="0" algn="ctr" defTabSz="1218987" rtl="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white"/>
              </a:solidFill>
              <a:effectLst/>
              <a:uLnTx/>
              <a:uFillTx/>
              <a:latin typeface="Open Sans"/>
              <a:ea typeface="+mn-ea"/>
              <a:cs typeface="+mn-cs"/>
            </a:endParaRPr>
          </a:p>
        </p:txBody>
      </p:sp>
      <p:sp>
        <p:nvSpPr>
          <p:cNvPr id="22" name="Arc 21">
            <a:extLst>
              <a:ext uri="{FF2B5EF4-FFF2-40B4-BE49-F238E27FC236}">
                <a16:creationId xmlns:a16="http://schemas.microsoft.com/office/drawing/2014/main" id="{D08AB074-8C76-48A6-A8C3-F740483A1A19}"/>
              </a:ext>
            </a:extLst>
          </p:cNvPr>
          <p:cNvSpPr/>
          <p:nvPr/>
        </p:nvSpPr>
        <p:spPr>
          <a:xfrm>
            <a:off x="4147376" y="2125555"/>
            <a:ext cx="3926934" cy="3931059"/>
          </a:xfrm>
          <a:prstGeom prst="arc">
            <a:avLst>
              <a:gd name="adj1" fmla="val 17577550"/>
              <a:gd name="adj2" fmla="val 14884713"/>
            </a:avLst>
          </a:prstGeom>
          <a:noFill/>
          <a:ln w="12700" cap="flat" cmpd="sng" algn="ctr">
            <a:solidFill>
              <a:srgbClr val="B4B4B4"/>
            </a:solidFill>
            <a:prstDash val="solid"/>
            <a:miter lim="800000"/>
            <a:headEnd type="arrow"/>
            <a:tailEnd type="arrow"/>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5C5C5C"/>
              </a:solidFill>
              <a:effectLst/>
              <a:uLnTx/>
              <a:uFillTx/>
              <a:latin typeface="Open Sans"/>
              <a:ea typeface="+mn-ea"/>
              <a:cs typeface="+mn-cs"/>
            </a:endParaRPr>
          </a:p>
        </p:txBody>
      </p:sp>
      <p:sp>
        <p:nvSpPr>
          <p:cNvPr id="23" name="Arc 22">
            <a:extLst>
              <a:ext uri="{FF2B5EF4-FFF2-40B4-BE49-F238E27FC236}">
                <a16:creationId xmlns:a16="http://schemas.microsoft.com/office/drawing/2014/main" id="{A4AE8739-6BAD-46F2-94AD-C367554916CC}"/>
              </a:ext>
            </a:extLst>
          </p:cNvPr>
          <p:cNvSpPr/>
          <p:nvPr/>
        </p:nvSpPr>
        <p:spPr>
          <a:xfrm>
            <a:off x="4484309" y="2462842"/>
            <a:ext cx="3253068" cy="3256485"/>
          </a:xfrm>
          <a:prstGeom prst="arc">
            <a:avLst>
              <a:gd name="adj1" fmla="val 18638933"/>
              <a:gd name="adj2" fmla="val 18630248"/>
            </a:avLst>
          </a:prstGeom>
          <a:noFill/>
          <a:ln w="12700" cap="flat" cmpd="sng" algn="ctr">
            <a:solidFill>
              <a:srgbClr val="92D400"/>
            </a:solidFill>
            <a:prstDash val="solid"/>
            <a:miter lim="800000"/>
            <a:headEnd type="none"/>
            <a:tailEnd type="none"/>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5C5C5C"/>
              </a:solidFill>
              <a:effectLst/>
              <a:uLnTx/>
              <a:uFillTx/>
              <a:latin typeface="Open Sans"/>
              <a:ea typeface="+mn-ea"/>
              <a:cs typeface="+mn-cs"/>
            </a:endParaRPr>
          </a:p>
        </p:txBody>
      </p:sp>
      <p:sp>
        <p:nvSpPr>
          <p:cNvPr id="24" name="Oval 23">
            <a:extLst>
              <a:ext uri="{FF2B5EF4-FFF2-40B4-BE49-F238E27FC236}">
                <a16:creationId xmlns:a16="http://schemas.microsoft.com/office/drawing/2014/main" id="{C3D90AAB-7F77-469E-94A8-5850FE4CB97D}"/>
              </a:ext>
            </a:extLst>
          </p:cNvPr>
          <p:cNvSpPr/>
          <p:nvPr/>
        </p:nvSpPr>
        <p:spPr>
          <a:xfrm>
            <a:off x="6652325" y="2504090"/>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b="1" kern="0" dirty="0">
                <a:solidFill>
                  <a:srgbClr val="92D400"/>
                </a:solidFill>
                <a:latin typeface="Open Sans"/>
              </a:rPr>
              <a:t>1</a:t>
            </a: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sp>
        <p:nvSpPr>
          <p:cNvPr id="25" name="Oval 24">
            <a:extLst>
              <a:ext uri="{FF2B5EF4-FFF2-40B4-BE49-F238E27FC236}">
                <a16:creationId xmlns:a16="http://schemas.microsoft.com/office/drawing/2014/main" id="{8B21496D-1F18-4FD9-8B84-D8976CDED641}"/>
              </a:ext>
            </a:extLst>
          </p:cNvPr>
          <p:cNvSpPr/>
          <p:nvPr/>
        </p:nvSpPr>
        <p:spPr>
          <a:xfrm>
            <a:off x="7362396" y="474387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4</a:t>
            </a:r>
          </a:p>
        </p:txBody>
      </p:sp>
      <p:sp>
        <p:nvSpPr>
          <p:cNvPr id="26" name="Oval 25">
            <a:extLst>
              <a:ext uri="{FF2B5EF4-FFF2-40B4-BE49-F238E27FC236}">
                <a16:creationId xmlns:a16="http://schemas.microsoft.com/office/drawing/2014/main" id="{4616A2B3-5E75-449C-A961-F73D56A4B8C4}"/>
              </a:ext>
            </a:extLst>
          </p:cNvPr>
          <p:cNvSpPr/>
          <p:nvPr/>
        </p:nvSpPr>
        <p:spPr>
          <a:xfrm>
            <a:off x="5252699" y="2493974"/>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sp>
        <p:nvSpPr>
          <p:cNvPr id="27" name="Oval 26">
            <a:extLst>
              <a:ext uri="{FF2B5EF4-FFF2-40B4-BE49-F238E27FC236}">
                <a16:creationId xmlns:a16="http://schemas.microsoft.com/office/drawing/2014/main" id="{064AD8CD-0546-4903-8557-B01DDFE71669}"/>
              </a:ext>
            </a:extLst>
          </p:cNvPr>
          <p:cNvSpPr/>
          <p:nvPr/>
        </p:nvSpPr>
        <p:spPr>
          <a:xfrm>
            <a:off x="4608207" y="316235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9</a:t>
            </a:r>
          </a:p>
        </p:txBody>
      </p:sp>
      <p:sp>
        <p:nvSpPr>
          <p:cNvPr id="28" name="Oval 27">
            <a:extLst>
              <a:ext uri="{FF2B5EF4-FFF2-40B4-BE49-F238E27FC236}">
                <a16:creationId xmlns:a16="http://schemas.microsoft.com/office/drawing/2014/main" id="{AAE03860-DB22-4503-9753-60A1829F6D74}"/>
              </a:ext>
            </a:extLst>
          </p:cNvPr>
          <p:cNvSpPr/>
          <p:nvPr/>
        </p:nvSpPr>
        <p:spPr>
          <a:xfrm>
            <a:off x="5252699" y="5401292"/>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6</a:t>
            </a:r>
          </a:p>
        </p:txBody>
      </p:sp>
      <p:sp>
        <p:nvSpPr>
          <p:cNvPr id="30" name="Oval 29">
            <a:extLst>
              <a:ext uri="{FF2B5EF4-FFF2-40B4-BE49-F238E27FC236}">
                <a16:creationId xmlns:a16="http://schemas.microsoft.com/office/drawing/2014/main" id="{7F0635C2-4AA7-46A6-83FE-541D2CEB17F9}"/>
              </a:ext>
            </a:extLst>
          </p:cNvPr>
          <p:cNvSpPr/>
          <p:nvPr/>
        </p:nvSpPr>
        <p:spPr>
          <a:xfrm>
            <a:off x="5172411" y="3141225"/>
            <a:ext cx="1849233" cy="2049510"/>
          </a:xfrm>
          <a:prstGeom prst="ellipse">
            <a:avLst/>
          </a:prstGeom>
          <a:solidFill>
            <a:sysClr val="window" lastClr="FFFFFF"/>
          </a:solidFill>
          <a:ln w="12700" cap="flat" cmpd="sng" algn="ctr">
            <a:no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700" b="0" i="0" u="none" strike="noStrike" kern="0" cap="none" spc="0" normalizeH="0" baseline="0" noProof="0" dirty="0">
              <a:ln>
                <a:noFill/>
              </a:ln>
              <a:solidFill>
                <a:prstClr val="white"/>
              </a:solidFill>
              <a:effectLst/>
              <a:uLnTx/>
              <a:uFillTx/>
              <a:latin typeface="Open Sans"/>
              <a:ea typeface="+mn-ea"/>
              <a:cs typeface="+mn-cs"/>
            </a:endParaRPr>
          </a:p>
        </p:txBody>
      </p:sp>
      <p:sp>
        <p:nvSpPr>
          <p:cNvPr id="33" name="Rectangle 32">
            <a:extLst>
              <a:ext uri="{FF2B5EF4-FFF2-40B4-BE49-F238E27FC236}">
                <a16:creationId xmlns:a16="http://schemas.microsoft.com/office/drawing/2014/main" id="{6997F136-C102-4149-A7A9-7ED97E95247A}"/>
              </a:ext>
            </a:extLst>
          </p:cNvPr>
          <p:cNvSpPr/>
          <p:nvPr/>
        </p:nvSpPr>
        <p:spPr>
          <a:xfrm>
            <a:off x="4790250" y="1454045"/>
            <a:ext cx="2707692" cy="631277"/>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113" marR="0" lvl="0" indent="0" algn="ctr" defTabSz="914400" rtl="0" eaLnBrk="1" fontAlgn="auto" latinLnBrk="0" hangingPunct="1">
              <a:lnSpc>
                <a:spcPct val="120000"/>
              </a:lnSpc>
              <a:spcBef>
                <a:spcPts val="0"/>
              </a:spcBef>
              <a:spcAft>
                <a:spcPts val="600"/>
              </a:spcAft>
              <a:buClr>
                <a:srgbClr val="000000"/>
              </a:buClr>
              <a:buSzTx/>
              <a:buFontTx/>
              <a:buNone/>
              <a:tabLst/>
              <a:defRPr/>
            </a:pPr>
            <a:r>
              <a:rPr kumimoji="0" lang="en-US" sz="2000" b="1" i="0" u="none" strike="noStrike" kern="1200" cap="none" spc="0" normalizeH="0" baseline="0" noProof="0" dirty="0">
                <a:ln>
                  <a:noFill/>
                </a:ln>
                <a:solidFill>
                  <a:srgbClr val="000000"/>
                </a:solidFill>
                <a:effectLst/>
                <a:uLnTx/>
                <a:uFillTx/>
                <a:latin typeface="Open Sans"/>
                <a:ea typeface="+mn-ea"/>
                <a:cs typeface="+mn-cs"/>
              </a:rPr>
              <a:t>Target Variable:</a:t>
            </a:r>
          </a:p>
          <a:p>
            <a:pPr marL="11113" marR="0" lvl="0" indent="0" algn="ctr" defTabSz="914400" rtl="0" eaLnBrk="1" fontAlgn="auto" latinLnBrk="0" hangingPunct="1">
              <a:lnSpc>
                <a:spcPct val="120000"/>
              </a:lnSpc>
              <a:spcBef>
                <a:spcPts val="0"/>
              </a:spcBef>
              <a:spcAft>
                <a:spcPts val="600"/>
              </a:spcAft>
              <a:buClr>
                <a:srgbClr val="000000"/>
              </a:buClr>
              <a:buSzTx/>
              <a:buFontTx/>
              <a:buNone/>
              <a:tabLst/>
              <a:defRPr/>
            </a:pPr>
            <a:r>
              <a:rPr lang="en-US" sz="2000" b="1" dirty="0">
                <a:solidFill>
                  <a:srgbClr val="000000"/>
                </a:solidFill>
                <a:latin typeface="Open Sans"/>
              </a:rPr>
              <a:t>Tree Coverage Type</a:t>
            </a:r>
            <a:endParaRPr kumimoji="0" lang="en-US" sz="2000" b="1"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Oval 35">
            <a:extLst>
              <a:ext uri="{FF2B5EF4-FFF2-40B4-BE49-F238E27FC236}">
                <a16:creationId xmlns:a16="http://schemas.microsoft.com/office/drawing/2014/main" id="{5B14F8A9-4F67-471C-9569-20C8D18BC8E6}"/>
              </a:ext>
            </a:extLst>
          </p:cNvPr>
          <p:cNvSpPr/>
          <p:nvPr/>
        </p:nvSpPr>
        <p:spPr>
          <a:xfrm>
            <a:off x="4356615" y="3949752"/>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8</a:t>
            </a:r>
          </a:p>
        </p:txBody>
      </p:sp>
      <p:sp>
        <p:nvSpPr>
          <p:cNvPr id="39" name="Oval 38">
            <a:extLst>
              <a:ext uri="{FF2B5EF4-FFF2-40B4-BE49-F238E27FC236}">
                <a16:creationId xmlns:a16="http://schemas.microsoft.com/office/drawing/2014/main" id="{71ECC308-80A3-4938-A66E-C8B682E77ED6}"/>
              </a:ext>
            </a:extLst>
          </p:cNvPr>
          <p:cNvSpPr/>
          <p:nvPr/>
        </p:nvSpPr>
        <p:spPr>
          <a:xfrm>
            <a:off x="4556951" y="4737147"/>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7</a:t>
            </a:r>
          </a:p>
        </p:txBody>
      </p:sp>
      <p:sp>
        <p:nvSpPr>
          <p:cNvPr id="40" name="Oval 39">
            <a:extLst>
              <a:ext uri="{FF2B5EF4-FFF2-40B4-BE49-F238E27FC236}">
                <a16:creationId xmlns:a16="http://schemas.microsoft.com/office/drawing/2014/main" id="{2FFD19BF-3DD3-41EB-89ED-1537F2C1C04D}"/>
              </a:ext>
            </a:extLst>
          </p:cNvPr>
          <p:cNvSpPr/>
          <p:nvPr/>
        </p:nvSpPr>
        <p:spPr>
          <a:xfrm>
            <a:off x="7367206" y="3162409"/>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2</a:t>
            </a:r>
          </a:p>
        </p:txBody>
      </p:sp>
      <p:sp>
        <p:nvSpPr>
          <p:cNvPr id="41" name="Oval 40">
            <a:extLst>
              <a:ext uri="{FF2B5EF4-FFF2-40B4-BE49-F238E27FC236}">
                <a16:creationId xmlns:a16="http://schemas.microsoft.com/office/drawing/2014/main" id="{6241DB68-34B5-45EB-9BF5-896977909EC2}"/>
              </a:ext>
            </a:extLst>
          </p:cNvPr>
          <p:cNvSpPr/>
          <p:nvPr/>
        </p:nvSpPr>
        <p:spPr>
          <a:xfrm>
            <a:off x="7601628" y="3918436"/>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0" cap="none" spc="0" normalizeH="0" baseline="0" noProof="0" dirty="0">
                <a:ln>
                  <a:noFill/>
                </a:ln>
                <a:solidFill>
                  <a:srgbClr val="92D400"/>
                </a:solidFill>
                <a:effectLst/>
                <a:uLnTx/>
                <a:uFillTx/>
                <a:latin typeface="Open Sans"/>
                <a:ea typeface="+mn-ea"/>
                <a:cs typeface="+mn-cs"/>
              </a:rPr>
              <a:t>3</a:t>
            </a:r>
          </a:p>
        </p:txBody>
      </p:sp>
      <p:sp>
        <p:nvSpPr>
          <p:cNvPr id="42" name="Oval 41">
            <a:extLst>
              <a:ext uri="{FF2B5EF4-FFF2-40B4-BE49-F238E27FC236}">
                <a16:creationId xmlns:a16="http://schemas.microsoft.com/office/drawing/2014/main" id="{8A3F19E1-DC6B-46DF-A9E3-8D9CA6048F85}"/>
              </a:ext>
            </a:extLst>
          </p:cNvPr>
          <p:cNvSpPr/>
          <p:nvPr/>
        </p:nvSpPr>
        <p:spPr>
          <a:xfrm>
            <a:off x="6645848" y="5391446"/>
            <a:ext cx="271092" cy="273151"/>
          </a:xfrm>
          <a:prstGeom prst="ellipse">
            <a:avLst/>
          </a:prstGeom>
          <a:solidFill>
            <a:sysClr val="window" lastClr="FFFFFF"/>
          </a:solidFill>
          <a:ln w="28575" cap="flat" cmpd="sng" algn="ctr">
            <a:solidFill>
              <a:schemeClr val="accent1"/>
            </a:solidFill>
            <a:prstDash val="solid"/>
            <a:miter lim="800000"/>
          </a:ln>
          <a:effectLst/>
        </p:spPr>
        <p:txBody>
          <a:bodyPr lIns="121917" tIns="60958" rIns="121917" bIns="6095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b="1" kern="0" dirty="0">
                <a:solidFill>
                  <a:srgbClr val="92D400"/>
                </a:solidFill>
                <a:latin typeface="Open Sans"/>
              </a:rPr>
              <a:t>5</a:t>
            </a:r>
            <a:endParaRPr kumimoji="0" lang="en-US" sz="1050" b="1" i="0" u="none" strike="noStrike" kern="0" cap="none" spc="0" normalizeH="0" baseline="0" noProof="0" dirty="0">
              <a:ln>
                <a:noFill/>
              </a:ln>
              <a:solidFill>
                <a:srgbClr val="92D400"/>
              </a:solidFill>
              <a:effectLst/>
              <a:uLnTx/>
              <a:uFillTx/>
              <a:latin typeface="Open Sans"/>
              <a:ea typeface="+mn-ea"/>
              <a:cs typeface="+mn-cs"/>
            </a:endParaRPr>
          </a:p>
        </p:txBody>
      </p:sp>
      <p:cxnSp>
        <p:nvCxnSpPr>
          <p:cNvPr id="43" name="Straight Connector 42">
            <a:extLst>
              <a:ext uri="{FF2B5EF4-FFF2-40B4-BE49-F238E27FC236}">
                <a16:creationId xmlns:a16="http://schemas.microsoft.com/office/drawing/2014/main" id="{B8AA3819-8C11-4BEB-BA32-4C3E5653BAFA}"/>
              </a:ext>
            </a:extLst>
          </p:cNvPr>
          <p:cNvCxnSpPr>
            <a:cxnSpLocks/>
          </p:cNvCxnSpPr>
          <p:nvPr/>
        </p:nvCxnSpPr>
        <p:spPr>
          <a:xfrm flipH="1">
            <a:off x="7633488" y="3287510"/>
            <a:ext cx="4025793" cy="0"/>
          </a:xfrm>
          <a:prstGeom prst="line">
            <a:avLst/>
          </a:prstGeom>
          <a:noFill/>
          <a:ln w="19050" cap="flat" cmpd="sng" algn="ctr">
            <a:solidFill>
              <a:schemeClr val="accent1"/>
            </a:solidFill>
            <a:prstDash val="solid"/>
            <a:miter lim="800000"/>
          </a:ln>
          <a:effectLst/>
        </p:spPr>
      </p:cxnSp>
      <p:sp>
        <p:nvSpPr>
          <p:cNvPr id="50" name="Rectangle 49">
            <a:extLst>
              <a:ext uri="{FF2B5EF4-FFF2-40B4-BE49-F238E27FC236}">
                <a16:creationId xmlns:a16="http://schemas.microsoft.com/office/drawing/2014/main" id="{729BF016-7AA1-427C-97DA-C499C45325F7}"/>
              </a:ext>
            </a:extLst>
          </p:cNvPr>
          <p:cNvSpPr/>
          <p:nvPr/>
        </p:nvSpPr>
        <p:spPr>
          <a:xfrm>
            <a:off x="10816964" y="3776096"/>
            <a:ext cx="836121"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SLOPE</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51" name="Straight Connector 50">
            <a:extLst>
              <a:ext uri="{FF2B5EF4-FFF2-40B4-BE49-F238E27FC236}">
                <a16:creationId xmlns:a16="http://schemas.microsoft.com/office/drawing/2014/main" id="{147D2FDC-294F-4B6F-8C92-AF217711B202}"/>
              </a:ext>
            </a:extLst>
          </p:cNvPr>
          <p:cNvCxnSpPr>
            <a:cxnSpLocks/>
          </p:cNvCxnSpPr>
          <p:nvPr/>
        </p:nvCxnSpPr>
        <p:spPr>
          <a:xfrm flipH="1">
            <a:off x="7633488" y="4880452"/>
            <a:ext cx="4025793" cy="0"/>
          </a:xfrm>
          <a:prstGeom prst="line">
            <a:avLst/>
          </a:prstGeom>
          <a:noFill/>
          <a:ln w="19050" cap="flat" cmpd="sng" algn="ctr">
            <a:solidFill>
              <a:schemeClr val="accent1"/>
            </a:solidFill>
            <a:prstDash val="solid"/>
            <a:miter lim="800000"/>
          </a:ln>
          <a:effectLst/>
        </p:spPr>
      </p:cxnSp>
      <p:cxnSp>
        <p:nvCxnSpPr>
          <p:cNvPr id="52" name="Straight Connector 51">
            <a:extLst>
              <a:ext uri="{FF2B5EF4-FFF2-40B4-BE49-F238E27FC236}">
                <a16:creationId xmlns:a16="http://schemas.microsoft.com/office/drawing/2014/main" id="{ECF58379-B9B3-4EE0-9E7F-E1814291CD55}"/>
              </a:ext>
            </a:extLst>
          </p:cNvPr>
          <p:cNvCxnSpPr>
            <a:cxnSpLocks/>
            <a:endCxn id="42" idx="6"/>
          </p:cNvCxnSpPr>
          <p:nvPr/>
        </p:nvCxnSpPr>
        <p:spPr>
          <a:xfrm flipH="1" flipV="1">
            <a:off x="6916940" y="5528022"/>
            <a:ext cx="4742341" cy="10898"/>
          </a:xfrm>
          <a:prstGeom prst="line">
            <a:avLst/>
          </a:prstGeom>
          <a:noFill/>
          <a:ln w="19050" cap="flat" cmpd="sng" algn="ctr">
            <a:solidFill>
              <a:schemeClr val="accent1"/>
            </a:solidFill>
            <a:prstDash val="solid"/>
            <a:miter lim="800000"/>
          </a:ln>
          <a:effectLst/>
        </p:spPr>
      </p:cxnSp>
      <p:sp>
        <p:nvSpPr>
          <p:cNvPr id="55" name="Rectangle 54">
            <a:extLst>
              <a:ext uri="{FF2B5EF4-FFF2-40B4-BE49-F238E27FC236}">
                <a16:creationId xmlns:a16="http://schemas.microsoft.com/office/drawing/2014/main" id="{909BBB30-3869-471F-BBF0-077110FF2841}"/>
              </a:ext>
            </a:extLst>
          </p:cNvPr>
          <p:cNvSpPr/>
          <p:nvPr/>
        </p:nvSpPr>
        <p:spPr>
          <a:xfrm>
            <a:off x="7567461" y="5260872"/>
            <a:ext cx="4091820"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HORIZONTAL DISTANCE TO HYDROLOGY</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sp>
        <p:nvSpPr>
          <p:cNvPr id="65" name="Rectangle 64">
            <a:extLst>
              <a:ext uri="{FF2B5EF4-FFF2-40B4-BE49-F238E27FC236}">
                <a16:creationId xmlns:a16="http://schemas.microsoft.com/office/drawing/2014/main" id="{0D623BDE-C1B3-43BD-9276-8B811CAAF8FB}"/>
              </a:ext>
            </a:extLst>
          </p:cNvPr>
          <p:cNvSpPr/>
          <p:nvPr/>
        </p:nvSpPr>
        <p:spPr>
          <a:xfrm>
            <a:off x="9034423" y="4586374"/>
            <a:ext cx="2618661" cy="276995"/>
          </a:xfrm>
          <a:prstGeom prst="rect">
            <a:avLst/>
          </a:prstGeom>
        </p:spPr>
        <p:txBody>
          <a:bodyPr wrap="none" lIns="121917" tIns="60958" rIns="121917" bIns="60958">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DISTANCE TO ROADWAYS</a:t>
            </a:r>
          </a:p>
        </p:txBody>
      </p:sp>
      <p:cxnSp>
        <p:nvCxnSpPr>
          <p:cNvPr id="66" name="Straight Connector 65">
            <a:extLst>
              <a:ext uri="{FF2B5EF4-FFF2-40B4-BE49-F238E27FC236}">
                <a16:creationId xmlns:a16="http://schemas.microsoft.com/office/drawing/2014/main" id="{2FA6070D-FA60-4F21-A311-299AB6CE75A9}"/>
              </a:ext>
            </a:extLst>
          </p:cNvPr>
          <p:cNvCxnSpPr>
            <a:cxnSpLocks/>
          </p:cNvCxnSpPr>
          <p:nvPr/>
        </p:nvCxnSpPr>
        <p:spPr>
          <a:xfrm flipH="1">
            <a:off x="531108" y="2623839"/>
            <a:ext cx="4735864" cy="0"/>
          </a:xfrm>
          <a:prstGeom prst="line">
            <a:avLst/>
          </a:prstGeom>
          <a:noFill/>
          <a:ln w="19050" cap="flat" cmpd="sng" algn="ctr">
            <a:solidFill>
              <a:schemeClr val="accent1"/>
            </a:solidFill>
            <a:prstDash val="solid"/>
            <a:miter lim="800000"/>
          </a:ln>
          <a:effectLst/>
        </p:spPr>
      </p:cxnSp>
      <p:cxnSp>
        <p:nvCxnSpPr>
          <p:cNvPr id="67" name="Straight Connector 66">
            <a:extLst>
              <a:ext uri="{FF2B5EF4-FFF2-40B4-BE49-F238E27FC236}">
                <a16:creationId xmlns:a16="http://schemas.microsoft.com/office/drawing/2014/main" id="{693CE174-358D-42F5-933D-25F7D8BE74CC}"/>
              </a:ext>
            </a:extLst>
          </p:cNvPr>
          <p:cNvCxnSpPr>
            <a:cxnSpLocks/>
          </p:cNvCxnSpPr>
          <p:nvPr/>
        </p:nvCxnSpPr>
        <p:spPr>
          <a:xfrm flipH="1">
            <a:off x="531108" y="3298932"/>
            <a:ext cx="4077099" cy="0"/>
          </a:xfrm>
          <a:prstGeom prst="line">
            <a:avLst/>
          </a:prstGeom>
          <a:noFill/>
          <a:ln w="19050" cap="flat" cmpd="sng" algn="ctr">
            <a:solidFill>
              <a:schemeClr val="accent1"/>
            </a:solidFill>
            <a:prstDash val="solid"/>
            <a:miter lim="800000"/>
          </a:ln>
          <a:effectLst/>
        </p:spPr>
      </p:cxnSp>
      <p:cxnSp>
        <p:nvCxnSpPr>
          <p:cNvPr id="68" name="Straight Connector 67">
            <a:extLst>
              <a:ext uri="{FF2B5EF4-FFF2-40B4-BE49-F238E27FC236}">
                <a16:creationId xmlns:a16="http://schemas.microsoft.com/office/drawing/2014/main" id="{0E6CC066-17E5-4893-9EBA-C60F5A988C0B}"/>
              </a:ext>
            </a:extLst>
          </p:cNvPr>
          <p:cNvCxnSpPr>
            <a:cxnSpLocks/>
          </p:cNvCxnSpPr>
          <p:nvPr/>
        </p:nvCxnSpPr>
        <p:spPr>
          <a:xfrm flipH="1">
            <a:off x="524372" y="4086327"/>
            <a:ext cx="3822513" cy="0"/>
          </a:xfrm>
          <a:prstGeom prst="line">
            <a:avLst/>
          </a:prstGeom>
          <a:noFill/>
          <a:ln w="19050" cap="flat" cmpd="sng" algn="ctr">
            <a:solidFill>
              <a:schemeClr val="accent1"/>
            </a:solidFill>
            <a:prstDash val="solid"/>
            <a:miter lim="800000"/>
          </a:ln>
          <a:effectLst/>
        </p:spPr>
      </p:cxnSp>
      <p:sp>
        <p:nvSpPr>
          <p:cNvPr id="69" name="Rectangle 68">
            <a:extLst>
              <a:ext uri="{FF2B5EF4-FFF2-40B4-BE49-F238E27FC236}">
                <a16:creationId xmlns:a16="http://schemas.microsoft.com/office/drawing/2014/main" id="{542C9A9C-7D73-42C6-908B-574EECE37939}"/>
              </a:ext>
            </a:extLst>
          </p:cNvPr>
          <p:cNvSpPr/>
          <p:nvPr/>
        </p:nvSpPr>
        <p:spPr>
          <a:xfrm>
            <a:off x="521299" y="3807647"/>
            <a:ext cx="1219238"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sz="1000" b="1" spc="300" dirty="0">
                <a:solidFill>
                  <a:srgbClr val="000000"/>
                </a:solidFill>
                <a:latin typeface="Open Sans"/>
                <a:cs typeface="Knockout-HTF27-JuniorBantamwt"/>
              </a:rPr>
              <a:t>SOIL TYPE</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70" name="Straight Connector 69">
            <a:extLst>
              <a:ext uri="{FF2B5EF4-FFF2-40B4-BE49-F238E27FC236}">
                <a16:creationId xmlns:a16="http://schemas.microsoft.com/office/drawing/2014/main" id="{2A8C656D-E5CB-42ED-9EDD-783D6D6D91F4}"/>
              </a:ext>
            </a:extLst>
          </p:cNvPr>
          <p:cNvCxnSpPr>
            <a:cxnSpLocks/>
          </p:cNvCxnSpPr>
          <p:nvPr/>
        </p:nvCxnSpPr>
        <p:spPr>
          <a:xfrm flipH="1">
            <a:off x="531158" y="4863369"/>
            <a:ext cx="4025793" cy="0"/>
          </a:xfrm>
          <a:prstGeom prst="line">
            <a:avLst/>
          </a:prstGeom>
          <a:noFill/>
          <a:ln w="19050" cap="flat" cmpd="sng" algn="ctr">
            <a:solidFill>
              <a:schemeClr val="accent1"/>
            </a:solidFill>
            <a:prstDash val="solid"/>
            <a:miter lim="800000"/>
          </a:ln>
          <a:effectLst/>
        </p:spPr>
      </p:cxnSp>
      <p:sp>
        <p:nvSpPr>
          <p:cNvPr id="71" name="Rectangle 70">
            <a:extLst>
              <a:ext uri="{FF2B5EF4-FFF2-40B4-BE49-F238E27FC236}">
                <a16:creationId xmlns:a16="http://schemas.microsoft.com/office/drawing/2014/main" id="{6C9AB222-D89D-4E5B-BBEC-F03D7FC455CC}"/>
              </a:ext>
            </a:extLst>
          </p:cNvPr>
          <p:cNvSpPr/>
          <p:nvPr/>
        </p:nvSpPr>
        <p:spPr>
          <a:xfrm>
            <a:off x="524372" y="4586374"/>
            <a:ext cx="2705222" cy="276995"/>
          </a:xfrm>
          <a:prstGeom prst="rect">
            <a:avLst/>
          </a:prstGeom>
        </p:spPr>
        <p:txBody>
          <a:bodyPr wrap="none" lIns="121917" tIns="60958" rIns="121917" bIns="60958">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rPr>
              <a:t>DISTANCE</a:t>
            </a:r>
            <a:r>
              <a:rPr lang="en-US" sz="1000" b="1" spc="300" dirty="0">
                <a:solidFill>
                  <a:srgbClr val="000000"/>
                </a:solidFill>
                <a:latin typeface="Open Sans"/>
                <a:cs typeface="Knockout-HTF27-JuniorBantamwt"/>
              </a:rPr>
              <a:t> TO FIREPOINTS</a:t>
            </a:r>
            <a:endParaRPr kumimoji="0" lang="en-US" sz="1000" b="1" i="0" u="none" strike="noStrike" kern="1200" cap="none" spc="300" normalizeH="0" baseline="0" noProof="0" dirty="0">
              <a:ln>
                <a:noFill/>
              </a:ln>
              <a:solidFill>
                <a:srgbClr val="000000"/>
              </a:solidFill>
              <a:effectLst/>
              <a:uLnTx/>
              <a:uFillTx/>
              <a:latin typeface="Open Sans"/>
              <a:ea typeface="+mn-ea"/>
              <a:cs typeface="Knockout-HTF27-JuniorBantamwt"/>
            </a:endParaRPr>
          </a:p>
        </p:txBody>
      </p:sp>
      <p:cxnSp>
        <p:nvCxnSpPr>
          <p:cNvPr id="72" name="Straight Connector 71">
            <a:extLst>
              <a:ext uri="{FF2B5EF4-FFF2-40B4-BE49-F238E27FC236}">
                <a16:creationId xmlns:a16="http://schemas.microsoft.com/office/drawing/2014/main" id="{2DECE6FF-B9CE-4DF5-8998-0DC6CE527A86}"/>
              </a:ext>
            </a:extLst>
          </p:cNvPr>
          <p:cNvCxnSpPr>
            <a:cxnSpLocks/>
          </p:cNvCxnSpPr>
          <p:nvPr/>
        </p:nvCxnSpPr>
        <p:spPr>
          <a:xfrm flipH="1" flipV="1">
            <a:off x="531108" y="5528088"/>
            <a:ext cx="4713414" cy="10832"/>
          </a:xfrm>
          <a:prstGeom prst="line">
            <a:avLst/>
          </a:prstGeom>
          <a:noFill/>
          <a:ln w="19050" cap="flat" cmpd="sng" algn="ctr">
            <a:solidFill>
              <a:schemeClr val="accent1"/>
            </a:solidFill>
            <a:prstDash val="solid"/>
            <a:miter lim="800000"/>
          </a:ln>
          <a:effectLst/>
        </p:spPr>
      </p:cxnSp>
      <p:sp>
        <p:nvSpPr>
          <p:cNvPr id="80" name="Rectangle 79">
            <a:extLst>
              <a:ext uri="{FF2B5EF4-FFF2-40B4-BE49-F238E27FC236}">
                <a16:creationId xmlns:a16="http://schemas.microsoft.com/office/drawing/2014/main" id="{A8F17D1C-4CC9-4B4B-982C-3A02421F0AB2}"/>
              </a:ext>
            </a:extLst>
          </p:cNvPr>
          <p:cNvSpPr/>
          <p:nvPr/>
        </p:nvSpPr>
        <p:spPr>
          <a:xfrm>
            <a:off x="534406" y="3300488"/>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Wilderness area (4 different areas – binary representation)</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1" name="Rectangle 80">
            <a:extLst>
              <a:ext uri="{FF2B5EF4-FFF2-40B4-BE49-F238E27FC236}">
                <a16:creationId xmlns:a16="http://schemas.microsoft.com/office/drawing/2014/main" id="{89DA7F3A-58B8-4F23-B9CF-68F488406361}"/>
              </a:ext>
            </a:extLst>
          </p:cNvPr>
          <p:cNvSpPr/>
          <p:nvPr/>
        </p:nvSpPr>
        <p:spPr>
          <a:xfrm>
            <a:off x="528158" y="4079727"/>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Type of soil (40 different types – binary representation)</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2" name="Rectangle 81">
            <a:extLst>
              <a:ext uri="{FF2B5EF4-FFF2-40B4-BE49-F238E27FC236}">
                <a16:creationId xmlns:a16="http://schemas.microsoft.com/office/drawing/2014/main" id="{43B3D28F-739C-474E-857C-F3CBC6D05ABD}"/>
              </a:ext>
            </a:extLst>
          </p:cNvPr>
          <p:cNvSpPr/>
          <p:nvPr/>
        </p:nvSpPr>
        <p:spPr>
          <a:xfrm>
            <a:off x="534406" y="4851774"/>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wildfire ignition point</a:t>
            </a:r>
            <a:endParaRPr kumimoji="0" lang="en-US" sz="900" b="0" i="0" u="none" strike="noStrike" kern="1200" cap="none" spc="0" normalizeH="0" baseline="0" noProof="0" dirty="0">
              <a:ln>
                <a:noFill/>
              </a:ln>
              <a:solidFill>
                <a:srgbClr val="3F3F3F"/>
              </a:solidFill>
              <a:effectLst/>
              <a:uLnTx/>
              <a:uFillTx/>
              <a:latin typeface="Open Sans"/>
              <a:ea typeface="+mn-ea"/>
              <a:cs typeface="+mn-cs"/>
            </a:endParaRPr>
          </a:p>
        </p:txBody>
      </p:sp>
      <p:sp>
        <p:nvSpPr>
          <p:cNvPr id="83" name="Rectangle 82">
            <a:extLst>
              <a:ext uri="{FF2B5EF4-FFF2-40B4-BE49-F238E27FC236}">
                <a16:creationId xmlns:a16="http://schemas.microsoft.com/office/drawing/2014/main" id="{02341C03-E20D-48A7-8660-E2BDC941282E}"/>
              </a:ext>
            </a:extLst>
          </p:cNvPr>
          <p:cNvSpPr/>
          <p:nvPr/>
        </p:nvSpPr>
        <p:spPr>
          <a:xfrm>
            <a:off x="534405" y="5527204"/>
            <a:ext cx="3739431"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kumimoji="0" lang="en-US" sz="900" b="0" i="0" u="none" strike="noStrike" kern="1200" cap="none" spc="0" normalizeH="0" baseline="0" noProof="0" dirty="0">
                <a:ln>
                  <a:noFill/>
                </a:ln>
                <a:solidFill>
                  <a:srgbClr val="3F3F3F"/>
                </a:solidFill>
                <a:effectLst/>
                <a:uLnTx/>
                <a:uFillTx/>
                <a:latin typeface="Open Sans"/>
                <a:ea typeface="+mn-ea"/>
                <a:cs typeface="+mn-cs"/>
              </a:rPr>
              <a:t>Vertical distance to nearest water feature</a:t>
            </a:r>
          </a:p>
        </p:txBody>
      </p:sp>
      <p:sp>
        <p:nvSpPr>
          <p:cNvPr id="85" name="Rectangle 84">
            <a:extLst>
              <a:ext uri="{FF2B5EF4-FFF2-40B4-BE49-F238E27FC236}">
                <a16:creationId xmlns:a16="http://schemas.microsoft.com/office/drawing/2014/main" id="{8FD380F0-1014-40F5-84BA-733341C237CF}"/>
              </a:ext>
            </a:extLst>
          </p:cNvPr>
          <p:cNvSpPr/>
          <p:nvPr/>
        </p:nvSpPr>
        <p:spPr>
          <a:xfrm>
            <a:off x="8411244" y="3282122"/>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Aspect in degrees azimuth</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7" name="Rectangle 86">
            <a:extLst>
              <a:ext uri="{FF2B5EF4-FFF2-40B4-BE49-F238E27FC236}">
                <a16:creationId xmlns:a16="http://schemas.microsoft.com/office/drawing/2014/main" id="{3F412A19-DAC6-4FD6-9D9E-2A6371A19C38}"/>
              </a:ext>
            </a:extLst>
          </p:cNvPr>
          <p:cNvSpPr/>
          <p:nvPr/>
        </p:nvSpPr>
        <p:spPr>
          <a:xfrm>
            <a:off x="8400152" y="4047136"/>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Slope in degrees</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8" name="Rectangle 87">
            <a:extLst>
              <a:ext uri="{FF2B5EF4-FFF2-40B4-BE49-F238E27FC236}">
                <a16:creationId xmlns:a16="http://schemas.microsoft.com/office/drawing/2014/main" id="{314D2E01-3C78-4747-8C1F-962D14B3DEE7}"/>
              </a:ext>
            </a:extLst>
          </p:cNvPr>
          <p:cNvSpPr/>
          <p:nvPr/>
        </p:nvSpPr>
        <p:spPr>
          <a:xfrm>
            <a:off x="8411243" y="2639573"/>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Elevation in meters</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89" name="Rectangle 88">
            <a:extLst>
              <a:ext uri="{FF2B5EF4-FFF2-40B4-BE49-F238E27FC236}">
                <a16:creationId xmlns:a16="http://schemas.microsoft.com/office/drawing/2014/main" id="{07371C61-59C8-4897-B78B-4E7F7D964A4F}"/>
              </a:ext>
            </a:extLst>
          </p:cNvPr>
          <p:cNvSpPr/>
          <p:nvPr/>
        </p:nvSpPr>
        <p:spPr>
          <a:xfrm>
            <a:off x="8415062" y="4875096"/>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roadway</a:t>
            </a:r>
            <a:r>
              <a:rPr kumimoji="0" lang="en-US" sz="900" b="0" i="0" u="none" strike="noStrike" kern="1200" cap="none" spc="0" normalizeH="0" baseline="0" noProof="0" dirty="0">
                <a:ln>
                  <a:noFill/>
                </a:ln>
                <a:solidFill>
                  <a:srgbClr val="3F3F3F"/>
                </a:solidFill>
                <a:effectLst/>
                <a:uLnTx/>
                <a:uFillTx/>
                <a:latin typeface="Open Sans"/>
                <a:ea typeface="+mn-ea"/>
                <a:cs typeface="+mn-cs"/>
              </a:rPr>
              <a:t> </a:t>
            </a:r>
          </a:p>
        </p:txBody>
      </p:sp>
      <p:sp>
        <p:nvSpPr>
          <p:cNvPr id="90" name="Rectangle 89">
            <a:extLst>
              <a:ext uri="{FF2B5EF4-FFF2-40B4-BE49-F238E27FC236}">
                <a16:creationId xmlns:a16="http://schemas.microsoft.com/office/drawing/2014/main" id="{1B8CC561-7A3F-4393-BBFF-615FF9C373D3}"/>
              </a:ext>
            </a:extLst>
          </p:cNvPr>
          <p:cNvSpPr/>
          <p:nvPr/>
        </p:nvSpPr>
        <p:spPr>
          <a:xfrm>
            <a:off x="8411243" y="5523870"/>
            <a:ext cx="3252932" cy="247119"/>
          </a:xfrm>
          <a:prstGeom prst="rect">
            <a:avLst/>
          </a:prstGeom>
        </p:spPr>
        <p:txBody>
          <a:bodyPr wrap="square">
            <a:spAutoFit/>
          </a:bodyPr>
          <a:lstStyle/>
          <a:p>
            <a:pPr marL="0" marR="0" lvl="1" algn="r" defTabSz="914400" rtl="0" eaLnBrk="1" fontAlgn="auto" latinLnBrk="0" hangingPunct="1">
              <a:lnSpc>
                <a:spcPts val="1300"/>
              </a:lnSpc>
              <a:spcBef>
                <a:spcPts val="0"/>
              </a:spcBef>
              <a:spcAft>
                <a:spcPts val="300"/>
              </a:spcAft>
              <a:buClr>
                <a:prstClr val="black"/>
              </a:buClr>
              <a:buSzPct val="75000"/>
              <a:tabLst>
                <a:tab pos="182880" algn="l"/>
              </a:tabLst>
              <a:defRPr/>
            </a:pPr>
            <a:r>
              <a:rPr lang="en-US" sz="900" dirty="0">
                <a:solidFill>
                  <a:srgbClr val="3F3F3F"/>
                </a:solidFill>
                <a:latin typeface="Open Sans"/>
              </a:rPr>
              <a:t>Horizontal distance to nearest water feature</a:t>
            </a:r>
            <a:endParaRPr kumimoji="0" lang="en-US" sz="900" b="0" i="0" u="none" strike="noStrike" kern="1200" cap="none" spc="0" normalizeH="0" baseline="0" noProof="0" dirty="0">
              <a:ln>
                <a:noFill/>
              </a:ln>
              <a:solidFill>
                <a:srgbClr val="3F3F3F"/>
              </a:solidFill>
              <a:effectLst/>
              <a:uLnTx/>
              <a:uFillTx/>
              <a:latin typeface="Open Sans"/>
              <a:ea typeface="+mn-ea"/>
              <a:cs typeface="+mn-cs"/>
            </a:endParaRPr>
          </a:p>
        </p:txBody>
      </p:sp>
      <p:grpSp>
        <p:nvGrpSpPr>
          <p:cNvPr id="104" name="Graphic 6">
            <a:extLst>
              <a:ext uri="{FF2B5EF4-FFF2-40B4-BE49-F238E27FC236}">
                <a16:creationId xmlns:a16="http://schemas.microsoft.com/office/drawing/2014/main" id="{67C4C3E5-14E8-43D3-B74E-7735A919C3DF}"/>
              </a:ext>
            </a:extLst>
          </p:cNvPr>
          <p:cNvGrpSpPr/>
          <p:nvPr/>
        </p:nvGrpSpPr>
        <p:grpSpPr>
          <a:xfrm>
            <a:off x="5233711" y="3286477"/>
            <a:ext cx="1732181" cy="1730551"/>
            <a:chOff x="6753524" y="2855717"/>
            <a:chExt cx="362312" cy="361971"/>
          </a:xfrm>
          <a:solidFill>
            <a:srgbClr val="B4B4B4"/>
          </a:solidFill>
        </p:grpSpPr>
        <p:sp>
          <p:nvSpPr>
            <p:cNvPr id="105" name="Graphic 6">
              <a:extLst>
                <a:ext uri="{FF2B5EF4-FFF2-40B4-BE49-F238E27FC236}">
                  <a16:creationId xmlns:a16="http://schemas.microsoft.com/office/drawing/2014/main" id="{F12BFC68-6ECC-44C1-841B-CCA0D413D16B}"/>
                </a:ext>
              </a:extLst>
            </p:cNvPr>
            <p:cNvSpPr/>
            <p:nvPr/>
          </p:nvSpPr>
          <p:spPr>
            <a:xfrm>
              <a:off x="6753524" y="2855717"/>
              <a:ext cx="362312" cy="361971"/>
            </a:xfrm>
            <a:custGeom>
              <a:avLst/>
              <a:gdLst>
                <a:gd name="connsiteX0" fmla="*/ 181474 w 362312"/>
                <a:gd name="connsiteY0" fmla="*/ 349204 h 361971"/>
                <a:gd name="connsiteX1" fmla="*/ 13419 w 362312"/>
                <a:gd name="connsiteY1" fmla="*/ 180667 h 361971"/>
                <a:gd name="connsiteX2" fmla="*/ 182113 w 362312"/>
                <a:gd name="connsiteY2" fmla="*/ 12768 h 361971"/>
                <a:gd name="connsiteX3" fmla="*/ 350168 w 362312"/>
                <a:gd name="connsiteY3" fmla="*/ 181305 h 361971"/>
                <a:gd name="connsiteX4" fmla="*/ 181474 w 362312"/>
                <a:gd name="connsiteY4" fmla="*/ 349204 h 361971"/>
                <a:gd name="connsiteX5" fmla="*/ 181474 w 362312"/>
                <a:gd name="connsiteY5" fmla="*/ 0 h 361971"/>
                <a:gd name="connsiteX6" fmla="*/ 0 w 362312"/>
                <a:gd name="connsiteY6" fmla="*/ 180667 h 361971"/>
                <a:gd name="connsiteX7" fmla="*/ 180835 w 362312"/>
                <a:gd name="connsiteY7" fmla="*/ 361972 h 361971"/>
                <a:gd name="connsiteX8" fmla="*/ 362309 w 362312"/>
                <a:gd name="connsiteY8" fmla="*/ 181305 h 361971"/>
                <a:gd name="connsiteX9" fmla="*/ 181474 w 362312"/>
                <a:gd name="connsiteY9"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312" h="361971">
                  <a:moveTo>
                    <a:pt x="181474" y="349204"/>
                  </a:moveTo>
                  <a:cubicBezTo>
                    <a:pt x="88820" y="349204"/>
                    <a:pt x="13419" y="273873"/>
                    <a:pt x="13419" y="180667"/>
                  </a:cubicBezTo>
                  <a:cubicBezTo>
                    <a:pt x="13419" y="88099"/>
                    <a:pt x="88820" y="12768"/>
                    <a:pt x="182113" y="12768"/>
                  </a:cubicBezTo>
                  <a:cubicBezTo>
                    <a:pt x="274767" y="12768"/>
                    <a:pt x="350168" y="88099"/>
                    <a:pt x="350168" y="181305"/>
                  </a:cubicBezTo>
                  <a:cubicBezTo>
                    <a:pt x="350168" y="273873"/>
                    <a:pt x="274128" y="349204"/>
                    <a:pt x="181474" y="349204"/>
                  </a:cubicBezTo>
                  <a:moveTo>
                    <a:pt x="181474" y="0"/>
                  </a:moveTo>
                  <a:cubicBezTo>
                    <a:pt x="81152" y="0"/>
                    <a:pt x="0" y="81076"/>
                    <a:pt x="0" y="180667"/>
                  </a:cubicBezTo>
                  <a:cubicBezTo>
                    <a:pt x="0" y="280895"/>
                    <a:pt x="81152" y="361972"/>
                    <a:pt x="180835" y="361972"/>
                  </a:cubicBezTo>
                  <a:cubicBezTo>
                    <a:pt x="281157" y="361972"/>
                    <a:pt x="362309" y="280895"/>
                    <a:pt x="362309" y="181305"/>
                  </a:cubicBezTo>
                  <a:cubicBezTo>
                    <a:pt x="362948" y="81076"/>
                    <a:pt x="281796" y="0"/>
                    <a:pt x="181474" y="0"/>
                  </a:cubicBezTo>
                </a:path>
              </a:pathLst>
            </a:custGeom>
            <a:grpFill/>
            <a:ln w="6390" cap="flat">
              <a:noFill/>
              <a:prstDash val="solid"/>
              <a:miter/>
            </a:ln>
          </p:spPr>
          <p:txBody>
            <a:bodyPr rtlCol="0" anchor="ctr"/>
            <a:lstStyle/>
            <a:p>
              <a:endParaRPr lang="en-US" dirty="0"/>
            </a:p>
          </p:txBody>
        </p:sp>
        <p:sp>
          <p:nvSpPr>
            <p:cNvPr id="106" name="Graphic 6">
              <a:extLst>
                <a:ext uri="{FF2B5EF4-FFF2-40B4-BE49-F238E27FC236}">
                  <a16:creationId xmlns:a16="http://schemas.microsoft.com/office/drawing/2014/main" id="{D7157F4B-1783-46BC-BA65-EDE1FAB39AAC}"/>
                </a:ext>
              </a:extLst>
            </p:cNvPr>
            <p:cNvSpPr/>
            <p:nvPr/>
          </p:nvSpPr>
          <p:spPr>
            <a:xfrm>
              <a:off x="6858261" y="2934400"/>
              <a:ext cx="150278" cy="204766"/>
            </a:xfrm>
            <a:custGeom>
              <a:avLst/>
              <a:gdLst>
                <a:gd name="connsiteX0" fmla="*/ 90795 w 150278"/>
                <a:gd name="connsiteY0" fmla="*/ 164547 h 204766"/>
                <a:gd name="connsiteX1" fmla="*/ 84405 w 150278"/>
                <a:gd name="connsiteY1" fmla="*/ 170931 h 204766"/>
                <a:gd name="connsiteX2" fmla="*/ 84405 w 150278"/>
                <a:gd name="connsiteY2" fmla="*/ 191998 h 204766"/>
                <a:gd name="connsiteX3" fmla="*/ 69708 w 150278"/>
                <a:gd name="connsiteY3" fmla="*/ 191998 h 204766"/>
                <a:gd name="connsiteX4" fmla="*/ 69708 w 150278"/>
                <a:gd name="connsiteY4" fmla="*/ 170931 h 204766"/>
                <a:gd name="connsiteX5" fmla="*/ 63318 w 150278"/>
                <a:gd name="connsiteY5" fmla="*/ 164547 h 204766"/>
                <a:gd name="connsiteX6" fmla="*/ 21144 w 150278"/>
                <a:gd name="connsiteY6" fmla="*/ 164547 h 204766"/>
                <a:gd name="connsiteX7" fmla="*/ 55011 w 150278"/>
                <a:gd name="connsiteY7" fmla="*/ 119859 h 204766"/>
                <a:gd name="connsiteX8" fmla="*/ 55650 w 150278"/>
                <a:gd name="connsiteY8" fmla="*/ 113475 h 204766"/>
                <a:gd name="connsiteX9" fmla="*/ 49899 w 150278"/>
                <a:gd name="connsiteY9" fmla="*/ 109645 h 204766"/>
                <a:gd name="connsiteX10" fmla="*/ 35203 w 150278"/>
                <a:gd name="connsiteY10" fmla="*/ 109645 h 204766"/>
                <a:gd name="connsiteX11" fmla="*/ 69069 w 150278"/>
                <a:gd name="connsiteY11" fmla="*/ 64957 h 204766"/>
                <a:gd name="connsiteX12" fmla="*/ 69708 w 150278"/>
                <a:gd name="connsiteY12" fmla="*/ 58573 h 204766"/>
                <a:gd name="connsiteX13" fmla="*/ 63957 w 150278"/>
                <a:gd name="connsiteY13" fmla="*/ 54743 h 204766"/>
                <a:gd name="connsiteX14" fmla="*/ 49260 w 150278"/>
                <a:gd name="connsiteY14" fmla="*/ 54743 h 204766"/>
                <a:gd name="connsiteX15" fmla="*/ 78015 w 150278"/>
                <a:gd name="connsiteY15" fmla="*/ 16439 h 204766"/>
                <a:gd name="connsiteX16" fmla="*/ 106770 w 150278"/>
                <a:gd name="connsiteY16" fmla="*/ 54743 h 204766"/>
                <a:gd name="connsiteX17" fmla="*/ 92072 w 150278"/>
                <a:gd name="connsiteY17" fmla="*/ 54743 h 204766"/>
                <a:gd name="connsiteX18" fmla="*/ 86322 w 150278"/>
                <a:gd name="connsiteY18" fmla="*/ 58573 h 204766"/>
                <a:gd name="connsiteX19" fmla="*/ 86961 w 150278"/>
                <a:gd name="connsiteY19" fmla="*/ 64957 h 204766"/>
                <a:gd name="connsiteX20" fmla="*/ 120827 w 150278"/>
                <a:gd name="connsiteY20" fmla="*/ 109645 h 204766"/>
                <a:gd name="connsiteX21" fmla="*/ 106770 w 150278"/>
                <a:gd name="connsiteY21" fmla="*/ 109645 h 204766"/>
                <a:gd name="connsiteX22" fmla="*/ 100380 w 150278"/>
                <a:gd name="connsiteY22" fmla="*/ 116667 h 204766"/>
                <a:gd name="connsiteX23" fmla="*/ 101657 w 150278"/>
                <a:gd name="connsiteY23" fmla="*/ 120498 h 204766"/>
                <a:gd name="connsiteX24" fmla="*/ 134885 w 150278"/>
                <a:gd name="connsiteY24" fmla="*/ 164547 h 204766"/>
                <a:gd name="connsiteX25" fmla="*/ 90795 w 150278"/>
                <a:gd name="connsiteY25" fmla="*/ 164547 h 204766"/>
                <a:gd name="connsiteX26" fmla="*/ 116993 w 150278"/>
                <a:gd name="connsiteY26" fmla="*/ 122413 h 204766"/>
                <a:gd name="connsiteX27" fmla="*/ 131691 w 150278"/>
                <a:gd name="connsiteY27" fmla="*/ 122413 h 204766"/>
                <a:gd name="connsiteX28" fmla="*/ 137442 w 150278"/>
                <a:gd name="connsiteY28" fmla="*/ 118583 h 204766"/>
                <a:gd name="connsiteX29" fmla="*/ 136802 w 150278"/>
                <a:gd name="connsiteY29" fmla="*/ 112199 h 204766"/>
                <a:gd name="connsiteX30" fmla="*/ 102936 w 150278"/>
                <a:gd name="connsiteY30" fmla="*/ 67511 h 204766"/>
                <a:gd name="connsiteX31" fmla="*/ 117632 w 150278"/>
                <a:gd name="connsiteY31" fmla="*/ 67511 h 204766"/>
                <a:gd name="connsiteX32" fmla="*/ 123383 w 150278"/>
                <a:gd name="connsiteY32" fmla="*/ 63680 h 204766"/>
                <a:gd name="connsiteX33" fmla="*/ 122744 w 150278"/>
                <a:gd name="connsiteY33" fmla="*/ 57296 h 204766"/>
                <a:gd name="connsiteX34" fmla="*/ 81210 w 150278"/>
                <a:gd name="connsiteY34" fmla="*/ 2394 h 204766"/>
                <a:gd name="connsiteX35" fmla="*/ 70986 w 150278"/>
                <a:gd name="connsiteY35" fmla="*/ 2394 h 204766"/>
                <a:gd name="connsiteX36" fmla="*/ 29452 w 150278"/>
                <a:gd name="connsiteY36" fmla="*/ 57296 h 204766"/>
                <a:gd name="connsiteX37" fmla="*/ 28813 w 150278"/>
                <a:gd name="connsiteY37" fmla="*/ 63680 h 204766"/>
                <a:gd name="connsiteX38" fmla="*/ 34563 w 150278"/>
                <a:gd name="connsiteY38" fmla="*/ 67511 h 204766"/>
                <a:gd name="connsiteX39" fmla="*/ 49260 w 150278"/>
                <a:gd name="connsiteY39" fmla="*/ 67511 h 204766"/>
                <a:gd name="connsiteX40" fmla="*/ 15393 w 150278"/>
                <a:gd name="connsiteY40" fmla="*/ 112199 h 204766"/>
                <a:gd name="connsiteX41" fmla="*/ 14754 w 150278"/>
                <a:gd name="connsiteY41" fmla="*/ 118583 h 204766"/>
                <a:gd name="connsiteX42" fmla="*/ 20505 w 150278"/>
                <a:gd name="connsiteY42" fmla="*/ 122413 h 204766"/>
                <a:gd name="connsiteX43" fmla="*/ 35203 w 150278"/>
                <a:gd name="connsiteY43" fmla="*/ 122413 h 204766"/>
                <a:gd name="connsiteX44" fmla="*/ 1336 w 150278"/>
                <a:gd name="connsiteY44" fmla="*/ 167101 h 204766"/>
                <a:gd name="connsiteX45" fmla="*/ 697 w 150278"/>
                <a:gd name="connsiteY45" fmla="*/ 173485 h 204766"/>
                <a:gd name="connsiteX46" fmla="*/ 6448 w 150278"/>
                <a:gd name="connsiteY46" fmla="*/ 177315 h 204766"/>
                <a:gd name="connsiteX47" fmla="*/ 55011 w 150278"/>
                <a:gd name="connsiteY47" fmla="*/ 177315 h 204766"/>
                <a:gd name="connsiteX48" fmla="*/ 55011 w 150278"/>
                <a:gd name="connsiteY48" fmla="*/ 198382 h 204766"/>
                <a:gd name="connsiteX49" fmla="*/ 61401 w 150278"/>
                <a:gd name="connsiteY49" fmla="*/ 204766 h 204766"/>
                <a:gd name="connsiteX50" fmla="*/ 88877 w 150278"/>
                <a:gd name="connsiteY50" fmla="*/ 204766 h 204766"/>
                <a:gd name="connsiteX51" fmla="*/ 95267 w 150278"/>
                <a:gd name="connsiteY51" fmla="*/ 198382 h 204766"/>
                <a:gd name="connsiteX52" fmla="*/ 95267 w 150278"/>
                <a:gd name="connsiteY52" fmla="*/ 177315 h 204766"/>
                <a:gd name="connsiteX53" fmla="*/ 143832 w 150278"/>
                <a:gd name="connsiteY53" fmla="*/ 177315 h 204766"/>
                <a:gd name="connsiteX54" fmla="*/ 149582 w 150278"/>
                <a:gd name="connsiteY54" fmla="*/ 173485 h 204766"/>
                <a:gd name="connsiteX55" fmla="*/ 148943 w 150278"/>
                <a:gd name="connsiteY55" fmla="*/ 167101 h 204766"/>
                <a:gd name="connsiteX56" fmla="*/ 116993 w 150278"/>
                <a:gd name="connsiteY56" fmla="*/ 122413 h 20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50278" h="204766">
                  <a:moveTo>
                    <a:pt x="90795" y="164547"/>
                  </a:moveTo>
                  <a:cubicBezTo>
                    <a:pt x="86961" y="164547"/>
                    <a:pt x="84405" y="167101"/>
                    <a:pt x="84405" y="170931"/>
                  </a:cubicBezTo>
                  <a:lnTo>
                    <a:pt x="84405" y="191998"/>
                  </a:lnTo>
                  <a:lnTo>
                    <a:pt x="69708" y="191998"/>
                  </a:lnTo>
                  <a:lnTo>
                    <a:pt x="69708" y="170931"/>
                  </a:lnTo>
                  <a:cubicBezTo>
                    <a:pt x="69708" y="167101"/>
                    <a:pt x="67152" y="164547"/>
                    <a:pt x="63318" y="164547"/>
                  </a:cubicBezTo>
                  <a:lnTo>
                    <a:pt x="21144" y="164547"/>
                  </a:lnTo>
                  <a:lnTo>
                    <a:pt x="55011" y="119859"/>
                  </a:lnTo>
                  <a:cubicBezTo>
                    <a:pt x="56289" y="117944"/>
                    <a:pt x="56928" y="115391"/>
                    <a:pt x="55650" y="113475"/>
                  </a:cubicBezTo>
                  <a:cubicBezTo>
                    <a:pt x="54372" y="111560"/>
                    <a:pt x="52455" y="109645"/>
                    <a:pt x="49899" y="109645"/>
                  </a:cubicBezTo>
                  <a:lnTo>
                    <a:pt x="35203" y="109645"/>
                  </a:lnTo>
                  <a:lnTo>
                    <a:pt x="69069" y="64957"/>
                  </a:lnTo>
                  <a:cubicBezTo>
                    <a:pt x="70347" y="63042"/>
                    <a:pt x="70986" y="60488"/>
                    <a:pt x="69708" y="58573"/>
                  </a:cubicBezTo>
                  <a:cubicBezTo>
                    <a:pt x="68430" y="56658"/>
                    <a:pt x="66513" y="54743"/>
                    <a:pt x="63957" y="54743"/>
                  </a:cubicBezTo>
                  <a:lnTo>
                    <a:pt x="49260" y="54743"/>
                  </a:lnTo>
                  <a:lnTo>
                    <a:pt x="78015" y="16439"/>
                  </a:lnTo>
                  <a:lnTo>
                    <a:pt x="106770" y="54743"/>
                  </a:lnTo>
                  <a:lnTo>
                    <a:pt x="92072" y="54743"/>
                  </a:lnTo>
                  <a:cubicBezTo>
                    <a:pt x="89517" y="54743"/>
                    <a:pt x="87600" y="56019"/>
                    <a:pt x="86322" y="58573"/>
                  </a:cubicBezTo>
                  <a:cubicBezTo>
                    <a:pt x="85044" y="60488"/>
                    <a:pt x="85682" y="63042"/>
                    <a:pt x="86961" y="64957"/>
                  </a:cubicBezTo>
                  <a:lnTo>
                    <a:pt x="120827" y="109645"/>
                  </a:lnTo>
                  <a:lnTo>
                    <a:pt x="106770" y="109645"/>
                  </a:lnTo>
                  <a:cubicBezTo>
                    <a:pt x="103575" y="109645"/>
                    <a:pt x="100380" y="113475"/>
                    <a:pt x="100380" y="116667"/>
                  </a:cubicBezTo>
                  <a:cubicBezTo>
                    <a:pt x="100380" y="117944"/>
                    <a:pt x="101018" y="119221"/>
                    <a:pt x="101657" y="120498"/>
                  </a:cubicBezTo>
                  <a:lnTo>
                    <a:pt x="134885" y="164547"/>
                  </a:lnTo>
                  <a:lnTo>
                    <a:pt x="90795" y="164547"/>
                  </a:lnTo>
                  <a:close/>
                  <a:moveTo>
                    <a:pt x="116993" y="122413"/>
                  </a:moveTo>
                  <a:lnTo>
                    <a:pt x="131691" y="122413"/>
                  </a:lnTo>
                  <a:cubicBezTo>
                    <a:pt x="134247" y="122413"/>
                    <a:pt x="136163" y="121136"/>
                    <a:pt x="137442" y="118583"/>
                  </a:cubicBezTo>
                  <a:cubicBezTo>
                    <a:pt x="138719" y="116667"/>
                    <a:pt x="138080" y="114114"/>
                    <a:pt x="136802" y="112199"/>
                  </a:cubicBezTo>
                  <a:lnTo>
                    <a:pt x="102936" y="67511"/>
                  </a:lnTo>
                  <a:lnTo>
                    <a:pt x="117632" y="67511"/>
                  </a:lnTo>
                  <a:cubicBezTo>
                    <a:pt x="120188" y="67511"/>
                    <a:pt x="122106" y="66234"/>
                    <a:pt x="123383" y="63680"/>
                  </a:cubicBezTo>
                  <a:cubicBezTo>
                    <a:pt x="124662" y="61765"/>
                    <a:pt x="124022" y="59211"/>
                    <a:pt x="122744" y="57296"/>
                  </a:cubicBezTo>
                  <a:lnTo>
                    <a:pt x="81210" y="2394"/>
                  </a:lnTo>
                  <a:cubicBezTo>
                    <a:pt x="78654" y="-798"/>
                    <a:pt x="73542" y="-798"/>
                    <a:pt x="70986" y="2394"/>
                  </a:cubicBezTo>
                  <a:lnTo>
                    <a:pt x="29452" y="57296"/>
                  </a:lnTo>
                  <a:cubicBezTo>
                    <a:pt x="28173" y="59211"/>
                    <a:pt x="27534" y="61765"/>
                    <a:pt x="28813" y="63680"/>
                  </a:cubicBezTo>
                  <a:cubicBezTo>
                    <a:pt x="30090" y="65595"/>
                    <a:pt x="32008" y="67511"/>
                    <a:pt x="34563" y="67511"/>
                  </a:cubicBezTo>
                  <a:lnTo>
                    <a:pt x="49260" y="67511"/>
                  </a:lnTo>
                  <a:lnTo>
                    <a:pt x="15393" y="112199"/>
                  </a:lnTo>
                  <a:cubicBezTo>
                    <a:pt x="14115" y="114114"/>
                    <a:pt x="13477" y="116667"/>
                    <a:pt x="14754" y="118583"/>
                  </a:cubicBezTo>
                  <a:cubicBezTo>
                    <a:pt x="16033" y="120498"/>
                    <a:pt x="17949" y="122413"/>
                    <a:pt x="20505" y="122413"/>
                  </a:cubicBezTo>
                  <a:lnTo>
                    <a:pt x="35203" y="122413"/>
                  </a:lnTo>
                  <a:lnTo>
                    <a:pt x="1336" y="167101"/>
                  </a:lnTo>
                  <a:cubicBezTo>
                    <a:pt x="58" y="169016"/>
                    <a:pt x="-582" y="171570"/>
                    <a:pt x="697" y="173485"/>
                  </a:cubicBezTo>
                  <a:cubicBezTo>
                    <a:pt x="1974" y="175400"/>
                    <a:pt x="3892" y="177315"/>
                    <a:pt x="6448" y="177315"/>
                  </a:cubicBezTo>
                  <a:lnTo>
                    <a:pt x="55011" y="177315"/>
                  </a:lnTo>
                  <a:lnTo>
                    <a:pt x="55011" y="198382"/>
                  </a:lnTo>
                  <a:cubicBezTo>
                    <a:pt x="55011" y="202213"/>
                    <a:pt x="57567" y="204766"/>
                    <a:pt x="61401" y="204766"/>
                  </a:cubicBezTo>
                  <a:lnTo>
                    <a:pt x="88877" y="204766"/>
                  </a:lnTo>
                  <a:cubicBezTo>
                    <a:pt x="92712" y="204766"/>
                    <a:pt x="95267" y="202213"/>
                    <a:pt x="95267" y="198382"/>
                  </a:cubicBezTo>
                  <a:lnTo>
                    <a:pt x="95267" y="177315"/>
                  </a:lnTo>
                  <a:lnTo>
                    <a:pt x="143832" y="177315"/>
                  </a:lnTo>
                  <a:cubicBezTo>
                    <a:pt x="146387" y="177315"/>
                    <a:pt x="148304" y="176038"/>
                    <a:pt x="149582" y="173485"/>
                  </a:cubicBezTo>
                  <a:cubicBezTo>
                    <a:pt x="150860" y="171570"/>
                    <a:pt x="150221" y="169016"/>
                    <a:pt x="148943" y="167101"/>
                  </a:cubicBezTo>
                  <a:lnTo>
                    <a:pt x="116993" y="122413"/>
                  </a:lnTo>
                  <a:close/>
                </a:path>
              </a:pathLst>
            </a:custGeom>
            <a:grpFill/>
            <a:ln w="6390" cap="flat">
              <a:noFill/>
              <a:prstDash val="solid"/>
              <a:miter/>
            </a:ln>
          </p:spPr>
          <p:txBody>
            <a:bodyPr rtlCol="0" anchor="ctr"/>
            <a:lstStyle/>
            <a:p>
              <a:endParaRPr lang="en-US" dirty="0"/>
            </a:p>
          </p:txBody>
        </p:sp>
      </p:grpSp>
      <p:pic>
        <p:nvPicPr>
          <p:cNvPr id="14" name="Picture 13">
            <a:hlinkClick r:id="rId8"/>
            <a:extLst>
              <a:ext uri="{FF2B5EF4-FFF2-40B4-BE49-F238E27FC236}">
                <a16:creationId xmlns:a16="http://schemas.microsoft.com/office/drawing/2014/main" id="{E9FB3386-8652-438D-8991-7E050221E2A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222417" y="6386717"/>
            <a:ext cx="660434" cy="311166"/>
          </a:xfrm>
          <a:prstGeom prst="rect">
            <a:avLst/>
          </a:prstGeom>
        </p:spPr>
      </p:pic>
      <p:sp>
        <p:nvSpPr>
          <p:cNvPr id="60" name="Rectangle 59">
            <a:extLst>
              <a:ext uri="{FF2B5EF4-FFF2-40B4-BE49-F238E27FC236}">
                <a16:creationId xmlns:a16="http://schemas.microsoft.com/office/drawing/2014/main" id="{DD06CA30-323B-4B80-8C8C-F83B047C3F9A}"/>
              </a:ext>
            </a:extLst>
          </p:cNvPr>
          <p:cNvSpPr/>
          <p:nvPr/>
        </p:nvSpPr>
        <p:spPr>
          <a:xfrm>
            <a:off x="10295212" y="6416596"/>
            <a:ext cx="1048648" cy="247119"/>
          </a:xfrm>
          <a:prstGeom prst="rect">
            <a:avLst/>
          </a:prstGeom>
        </p:spPr>
        <p:txBody>
          <a:bodyPr wrap="square">
            <a:spAutoFit/>
          </a:bodyPr>
          <a:lstStyle/>
          <a:p>
            <a:pPr marL="0" marR="0" lvl="1" algn="l" defTabSz="914400" rtl="0" eaLnBrk="1" fontAlgn="auto" latinLnBrk="0" hangingPunct="1">
              <a:lnSpc>
                <a:spcPts val="1300"/>
              </a:lnSpc>
              <a:spcBef>
                <a:spcPts val="0"/>
              </a:spcBef>
              <a:spcAft>
                <a:spcPts val="300"/>
              </a:spcAft>
              <a:buClr>
                <a:prstClr val="black"/>
              </a:buClr>
              <a:buSzPct val="75000"/>
              <a:tabLst>
                <a:tab pos="182880" algn="l"/>
              </a:tabLst>
              <a:defRPr/>
            </a:pPr>
            <a:r>
              <a:rPr kumimoji="0" lang="en-US" sz="900" b="0" i="0" u="none" strike="noStrike" kern="1200" cap="none" spc="0" normalizeH="0" baseline="0" noProof="0" dirty="0">
                <a:ln>
                  <a:noFill/>
                </a:ln>
                <a:solidFill>
                  <a:srgbClr val="3F3F3F"/>
                </a:solidFill>
                <a:effectLst/>
                <a:uLnTx/>
                <a:uFillTx/>
                <a:latin typeface="Open Sans"/>
                <a:ea typeface="+mn-ea"/>
                <a:cs typeface="+mn-cs"/>
              </a:rPr>
              <a:t>Dataset Source: </a:t>
            </a:r>
          </a:p>
        </p:txBody>
      </p:sp>
      <p:sp>
        <p:nvSpPr>
          <p:cNvPr id="63" name="Text Placeholder 3">
            <a:extLst>
              <a:ext uri="{FF2B5EF4-FFF2-40B4-BE49-F238E27FC236}">
                <a16:creationId xmlns:a16="http://schemas.microsoft.com/office/drawing/2014/main" id="{74F80955-BE70-484C-8F55-8BA2FF37C9D9}"/>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
        <p:nvSpPr>
          <p:cNvPr id="3" name="TextBox 2">
            <a:extLst>
              <a:ext uri="{FF2B5EF4-FFF2-40B4-BE49-F238E27FC236}">
                <a16:creationId xmlns:a16="http://schemas.microsoft.com/office/drawing/2014/main" id="{4DF8A667-B3C9-4C15-B7B6-F29E413DD92D}"/>
              </a:ext>
            </a:extLst>
          </p:cNvPr>
          <p:cNvSpPr txBox="1"/>
          <p:nvPr/>
        </p:nvSpPr>
        <p:spPr>
          <a:xfrm>
            <a:off x="5309477" y="2546840"/>
            <a:ext cx="314031" cy="161583"/>
          </a:xfrm>
          <a:prstGeom prst="rect">
            <a:avLst/>
          </a:prstGeom>
          <a:noFill/>
        </p:spPr>
        <p:txBody>
          <a:bodyPr vert="horz" wrap="square" lIns="0" tIns="0" rIns="0" bIns="0" rtlCol="0">
            <a:spAutoFit/>
          </a:bodyPr>
          <a:lstStyle/>
          <a:p>
            <a:pPr>
              <a:spcBef>
                <a:spcPts val="200"/>
              </a:spcBef>
              <a:buSzPct val="100000"/>
            </a:pPr>
            <a:r>
              <a:rPr lang="en-US" sz="1050" b="1" dirty="0">
                <a:solidFill>
                  <a:srgbClr val="99CB38"/>
                </a:solidFill>
              </a:rPr>
              <a:t>10</a:t>
            </a:r>
          </a:p>
        </p:txBody>
      </p:sp>
    </p:spTree>
    <p:extLst>
      <p:ext uri="{BB962C8B-B14F-4D97-AF65-F5344CB8AC3E}">
        <p14:creationId xmlns:p14="http://schemas.microsoft.com/office/powerpoint/2010/main" val="218876259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202"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Data Preparation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What was done to pre-process the data before inserting it into a machine learning model.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334102"/>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94" name="TextBox 93">
            <a:extLst>
              <a:ext uri="{FF2B5EF4-FFF2-40B4-BE49-F238E27FC236}">
                <a16:creationId xmlns:a16="http://schemas.microsoft.com/office/drawing/2014/main" id="{D1D55FEC-3823-4455-88AF-826A4B19F1CF}"/>
              </a:ext>
            </a:extLst>
          </p:cNvPr>
          <p:cNvSpPr txBox="1"/>
          <p:nvPr/>
        </p:nvSpPr>
        <p:spPr>
          <a:xfrm>
            <a:off x="5220199" y="3142092"/>
            <a:ext cx="1660712" cy="276999"/>
          </a:xfrm>
          <a:prstGeom prst="rect">
            <a:avLst/>
          </a:prstGeom>
          <a:noFill/>
        </p:spPr>
        <p:txBody>
          <a:bodyPr wrap="none" lIns="0" tIns="0" rIns="0" bIns="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Class Imbalance</a:t>
            </a:r>
          </a:p>
        </p:txBody>
      </p:sp>
      <p:sp>
        <p:nvSpPr>
          <p:cNvPr id="112" name="TextBox 111">
            <a:extLst>
              <a:ext uri="{FF2B5EF4-FFF2-40B4-BE49-F238E27FC236}">
                <a16:creationId xmlns:a16="http://schemas.microsoft.com/office/drawing/2014/main" id="{9E9167CB-4197-4618-9348-4519C1DC80BA}"/>
              </a:ext>
            </a:extLst>
          </p:cNvPr>
          <p:cNvSpPr txBox="1"/>
          <p:nvPr/>
        </p:nvSpPr>
        <p:spPr>
          <a:xfrm>
            <a:off x="8529561" y="4351311"/>
            <a:ext cx="2050241" cy="276999"/>
          </a:xfrm>
          <a:prstGeom prst="rect">
            <a:avLst/>
          </a:prstGeom>
          <a:noFill/>
        </p:spPr>
        <p:txBody>
          <a:bodyPr wrap="none" lIns="0" tIns="0" rIns="0" bIns="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Binary Classification</a:t>
            </a:r>
            <a:endParaRPr kumimoji="0" lang="en-US" b="1"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22" name="TextBox 121">
            <a:extLst>
              <a:ext uri="{FF2B5EF4-FFF2-40B4-BE49-F238E27FC236}">
                <a16:creationId xmlns:a16="http://schemas.microsoft.com/office/drawing/2014/main" id="{EB8CC0F7-10B7-47DD-BC71-3D947896CADF}"/>
              </a:ext>
            </a:extLst>
          </p:cNvPr>
          <p:cNvSpPr txBox="1"/>
          <p:nvPr/>
        </p:nvSpPr>
        <p:spPr>
          <a:xfrm>
            <a:off x="1176055" y="4356957"/>
            <a:ext cx="2685159" cy="276999"/>
          </a:xfrm>
          <a:prstGeom prst="rect">
            <a:avLst/>
          </a:prstGeom>
          <a:noFill/>
        </p:spPr>
        <p:txBody>
          <a:bodyPr wrap="none" lIns="0" tIns="0" rIns="0" bIns="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Originally 7 </a:t>
            </a:r>
            <a:r>
              <a:rPr kumimoji="0" lang="en-US" b="1"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Types of Trees</a:t>
            </a:r>
          </a:p>
        </p:txBody>
      </p:sp>
      <p:grpSp>
        <p:nvGrpSpPr>
          <p:cNvPr id="7" name="Group 6">
            <a:extLst>
              <a:ext uri="{FF2B5EF4-FFF2-40B4-BE49-F238E27FC236}">
                <a16:creationId xmlns:a16="http://schemas.microsoft.com/office/drawing/2014/main" id="{C59B2A38-B921-4017-B55A-47DF5FC94F14}"/>
              </a:ext>
            </a:extLst>
          </p:cNvPr>
          <p:cNvGrpSpPr/>
          <p:nvPr/>
        </p:nvGrpSpPr>
        <p:grpSpPr>
          <a:xfrm>
            <a:off x="827420" y="3657353"/>
            <a:ext cx="10537160" cy="471618"/>
            <a:chOff x="1029141" y="3657353"/>
            <a:chExt cx="10537160" cy="471618"/>
          </a:xfrm>
        </p:grpSpPr>
        <p:sp>
          <p:nvSpPr>
            <p:cNvPr id="97" name="Notched Right Arrow 11">
              <a:extLst>
                <a:ext uri="{FF2B5EF4-FFF2-40B4-BE49-F238E27FC236}">
                  <a16:creationId xmlns:a16="http://schemas.microsoft.com/office/drawing/2014/main" id="{6180E38F-3766-4823-97DE-0845599848C9}"/>
                </a:ext>
              </a:extLst>
            </p:cNvPr>
            <p:cNvSpPr/>
            <p:nvPr/>
          </p:nvSpPr>
          <p:spPr>
            <a:xfrm>
              <a:off x="4489634" y="3667675"/>
              <a:ext cx="3619796" cy="460856"/>
            </a:xfrm>
            <a:prstGeom prst="notchedRightArrow">
              <a:avLst>
                <a:gd name="adj1" fmla="val 100000"/>
                <a:gd name="adj2" fmla="val 91021"/>
              </a:avLst>
            </a:prstGeom>
            <a:solidFill>
              <a:srgbClr val="00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sp>
          <p:nvSpPr>
            <p:cNvPr id="115" name="Notched Right Arrow 14">
              <a:extLst>
                <a:ext uri="{FF2B5EF4-FFF2-40B4-BE49-F238E27FC236}">
                  <a16:creationId xmlns:a16="http://schemas.microsoft.com/office/drawing/2014/main" id="{296CFD69-0158-4C33-A884-901AC403F837}"/>
                </a:ext>
              </a:extLst>
            </p:cNvPr>
            <p:cNvSpPr/>
            <p:nvPr/>
          </p:nvSpPr>
          <p:spPr>
            <a:xfrm>
              <a:off x="7946505" y="3668115"/>
              <a:ext cx="3619796" cy="460856"/>
            </a:xfrm>
            <a:prstGeom prst="notchedRightArrow">
              <a:avLst>
                <a:gd name="adj1" fmla="val 100000"/>
                <a:gd name="adj2" fmla="val 91021"/>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sp>
          <p:nvSpPr>
            <p:cNvPr id="133" name="Notched Right Arrow 8">
              <a:extLst>
                <a:ext uri="{FF2B5EF4-FFF2-40B4-BE49-F238E27FC236}">
                  <a16:creationId xmlns:a16="http://schemas.microsoft.com/office/drawing/2014/main" id="{BC660447-AB2B-4E21-829D-8555E0E7E1D7}"/>
                </a:ext>
              </a:extLst>
            </p:cNvPr>
            <p:cNvSpPr/>
            <p:nvPr/>
          </p:nvSpPr>
          <p:spPr>
            <a:xfrm>
              <a:off x="1029141" y="3657353"/>
              <a:ext cx="3619796" cy="460856"/>
            </a:xfrm>
            <a:prstGeom prst="notchedRightArrow">
              <a:avLst>
                <a:gd name="adj1" fmla="val 100000"/>
                <a:gd name="adj2" fmla="val 91021"/>
              </a:avLst>
            </a:prstGeom>
            <a:solidFill>
              <a:srgbClr val="99CB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grpSp>
      <p:sp>
        <p:nvSpPr>
          <p:cNvPr id="59" name="TextBox 58">
            <a:extLst>
              <a:ext uri="{FF2B5EF4-FFF2-40B4-BE49-F238E27FC236}">
                <a16:creationId xmlns:a16="http://schemas.microsoft.com/office/drawing/2014/main" id="{3459D18A-E519-4185-B016-B9FA3AC18AB6}"/>
              </a:ext>
            </a:extLst>
          </p:cNvPr>
          <p:cNvSpPr txBox="1"/>
          <p:nvPr/>
        </p:nvSpPr>
        <p:spPr>
          <a:xfrm>
            <a:off x="827420" y="4811181"/>
            <a:ext cx="3454325" cy="1514261"/>
          </a:xfrm>
          <a:prstGeom prst="rect">
            <a:avLst/>
          </a:prstGeom>
          <a:noFill/>
        </p:spPr>
        <p:txBody>
          <a:bodyPr wrap="square" lIns="0" tIns="0" rIns="0" bIns="0" rtlCol="0" anchor="t">
            <a:spAutoFit/>
          </a:bodyPr>
          <a:lstStyle/>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Spruce/Fir (211,840)</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Lodgepole Pine (283,301)</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Ponderosa Pine (35,754)</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Cottonwood</a:t>
            </a: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/Willow</a:t>
            </a: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(2,747)</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Aspen (9,493)</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Douglas</a:t>
            </a: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a:t>
            </a: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Fir (17,367)</a:t>
            </a:r>
          </a:p>
          <a:p>
            <a:pPr marL="228600" marR="0" lvl="0" indent="-228600" algn="ctr" defTabSz="1219170" rtl="0" eaLnBrk="1" fontAlgn="auto" latinLnBrk="0" hangingPunct="1">
              <a:lnSpc>
                <a:spcPct val="100000"/>
              </a:lnSpc>
              <a:spcBef>
                <a:spcPct val="20000"/>
              </a:spcBef>
              <a:spcAft>
                <a:spcPts val="0"/>
              </a:spcAft>
              <a:buClrTx/>
              <a:buSzTx/>
              <a:buFontTx/>
              <a:buAutoNum type="arabicPeriod"/>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Krummholz (</a:t>
            </a: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20,510)</a:t>
            </a:r>
          </a:p>
        </p:txBody>
      </p:sp>
      <p:sp>
        <p:nvSpPr>
          <p:cNvPr id="60" name="TextBox 59">
            <a:extLst>
              <a:ext uri="{FF2B5EF4-FFF2-40B4-BE49-F238E27FC236}">
                <a16:creationId xmlns:a16="http://schemas.microsoft.com/office/drawing/2014/main" id="{B634A2FD-C721-4EB2-AF7C-48AB289AA380}"/>
              </a:ext>
            </a:extLst>
          </p:cNvPr>
          <p:cNvSpPr txBox="1"/>
          <p:nvPr/>
        </p:nvSpPr>
        <p:spPr>
          <a:xfrm>
            <a:off x="4294077" y="2564297"/>
            <a:ext cx="3619796" cy="406265"/>
          </a:xfrm>
          <a:prstGeom prst="rect">
            <a:avLst/>
          </a:prstGeom>
          <a:noFill/>
        </p:spPr>
        <p:txBody>
          <a:bodyPr wrap="square" lIns="0" tIns="0" rIns="0" bIns="0" rtlCol="0" anchor="t">
            <a:spAutoFit/>
          </a:bodyPr>
          <a:lstStyle/>
          <a:p>
            <a:pPr marL="0" marR="0" lvl="0" indent="0" algn="ctr" defTabSz="1219170" rtl="0" eaLnBrk="1" fontAlgn="auto" latinLnBrk="0" hangingPunct="1">
              <a:lnSpc>
                <a:spcPct val="100000"/>
              </a:lnSpc>
              <a:spcBef>
                <a:spcPct val="20000"/>
              </a:spcBef>
              <a:spcAft>
                <a:spcPts val="0"/>
              </a:spcAft>
              <a:buClrTx/>
              <a:buSzTx/>
              <a:buFontTx/>
              <a:buNone/>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Data in original form had a class imbalance.</a:t>
            </a:r>
          </a:p>
          <a:p>
            <a:pPr marL="0" marR="0" lvl="0" indent="0" algn="ctr" defTabSz="1219170" rtl="0" eaLnBrk="1" fontAlgn="auto" latinLnBrk="0" hangingPunct="1">
              <a:lnSpc>
                <a:spcPct val="100000"/>
              </a:lnSpc>
              <a:spcBef>
                <a:spcPct val="2000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Lodgepole Pine had most of the records</a:t>
            </a: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 </a:t>
            </a: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a:t>
            </a:r>
          </a:p>
        </p:txBody>
      </p:sp>
      <p:sp>
        <p:nvSpPr>
          <p:cNvPr id="61" name="TextBox 60">
            <a:extLst>
              <a:ext uri="{FF2B5EF4-FFF2-40B4-BE49-F238E27FC236}">
                <a16:creationId xmlns:a16="http://schemas.microsoft.com/office/drawing/2014/main" id="{7ABAD6E5-7F26-4843-9B13-F3194746751C}"/>
              </a:ext>
            </a:extLst>
          </p:cNvPr>
          <p:cNvSpPr txBox="1"/>
          <p:nvPr/>
        </p:nvSpPr>
        <p:spPr>
          <a:xfrm>
            <a:off x="7901541" y="4811181"/>
            <a:ext cx="3463039" cy="1218795"/>
          </a:xfrm>
          <a:prstGeom prst="rect">
            <a:avLst/>
          </a:prstGeom>
          <a:noFill/>
        </p:spPr>
        <p:txBody>
          <a:bodyPr wrap="square" lIns="0" tIns="0" rIns="0" bIns="0" rtlCol="0" anchor="t">
            <a:spAutoFit/>
          </a:bodyPr>
          <a:lstStyle/>
          <a:p>
            <a:pPr marL="0" marR="0" lvl="0" indent="0" algn="ctr" defTabSz="1219170" rtl="0" eaLnBrk="1" fontAlgn="auto" latinLnBrk="0" hangingPunct="1">
              <a:lnSpc>
                <a:spcPct val="100000"/>
              </a:lnSpc>
              <a:spcBef>
                <a:spcPct val="20000"/>
              </a:spcBef>
              <a:spcAft>
                <a:spcPts val="0"/>
              </a:spcAft>
              <a:buClrTx/>
              <a:buSzTx/>
              <a:buFontTx/>
              <a:buNone/>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Solution: Combine all types of trees outside Lodgepole Pine</a:t>
            </a:r>
          </a:p>
          <a:p>
            <a:pPr marL="0" marR="0" lvl="0" indent="0" algn="ctr" defTabSz="1219170" rtl="0" eaLnBrk="1" fontAlgn="auto" latinLnBrk="0" hangingPunct="1">
              <a:lnSpc>
                <a:spcPct val="100000"/>
              </a:lnSpc>
              <a:spcBef>
                <a:spcPct val="2000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283,301 records of Lodgepole Pine trees and 291,771 other trees.</a:t>
            </a:r>
          </a:p>
          <a:p>
            <a:pPr marL="0" marR="0" lvl="0" indent="0" algn="ctr" defTabSz="1219170" rtl="0" eaLnBrk="1" fontAlgn="auto" latinLnBrk="0" hangingPunct="1">
              <a:lnSpc>
                <a:spcPct val="100000"/>
              </a:lnSpc>
              <a:spcBef>
                <a:spcPct val="20000"/>
              </a:spcBef>
              <a:spcAft>
                <a:spcPts val="0"/>
              </a:spcAft>
              <a:buClrTx/>
              <a:buSzTx/>
              <a:buFontTx/>
              <a:buNone/>
              <a:tabLst/>
              <a:defRPr/>
            </a:pPr>
            <a:r>
              <a:rPr lang="en-US" sz="12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This is only a 2.9% difference</a:t>
            </a:r>
          </a:p>
          <a:p>
            <a:pPr marL="0" marR="0" lvl="0" indent="0" algn="ctr" defTabSz="1219170" rtl="0" eaLnBrk="1" fontAlgn="auto" latinLnBrk="0" hangingPunct="1">
              <a:lnSpc>
                <a:spcPct val="100000"/>
              </a:lnSpc>
              <a:spcBef>
                <a:spcPct val="2000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63" name="Oval 62">
            <a:extLst>
              <a:ext uri="{FF2B5EF4-FFF2-40B4-BE49-F238E27FC236}">
                <a16:creationId xmlns:a16="http://schemas.microsoft.com/office/drawing/2014/main" id="{1AEA0A9B-2914-4013-B51D-3BF62378BDB6}"/>
              </a:ext>
            </a:extLst>
          </p:cNvPr>
          <p:cNvSpPr>
            <a:spLocks noChangeAspect="1"/>
          </p:cNvSpPr>
          <p:nvPr/>
        </p:nvSpPr>
        <p:spPr>
          <a:xfrm>
            <a:off x="2306343" y="3761555"/>
            <a:ext cx="312044"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7AC142">
                  <a:lumMod val="75000"/>
                </a:srgbClr>
              </a:solidFill>
              <a:effectLst/>
              <a:uLnTx/>
              <a:uFillTx/>
              <a:latin typeface="Open Sans"/>
              <a:ea typeface="Microsoft YaHei"/>
              <a:cs typeface="+mn-cs"/>
            </a:endParaRPr>
          </a:p>
        </p:txBody>
      </p:sp>
      <p:sp>
        <p:nvSpPr>
          <p:cNvPr id="64" name="Oval 63">
            <a:extLst>
              <a:ext uri="{FF2B5EF4-FFF2-40B4-BE49-F238E27FC236}">
                <a16:creationId xmlns:a16="http://schemas.microsoft.com/office/drawing/2014/main" id="{8313292B-C32C-460B-9D25-BF27160849C7}"/>
              </a:ext>
            </a:extLst>
          </p:cNvPr>
          <p:cNvSpPr>
            <a:spLocks noChangeAspect="1"/>
          </p:cNvSpPr>
          <p:nvPr/>
        </p:nvSpPr>
        <p:spPr>
          <a:xfrm>
            <a:off x="5939978" y="3778715"/>
            <a:ext cx="312044"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7AC142">
                  <a:lumMod val="75000"/>
                </a:srgbClr>
              </a:solidFill>
              <a:effectLst/>
              <a:uLnTx/>
              <a:uFillTx/>
              <a:latin typeface="Open Sans"/>
              <a:ea typeface="Microsoft YaHei"/>
              <a:cs typeface="+mn-cs"/>
            </a:endParaRPr>
          </a:p>
        </p:txBody>
      </p:sp>
      <p:sp>
        <p:nvSpPr>
          <p:cNvPr id="65" name="Oval 64">
            <a:extLst>
              <a:ext uri="{FF2B5EF4-FFF2-40B4-BE49-F238E27FC236}">
                <a16:creationId xmlns:a16="http://schemas.microsoft.com/office/drawing/2014/main" id="{C8B2A801-44F7-4D78-AC9C-C8AC3A1CAEF6}"/>
              </a:ext>
            </a:extLst>
          </p:cNvPr>
          <p:cNvSpPr>
            <a:spLocks noChangeAspect="1"/>
          </p:cNvSpPr>
          <p:nvPr/>
        </p:nvSpPr>
        <p:spPr>
          <a:xfrm>
            <a:off x="9400471" y="3778715"/>
            <a:ext cx="312044"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dirty="0">
              <a:ln>
                <a:noFill/>
              </a:ln>
              <a:solidFill>
                <a:srgbClr val="7AC142">
                  <a:lumMod val="75000"/>
                </a:srgbClr>
              </a:solidFill>
              <a:effectLst/>
              <a:uLnTx/>
              <a:uFillTx/>
              <a:latin typeface="Open Sans"/>
              <a:ea typeface="Microsoft YaHei"/>
              <a:cs typeface="+mn-cs"/>
            </a:endParaRPr>
          </a:p>
        </p:txBody>
      </p:sp>
      <p:grpSp>
        <p:nvGrpSpPr>
          <p:cNvPr id="16" name="Group 15">
            <a:extLst>
              <a:ext uri="{FF2B5EF4-FFF2-40B4-BE49-F238E27FC236}">
                <a16:creationId xmlns:a16="http://schemas.microsoft.com/office/drawing/2014/main" id="{91749E60-4E00-43B8-AD50-A4A5B3083489}"/>
              </a:ext>
            </a:extLst>
          </p:cNvPr>
          <p:cNvGrpSpPr/>
          <p:nvPr/>
        </p:nvGrpSpPr>
        <p:grpSpPr>
          <a:xfrm>
            <a:off x="5585393" y="3898103"/>
            <a:ext cx="1040663" cy="2386865"/>
            <a:chOff x="-2452987" y="1497933"/>
            <a:chExt cx="745215" cy="1709226"/>
          </a:xfrm>
        </p:grpSpPr>
        <p:grpSp>
          <p:nvGrpSpPr>
            <p:cNvPr id="15" name="Group 14">
              <a:extLst>
                <a:ext uri="{FF2B5EF4-FFF2-40B4-BE49-F238E27FC236}">
                  <a16:creationId xmlns:a16="http://schemas.microsoft.com/office/drawing/2014/main" id="{F83A6A77-5C7B-41D5-B98D-AD29284F760A}"/>
                </a:ext>
              </a:extLst>
            </p:cNvPr>
            <p:cNvGrpSpPr/>
            <p:nvPr/>
          </p:nvGrpSpPr>
          <p:grpSpPr>
            <a:xfrm>
              <a:off x="-2452987" y="1497933"/>
              <a:ext cx="745215" cy="1709226"/>
              <a:chOff x="-2452987" y="1497933"/>
              <a:chExt cx="745215" cy="1709226"/>
            </a:xfrm>
          </p:grpSpPr>
          <p:cxnSp>
            <p:nvCxnSpPr>
              <p:cNvPr id="99" name="Straight Connector 98">
                <a:extLst>
                  <a:ext uri="{FF2B5EF4-FFF2-40B4-BE49-F238E27FC236}">
                    <a16:creationId xmlns:a16="http://schemas.microsoft.com/office/drawing/2014/main" id="{78292AED-6AD4-46C4-BFC3-4FAA493D8CFF}"/>
                  </a:ext>
                </a:extLst>
              </p:cNvPr>
              <p:cNvCxnSpPr>
                <a:cxnSpLocks/>
              </p:cNvCxnSpPr>
              <p:nvPr/>
            </p:nvCxnSpPr>
            <p:spPr>
              <a:xfrm>
                <a:off x="-2083215" y="1497933"/>
                <a:ext cx="3166" cy="819863"/>
              </a:xfrm>
              <a:prstGeom prst="line">
                <a:avLst/>
              </a:prstGeom>
              <a:ln w="19050">
                <a:solidFill>
                  <a:srgbClr val="00ABAB"/>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1" name="Teardrop 100">
                <a:extLst>
                  <a:ext uri="{FF2B5EF4-FFF2-40B4-BE49-F238E27FC236}">
                    <a16:creationId xmlns:a16="http://schemas.microsoft.com/office/drawing/2014/main" id="{C4C89114-516A-497B-8851-A7281296DA9E}"/>
                  </a:ext>
                </a:extLst>
              </p:cNvPr>
              <p:cNvSpPr/>
              <p:nvPr/>
            </p:nvSpPr>
            <p:spPr>
              <a:xfrm rot="18900000">
                <a:off x="-2452987" y="2461944"/>
                <a:ext cx="745215" cy="745215"/>
              </a:xfrm>
              <a:prstGeom prst="teardrop">
                <a:avLst/>
              </a:prstGeom>
              <a:solidFill>
                <a:srgbClr val="00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grpSp>
        <p:grpSp>
          <p:nvGrpSpPr>
            <p:cNvPr id="6" name="Group 5">
              <a:extLst>
                <a:ext uri="{FF2B5EF4-FFF2-40B4-BE49-F238E27FC236}">
                  <a16:creationId xmlns:a16="http://schemas.microsoft.com/office/drawing/2014/main" id="{68EBA06C-4408-4D7B-900E-F4EC9B2F5522}"/>
                </a:ext>
              </a:extLst>
            </p:cNvPr>
            <p:cNvGrpSpPr/>
            <p:nvPr/>
          </p:nvGrpSpPr>
          <p:grpSpPr>
            <a:xfrm>
              <a:off x="-2384234" y="2523036"/>
              <a:ext cx="609861" cy="610369"/>
              <a:chOff x="-932523" y="5247196"/>
              <a:chExt cx="743834" cy="743132"/>
            </a:xfrm>
          </p:grpSpPr>
          <p:sp>
            <p:nvSpPr>
              <p:cNvPr id="149" name="Graphic 4">
                <a:extLst>
                  <a:ext uri="{FF2B5EF4-FFF2-40B4-BE49-F238E27FC236}">
                    <a16:creationId xmlns:a16="http://schemas.microsoft.com/office/drawing/2014/main" id="{67A7E0EC-DC80-4946-B7D8-7148A6213A8A}"/>
                  </a:ext>
                </a:extLst>
              </p:cNvPr>
              <p:cNvSpPr/>
              <p:nvPr/>
            </p:nvSpPr>
            <p:spPr>
              <a:xfrm>
                <a:off x="-932523" y="5247196"/>
                <a:ext cx="743834" cy="743132"/>
              </a:xfrm>
              <a:custGeom>
                <a:avLst/>
                <a:gdLst>
                  <a:gd name="connsiteX0" fmla="*/ 181474 w 362313"/>
                  <a:gd name="connsiteY0" fmla="*/ 348565 h 361971"/>
                  <a:gd name="connsiteX1" fmla="*/ 12780 w 362313"/>
                  <a:gd name="connsiteY1" fmla="*/ 180667 h 361971"/>
                  <a:gd name="connsiteX2" fmla="*/ 180835 w 362313"/>
                  <a:gd name="connsiteY2" fmla="*/ 12129 h 361971"/>
                  <a:gd name="connsiteX3" fmla="*/ 349529 w 362313"/>
                  <a:gd name="connsiteY3" fmla="*/ 180028 h 361971"/>
                  <a:gd name="connsiteX4" fmla="*/ 349529 w 362313"/>
                  <a:gd name="connsiteY4" fmla="*/ 180028 h 361971"/>
                  <a:gd name="connsiteX5" fmla="*/ 181474 w 362313"/>
                  <a:gd name="connsiteY5" fmla="*/ 348565 h 361971"/>
                  <a:gd name="connsiteX6" fmla="*/ 181474 w 362313"/>
                  <a:gd name="connsiteY6" fmla="*/ 0 h 361971"/>
                  <a:gd name="connsiteX7" fmla="*/ 0 w 362313"/>
                  <a:gd name="connsiteY7" fmla="*/ 180667 h 361971"/>
                  <a:gd name="connsiteX8" fmla="*/ 180835 w 362313"/>
                  <a:gd name="connsiteY8" fmla="*/ 361972 h 361971"/>
                  <a:gd name="connsiteX9" fmla="*/ 362309 w 362313"/>
                  <a:gd name="connsiteY9" fmla="*/ 181305 h 361971"/>
                  <a:gd name="connsiteX10" fmla="*/ 362309 w 362313"/>
                  <a:gd name="connsiteY10" fmla="*/ 181305 h 361971"/>
                  <a:gd name="connsiteX11" fmla="*/ 181474 w 362313"/>
                  <a:gd name="connsiteY11" fmla="*/ 0 h 361971"/>
                  <a:gd name="connsiteX12" fmla="*/ 181474 w 362313"/>
                  <a:gd name="connsiteY12" fmla="*/ 0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13" h="361971">
                    <a:moveTo>
                      <a:pt x="181474" y="348565"/>
                    </a:moveTo>
                    <a:cubicBezTo>
                      <a:pt x="88181" y="348565"/>
                      <a:pt x="12780" y="273234"/>
                      <a:pt x="12780" y="180667"/>
                    </a:cubicBezTo>
                    <a:cubicBezTo>
                      <a:pt x="12780" y="87461"/>
                      <a:pt x="88181" y="12129"/>
                      <a:pt x="180835" y="12129"/>
                    </a:cubicBezTo>
                    <a:cubicBezTo>
                      <a:pt x="274128" y="12129"/>
                      <a:pt x="349529" y="87461"/>
                      <a:pt x="349529" y="180028"/>
                    </a:cubicBezTo>
                    <a:cubicBezTo>
                      <a:pt x="349529" y="180028"/>
                      <a:pt x="349529" y="180028"/>
                      <a:pt x="349529" y="180028"/>
                    </a:cubicBezTo>
                    <a:cubicBezTo>
                      <a:pt x="350168" y="273234"/>
                      <a:pt x="274767" y="348565"/>
                      <a:pt x="181474" y="348565"/>
                    </a:cubicBezTo>
                    <a:moveTo>
                      <a:pt x="181474" y="0"/>
                    </a:moveTo>
                    <a:cubicBezTo>
                      <a:pt x="81152" y="0"/>
                      <a:pt x="0" y="81077"/>
                      <a:pt x="0" y="180667"/>
                    </a:cubicBezTo>
                    <a:cubicBezTo>
                      <a:pt x="0" y="280895"/>
                      <a:pt x="81152" y="361972"/>
                      <a:pt x="180835" y="361972"/>
                    </a:cubicBezTo>
                    <a:cubicBezTo>
                      <a:pt x="281157" y="361972"/>
                      <a:pt x="362309" y="280895"/>
                      <a:pt x="362309" y="181305"/>
                    </a:cubicBezTo>
                    <a:cubicBezTo>
                      <a:pt x="362309" y="181305"/>
                      <a:pt x="362309" y="181305"/>
                      <a:pt x="362309" y="181305"/>
                    </a:cubicBezTo>
                    <a:cubicBezTo>
                      <a:pt x="362948" y="80438"/>
                      <a:pt x="281796" y="0"/>
                      <a:pt x="181474" y="0"/>
                    </a:cubicBezTo>
                    <a:lnTo>
                      <a:pt x="181474" y="0"/>
                    </a:lnTo>
                  </a:path>
                </a:pathLst>
              </a:custGeom>
              <a:solidFill>
                <a:schemeClr val="bg1"/>
              </a:solidFill>
              <a:ln w="6390" cap="flat">
                <a:noFill/>
                <a:prstDash val="solid"/>
                <a:miter/>
              </a:ln>
            </p:spPr>
            <p:txBody>
              <a:bodyPr rtlCol="0" anchor="ctr"/>
              <a:lstStyle/>
              <a:p>
                <a:endParaRPr lang="en-US" dirty="0"/>
              </a:p>
            </p:txBody>
          </p:sp>
          <p:pic>
            <p:nvPicPr>
              <p:cNvPr id="165" name="Graphic 164" descr="Harvey Balls 50% with solid fill">
                <a:extLst>
                  <a:ext uri="{FF2B5EF4-FFF2-40B4-BE49-F238E27FC236}">
                    <a16:creationId xmlns:a16="http://schemas.microsoft.com/office/drawing/2014/main" id="{5361B063-765B-4382-A31E-C8337D6F96D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96969" y="5276121"/>
                <a:ext cx="675229" cy="675229"/>
              </a:xfrm>
              <a:prstGeom prst="rect">
                <a:avLst/>
              </a:prstGeom>
            </p:spPr>
          </p:pic>
        </p:grpSp>
      </p:grpSp>
      <p:grpSp>
        <p:nvGrpSpPr>
          <p:cNvPr id="28" name="Group 27">
            <a:extLst>
              <a:ext uri="{FF2B5EF4-FFF2-40B4-BE49-F238E27FC236}">
                <a16:creationId xmlns:a16="http://schemas.microsoft.com/office/drawing/2014/main" id="{412E63E4-BCA4-4F66-BBEE-3E09C4819945}"/>
              </a:ext>
            </a:extLst>
          </p:cNvPr>
          <p:cNvGrpSpPr/>
          <p:nvPr/>
        </p:nvGrpSpPr>
        <p:grpSpPr>
          <a:xfrm>
            <a:off x="1939248" y="1530689"/>
            <a:ext cx="1040663" cy="2353287"/>
            <a:chOff x="1928231" y="1530689"/>
            <a:chExt cx="1040663" cy="2353287"/>
          </a:xfrm>
        </p:grpSpPr>
        <p:cxnSp>
          <p:nvCxnSpPr>
            <p:cNvPr id="89" name="Straight Connector 88">
              <a:extLst>
                <a:ext uri="{FF2B5EF4-FFF2-40B4-BE49-F238E27FC236}">
                  <a16:creationId xmlns:a16="http://schemas.microsoft.com/office/drawing/2014/main" id="{9AC651B6-C411-4B80-8E7B-589CB1F15770}"/>
                </a:ext>
              </a:extLst>
            </p:cNvPr>
            <p:cNvCxnSpPr>
              <a:cxnSpLocks/>
              <a:stCxn id="91" idx="7"/>
            </p:cNvCxnSpPr>
            <p:nvPr/>
          </p:nvCxnSpPr>
          <p:spPr>
            <a:xfrm>
              <a:off x="2446176" y="2781119"/>
              <a:ext cx="2387" cy="1102857"/>
            </a:xfrm>
            <a:prstGeom prst="line">
              <a:avLst/>
            </a:prstGeom>
            <a:ln w="1905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91" name="Teardrop 90">
              <a:extLst>
                <a:ext uri="{FF2B5EF4-FFF2-40B4-BE49-F238E27FC236}">
                  <a16:creationId xmlns:a16="http://schemas.microsoft.com/office/drawing/2014/main" id="{2C68A51E-6BE8-42C8-B341-B3623194E61B}"/>
                </a:ext>
              </a:extLst>
            </p:cNvPr>
            <p:cNvSpPr/>
            <p:nvPr/>
          </p:nvSpPr>
          <p:spPr>
            <a:xfrm rot="8100000">
              <a:off x="1928231" y="1530689"/>
              <a:ext cx="1040663" cy="1033913"/>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grpSp>
          <p:nvGrpSpPr>
            <p:cNvPr id="17" name="Group 16">
              <a:extLst>
                <a:ext uri="{FF2B5EF4-FFF2-40B4-BE49-F238E27FC236}">
                  <a16:creationId xmlns:a16="http://schemas.microsoft.com/office/drawing/2014/main" id="{BB56E817-B1C0-431D-83E3-82B4C83C32D2}"/>
                </a:ext>
              </a:extLst>
            </p:cNvPr>
            <p:cNvGrpSpPr/>
            <p:nvPr/>
          </p:nvGrpSpPr>
          <p:grpSpPr>
            <a:xfrm>
              <a:off x="2028949" y="1627037"/>
              <a:ext cx="851647" cy="846827"/>
              <a:chOff x="-1299710" y="3904941"/>
              <a:chExt cx="609861" cy="610369"/>
            </a:xfrm>
          </p:grpSpPr>
          <p:sp>
            <p:nvSpPr>
              <p:cNvPr id="155" name="Graphic 4">
                <a:extLst>
                  <a:ext uri="{FF2B5EF4-FFF2-40B4-BE49-F238E27FC236}">
                    <a16:creationId xmlns:a16="http://schemas.microsoft.com/office/drawing/2014/main" id="{39AE5726-10FD-4D59-A30C-63A551DF7614}"/>
                  </a:ext>
                </a:extLst>
              </p:cNvPr>
              <p:cNvSpPr/>
              <p:nvPr/>
            </p:nvSpPr>
            <p:spPr>
              <a:xfrm>
                <a:off x="-1299710" y="3904941"/>
                <a:ext cx="609861" cy="610369"/>
              </a:xfrm>
              <a:custGeom>
                <a:avLst/>
                <a:gdLst>
                  <a:gd name="connsiteX0" fmla="*/ 180835 w 361670"/>
                  <a:gd name="connsiteY0" fmla="*/ 0 h 361971"/>
                  <a:gd name="connsiteX1" fmla="*/ 0 w 361670"/>
                  <a:gd name="connsiteY1" fmla="*/ 180667 h 361971"/>
                  <a:gd name="connsiteX2" fmla="*/ 180835 w 361670"/>
                  <a:gd name="connsiteY2" fmla="*/ 361972 h 361971"/>
                  <a:gd name="connsiteX3" fmla="*/ 361670 w 361670"/>
                  <a:gd name="connsiteY3" fmla="*/ 180667 h 361971"/>
                  <a:gd name="connsiteX4" fmla="*/ 361670 w 361670"/>
                  <a:gd name="connsiteY4" fmla="*/ 180667 h 361971"/>
                  <a:gd name="connsiteX5" fmla="*/ 180835 w 361670"/>
                  <a:gd name="connsiteY5" fmla="*/ 0 h 361971"/>
                  <a:gd name="connsiteX6" fmla="*/ 180835 w 361670"/>
                  <a:gd name="connsiteY6" fmla="*/ 0 h 361971"/>
                  <a:gd name="connsiteX7" fmla="*/ 180835 w 361670"/>
                  <a:gd name="connsiteY7" fmla="*/ 349204 h 361971"/>
                  <a:gd name="connsiteX8" fmla="*/ 12780 w 361670"/>
                  <a:gd name="connsiteY8" fmla="*/ 181305 h 361971"/>
                  <a:gd name="connsiteX9" fmla="*/ 180835 w 361670"/>
                  <a:gd name="connsiteY9" fmla="*/ 12768 h 361971"/>
                  <a:gd name="connsiteX10" fmla="*/ 348891 w 361670"/>
                  <a:gd name="connsiteY10" fmla="*/ 181305 h 361971"/>
                  <a:gd name="connsiteX11" fmla="*/ 348891 w 361670"/>
                  <a:gd name="connsiteY11" fmla="*/ 181305 h 361971"/>
                  <a:gd name="connsiteX12" fmla="*/ 180835 w 361670"/>
                  <a:gd name="connsiteY12" fmla="*/ 349204 h 361971"/>
                  <a:gd name="connsiteX13" fmla="*/ 180835 w 361670"/>
                  <a:gd name="connsiteY13"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670" h="361971">
                    <a:moveTo>
                      <a:pt x="180835" y="0"/>
                    </a:moveTo>
                    <a:cubicBezTo>
                      <a:pt x="80513" y="0"/>
                      <a:pt x="0" y="81077"/>
                      <a:pt x="0" y="180667"/>
                    </a:cubicBezTo>
                    <a:cubicBezTo>
                      <a:pt x="0" y="280895"/>
                      <a:pt x="81152" y="361972"/>
                      <a:pt x="180835" y="361972"/>
                    </a:cubicBezTo>
                    <a:cubicBezTo>
                      <a:pt x="280518" y="361972"/>
                      <a:pt x="361670" y="280895"/>
                      <a:pt x="361670" y="180667"/>
                    </a:cubicBezTo>
                    <a:cubicBezTo>
                      <a:pt x="361670" y="180667"/>
                      <a:pt x="361670" y="180667"/>
                      <a:pt x="361670" y="180667"/>
                    </a:cubicBezTo>
                    <a:cubicBezTo>
                      <a:pt x="361670" y="81077"/>
                      <a:pt x="281157" y="0"/>
                      <a:pt x="180835" y="0"/>
                    </a:cubicBezTo>
                    <a:cubicBezTo>
                      <a:pt x="180835" y="0"/>
                      <a:pt x="180835" y="0"/>
                      <a:pt x="180835" y="0"/>
                    </a:cubicBezTo>
                    <a:close/>
                    <a:moveTo>
                      <a:pt x="180835" y="349204"/>
                    </a:moveTo>
                    <a:cubicBezTo>
                      <a:pt x="87542" y="349204"/>
                      <a:pt x="12780" y="273873"/>
                      <a:pt x="12780" y="181305"/>
                    </a:cubicBezTo>
                    <a:cubicBezTo>
                      <a:pt x="12780" y="88099"/>
                      <a:pt x="88181" y="12768"/>
                      <a:pt x="180835" y="12768"/>
                    </a:cubicBezTo>
                    <a:cubicBezTo>
                      <a:pt x="273489" y="12768"/>
                      <a:pt x="348891" y="88099"/>
                      <a:pt x="348891" y="181305"/>
                    </a:cubicBezTo>
                    <a:lnTo>
                      <a:pt x="348891" y="181305"/>
                    </a:lnTo>
                    <a:cubicBezTo>
                      <a:pt x="348891" y="273873"/>
                      <a:pt x="273489" y="349204"/>
                      <a:pt x="180835" y="349204"/>
                    </a:cubicBezTo>
                    <a:lnTo>
                      <a:pt x="180835" y="349204"/>
                    </a:lnTo>
                    <a:close/>
                  </a:path>
                </a:pathLst>
              </a:custGeom>
              <a:solidFill>
                <a:schemeClr val="bg1"/>
              </a:solidFill>
              <a:ln w="6390" cap="flat">
                <a:noFill/>
                <a:prstDash val="solid"/>
                <a:miter/>
              </a:ln>
            </p:spPr>
            <p:txBody>
              <a:bodyPr rtlCol="0" anchor="ctr"/>
              <a:lstStyle/>
              <a:p>
                <a:endParaRPr lang="en-US" dirty="0"/>
              </a:p>
            </p:txBody>
          </p:sp>
          <p:sp>
            <p:nvSpPr>
              <p:cNvPr id="157" name="TextBox 156">
                <a:extLst>
                  <a:ext uri="{FF2B5EF4-FFF2-40B4-BE49-F238E27FC236}">
                    <a16:creationId xmlns:a16="http://schemas.microsoft.com/office/drawing/2014/main" id="{030B75F9-C1DB-42CE-9F42-41F3CBBE1E10}"/>
                  </a:ext>
                </a:extLst>
              </p:cNvPr>
              <p:cNvSpPr txBox="1"/>
              <p:nvPr/>
            </p:nvSpPr>
            <p:spPr>
              <a:xfrm>
                <a:off x="-1125556" y="3951441"/>
                <a:ext cx="315292" cy="532408"/>
              </a:xfrm>
              <a:prstGeom prst="rect">
                <a:avLst/>
              </a:prstGeom>
              <a:noFill/>
            </p:spPr>
            <p:txBody>
              <a:bodyPr vert="horz" wrap="square" lIns="0" tIns="0" rIns="0" bIns="0" rtlCol="0">
                <a:spAutoFit/>
              </a:bodyPr>
              <a:lstStyle/>
              <a:p>
                <a:pPr>
                  <a:spcBef>
                    <a:spcPts val="200"/>
                  </a:spcBef>
                  <a:buSzPct val="100000"/>
                </a:pPr>
                <a:r>
                  <a:rPr lang="en-US" sz="4800" dirty="0">
                    <a:solidFill>
                      <a:schemeClr val="bg1"/>
                    </a:solidFill>
                  </a:rPr>
                  <a:t>7</a:t>
                </a:r>
              </a:p>
            </p:txBody>
          </p:sp>
        </p:grpSp>
      </p:grpSp>
      <p:grpSp>
        <p:nvGrpSpPr>
          <p:cNvPr id="22" name="Group 21">
            <a:extLst>
              <a:ext uri="{FF2B5EF4-FFF2-40B4-BE49-F238E27FC236}">
                <a16:creationId xmlns:a16="http://schemas.microsoft.com/office/drawing/2014/main" id="{E83D2CC6-A7E7-44F0-A2A8-2CAD6D93E0AB}"/>
              </a:ext>
            </a:extLst>
          </p:cNvPr>
          <p:cNvGrpSpPr/>
          <p:nvPr/>
        </p:nvGrpSpPr>
        <p:grpSpPr>
          <a:xfrm>
            <a:off x="9062749" y="1518076"/>
            <a:ext cx="1040663" cy="2386865"/>
            <a:chOff x="-2919625" y="3383316"/>
            <a:chExt cx="745215" cy="1744582"/>
          </a:xfrm>
        </p:grpSpPr>
        <p:sp>
          <p:nvSpPr>
            <p:cNvPr id="119" name="Teardrop 118">
              <a:extLst>
                <a:ext uri="{FF2B5EF4-FFF2-40B4-BE49-F238E27FC236}">
                  <a16:creationId xmlns:a16="http://schemas.microsoft.com/office/drawing/2014/main" id="{0A5EDB74-9D13-4533-841D-91F9FC05F662}"/>
                </a:ext>
              </a:extLst>
            </p:cNvPr>
            <p:cNvSpPr/>
            <p:nvPr/>
          </p:nvSpPr>
          <p:spPr>
            <a:xfrm rot="8100000">
              <a:off x="-2919625" y="3383316"/>
              <a:ext cx="745215" cy="745215"/>
            </a:xfrm>
            <a:prstGeom prst="teardrop">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Open Sans"/>
                <a:ea typeface="Microsoft YaHei"/>
                <a:cs typeface="+mn-cs"/>
              </a:endParaRPr>
            </a:p>
          </p:txBody>
        </p:sp>
        <p:cxnSp>
          <p:nvCxnSpPr>
            <p:cNvPr id="117" name="Straight Connector 116">
              <a:extLst>
                <a:ext uri="{FF2B5EF4-FFF2-40B4-BE49-F238E27FC236}">
                  <a16:creationId xmlns:a16="http://schemas.microsoft.com/office/drawing/2014/main" id="{79BC4DF2-5E37-4ED3-AD5C-7F142AA525B2}"/>
                </a:ext>
              </a:extLst>
            </p:cNvPr>
            <p:cNvCxnSpPr>
              <a:cxnSpLocks/>
            </p:cNvCxnSpPr>
            <p:nvPr/>
          </p:nvCxnSpPr>
          <p:spPr>
            <a:xfrm flipV="1">
              <a:off x="-2558570" y="4308034"/>
              <a:ext cx="11551" cy="819864"/>
            </a:xfrm>
            <a:prstGeom prst="line">
              <a:avLst/>
            </a:prstGeom>
            <a:ln w="19050">
              <a:solidFill>
                <a:srgbClr val="43B02A"/>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139" name="Graphic 4">
              <a:extLst>
                <a:ext uri="{FF2B5EF4-FFF2-40B4-BE49-F238E27FC236}">
                  <a16:creationId xmlns:a16="http://schemas.microsoft.com/office/drawing/2014/main" id="{88BBB1F2-1D51-4673-81A6-ED08A482F8C9}"/>
                </a:ext>
              </a:extLst>
            </p:cNvPr>
            <p:cNvGrpSpPr/>
            <p:nvPr/>
          </p:nvGrpSpPr>
          <p:grpSpPr>
            <a:xfrm>
              <a:off x="-2851949" y="3448715"/>
              <a:ext cx="609861" cy="610369"/>
              <a:chOff x="467743" y="4308712"/>
              <a:chExt cx="361670" cy="361971"/>
            </a:xfrm>
            <a:solidFill>
              <a:schemeClr val="bg1"/>
            </a:solidFill>
          </p:grpSpPr>
          <p:sp>
            <p:nvSpPr>
              <p:cNvPr id="140" name="Graphic 4">
                <a:extLst>
                  <a:ext uri="{FF2B5EF4-FFF2-40B4-BE49-F238E27FC236}">
                    <a16:creationId xmlns:a16="http://schemas.microsoft.com/office/drawing/2014/main" id="{3D4AF41E-47FC-489E-A203-A3122496C130}"/>
                  </a:ext>
                </a:extLst>
              </p:cNvPr>
              <p:cNvSpPr/>
              <p:nvPr/>
            </p:nvSpPr>
            <p:spPr>
              <a:xfrm>
                <a:off x="467743" y="4308712"/>
                <a:ext cx="361670" cy="361971"/>
              </a:xfrm>
              <a:custGeom>
                <a:avLst/>
                <a:gdLst>
                  <a:gd name="connsiteX0" fmla="*/ 180835 w 361670"/>
                  <a:gd name="connsiteY0" fmla="*/ 0 h 361971"/>
                  <a:gd name="connsiteX1" fmla="*/ 0 w 361670"/>
                  <a:gd name="connsiteY1" fmla="*/ 180667 h 361971"/>
                  <a:gd name="connsiteX2" fmla="*/ 180835 w 361670"/>
                  <a:gd name="connsiteY2" fmla="*/ 361972 h 361971"/>
                  <a:gd name="connsiteX3" fmla="*/ 361670 w 361670"/>
                  <a:gd name="connsiteY3" fmla="*/ 180667 h 361971"/>
                  <a:gd name="connsiteX4" fmla="*/ 361670 w 361670"/>
                  <a:gd name="connsiteY4" fmla="*/ 180667 h 361971"/>
                  <a:gd name="connsiteX5" fmla="*/ 180835 w 361670"/>
                  <a:gd name="connsiteY5" fmla="*/ 0 h 361971"/>
                  <a:gd name="connsiteX6" fmla="*/ 180835 w 361670"/>
                  <a:gd name="connsiteY6" fmla="*/ 0 h 361971"/>
                  <a:gd name="connsiteX7" fmla="*/ 180835 w 361670"/>
                  <a:gd name="connsiteY7" fmla="*/ 349204 h 361971"/>
                  <a:gd name="connsiteX8" fmla="*/ 12780 w 361670"/>
                  <a:gd name="connsiteY8" fmla="*/ 181305 h 361971"/>
                  <a:gd name="connsiteX9" fmla="*/ 180835 w 361670"/>
                  <a:gd name="connsiteY9" fmla="*/ 12768 h 361971"/>
                  <a:gd name="connsiteX10" fmla="*/ 348891 w 361670"/>
                  <a:gd name="connsiteY10" fmla="*/ 181305 h 361971"/>
                  <a:gd name="connsiteX11" fmla="*/ 348891 w 361670"/>
                  <a:gd name="connsiteY11" fmla="*/ 181305 h 361971"/>
                  <a:gd name="connsiteX12" fmla="*/ 180835 w 361670"/>
                  <a:gd name="connsiteY12" fmla="*/ 349204 h 361971"/>
                  <a:gd name="connsiteX13" fmla="*/ 180835 w 361670"/>
                  <a:gd name="connsiteY13"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670" h="361971">
                    <a:moveTo>
                      <a:pt x="180835" y="0"/>
                    </a:moveTo>
                    <a:cubicBezTo>
                      <a:pt x="80513" y="0"/>
                      <a:pt x="0" y="81077"/>
                      <a:pt x="0" y="180667"/>
                    </a:cubicBezTo>
                    <a:cubicBezTo>
                      <a:pt x="0" y="280895"/>
                      <a:pt x="81152" y="361972"/>
                      <a:pt x="180835" y="361972"/>
                    </a:cubicBezTo>
                    <a:cubicBezTo>
                      <a:pt x="280518" y="361972"/>
                      <a:pt x="361670" y="280895"/>
                      <a:pt x="361670" y="180667"/>
                    </a:cubicBezTo>
                    <a:cubicBezTo>
                      <a:pt x="361670" y="180667"/>
                      <a:pt x="361670" y="180667"/>
                      <a:pt x="361670" y="180667"/>
                    </a:cubicBezTo>
                    <a:cubicBezTo>
                      <a:pt x="361670" y="81077"/>
                      <a:pt x="281157" y="0"/>
                      <a:pt x="180835" y="0"/>
                    </a:cubicBezTo>
                    <a:cubicBezTo>
                      <a:pt x="180835" y="0"/>
                      <a:pt x="180835" y="0"/>
                      <a:pt x="180835" y="0"/>
                    </a:cubicBezTo>
                    <a:close/>
                    <a:moveTo>
                      <a:pt x="180835" y="349204"/>
                    </a:moveTo>
                    <a:cubicBezTo>
                      <a:pt x="87542" y="349204"/>
                      <a:pt x="12780" y="273873"/>
                      <a:pt x="12780" y="181305"/>
                    </a:cubicBezTo>
                    <a:cubicBezTo>
                      <a:pt x="12780" y="88099"/>
                      <a:pt x="88181" y="12768"/>
                      <a:pt x="180835" y="12768"/>
                    </a:cubicBezTo>
                    <a:cubicBezTo>
                      <a:pt x="273489" y="12768"/>
                      <a:pt x="348891" y="88099"/>
                      <a:pt x="348891" y="181305"/>
                    </a:cubicBezTo>
                    <a:lnTo>
                      <a:pt x="348891" y="181305"/>
                    </a:lnTo>
                    <a:cubicBezTo>
                      <a:pt x="348891" y="273873"/>
                      <a:pt x="273489" y="349204"/>
                      <a:pt x="180835" y="349204"/>
                    </a:cubicBezTo>
                    <a:lnTo>
                      <a:pt x="180835" y="349204"/>
                    </a:lnTo>
                    <a:close/>
                  </a:path>
                </a:pathLst>
              </a:custGeom>
              <a:grpFill/>
              <a:ln w="6390" cap="flat">
                <a:noFill/>
                <a:prstDash val="solid"/>
                <a:miter/>
              </a:ln>
            </p:spPr>
            <p:txBody>
              <a:bodyPr rtlCol="0" anchor="ctr"/>
              <a:lstStyle/>
              <a:p>
                <a:endParaRPr lang="en-US" dirty="0"/>
              </a:p>
            </p:txBody>
          </p:sp>
          <p:sp>
            <p:nvSpPr>
              <p:cNvPr id="141" name="Graphic 4">
                <a:extLst>
                  <a:ext uri="{FF2B5EF4-FFF2-40B4-BE49-F238E27FC236}">
                    <a16:creationId xmlns:a16="http://schemas.microsoft.com/office/drawing/2014/main" id="{1021639F-7965-408F-AD3A-02553B1C09A9}"/>
                  </a:ext>
                </a:extLst>
              </p:cNvPr>
              <p:cNvSpPr/>
              <p:nvPr/>
            </p:nvSpPr>
            <p:spPr>
              <a:xfrm>
                <a:off x="538196" y="4408120"/>
                <a:ext cx="221749" cy="162171"/>
              </a:xfrm>
              <a:custGeom>
                <a:avLst/>
                <a:gdLst>
                  <a:gd name="connsiteX0" fmla="*/ 125079 w 221749"/>
                  <a:gd name="connsiteY0" fmla="*/ 28271 h 162171"/>
                  <a:gd name="connsiteX1" fmla="*/ 178755 w 221749"/>
                  <a:gd name="connsiteY1" fmla="*/ 28271 h 162171"/>
                  <a:gd name="connsiteX2" fmla="*/ 206232 w 221749"/>
                  <a:gd name="connsiteY2" fmla="*/ 42954 h 162171"/>
                  <a:gd name="connsiteX3" fmla="*/ 220928 w 221749"/>
                  <a:gd name="connsiteY3" fmla="*/ 15503 h 162171"/>
                  <a:gd name="connsiteX4" fmla="*/ 193452 w 221749"/>
                  <a:gd name="connsiteY4" fmla="*/ 820 h 162171"/>
                  <a:gd name="connsiteX5" fmla="*/ 178755 w 221749"/>
                  <a:gd name="connsiteY5" fmla="*/ 15503 h 162171"/>
                  <a:gd name="connsiteX6" fmla="*/ 125079 w 221749"/>
                  <a:gd name="connsiteY6" fmla="*/ 15503 h 162171"/>
                  <a:gd name="connsiteX7" fmla="*/ 103993 w 221749"/>
                  <a:gd name="connsiteY7" fmla="*/ 36570 h 162171"/>
                  <a:gd name="connsiteX8" fmla="*/ 103993 w 221749"/>
                  <a:gd name="connsiteY8" fmla="*/ 74874 h 162171"/>
                  <a:gd name="connsiteX9" fmla="*/ 42010 w 221749"/>
                  <a:gd name="connsiteY9" fmla="*/ 74874 h 162171"/>
                  <a:gd name="connsiteX10" fmla="*/ 15172 w 221749"/>
                  <a:gd name="connsiteY10" fmla="*/ 60830 h 162171"/>
                  <a:gd name="connsiteX11" fmla="*/ 1115 w 221749"/>
                  <a:gd name="connsiteY11" fmla="*/ 87642 h 162171"/>
                  <a:gd name="connsiteX12" fmla="*/ 27952 w 221749"/>
                  <a:gd name="connsiteY12" fmla="*/ 101687 h 162171"/>
                  <a:gd name="connsiteX13" fmla="*/ 42010 w 221749"/>
                  <a:gd name="connsiteY13" fmla="*/ 87642 h 162171"/>
                  <a:gd name="connsiteX14" fmla="*/ 103993 w 221749"/>
                  <a:gd name="connsiteY14" fmla="*/ 87642 h 162171"/>
                  <a:gd name="connsiteX15" fmla="*/ 103993 w 221749"/>
                  <a:gd name="connsiteY15" fmla="*/ 125946 h 162171"/>
                  <a:gd name="connsiteX16" fmla="*/ 125079 w 221749"/>
                  <a:gd name="connsiteY16" fmla="*/ 147013 h 162171"/>
                  <a:gd name="connsiteX17" fmla="*/ 178755 w 221749"/>
                  <a:gd name="connsiteY17" fmla="*/ 147013 h 162171"/>
                  <a:gd name="connsiteX18" fmla="*/ 205593 w 221749"/>
                  <a:gd name="connsiteY18" fmla="*/ 161058 h 162171"/>
                  <a:gd name="connsiteX19" fmla="*/ 219650 w 221749"/>
                  <a:gd name="connsiteY19" fmla="*/ 134245 h 162171"/>
                  <a:gd name="connsiteX20" fmla="*/ 192813 w 221749"/>
                  <a:gd name="connsiteY20" fmla="*/ 120201 h 162171"/>
                  <a:gd name="connsiteX21" fmla="*/ 178755 w 221749"/>
                  <a:gd name="connsiteY21" fmla="*/ 134245 h 162171"/>
                  <a:gd name="connsiteX22" fmla="*/ 125079 w 221749"/>
                  <a:gd name="connsiteY22" fmla="*/ 134245 h 162171"/>
                  <a:gd name="connsiteX23" fmla="*/ 116772 w 221749"/>
                  <a:gd name="connsiteY23" fmla="*/ 125946 h 162171"/>
                  <a:gd name="connsiteX24" fmla="*/ 116772 w 221749"/>
                  <a:gd name="connsiteY24" fmla="*/ 36570 h 162171"/>
                  <a:gd name="connsiteX25" fmla="*/ 125079 w 221749"/>
                  <a:gd name="connsiteY25" fmla="*/ 28271 h 162171"/>
                  <a:gd name="connsiteX26" fmla="*/ 199203 w 221749"/>
                  <a:gd name="connsiteY26" fmla="*/ 12950 h 162171"/>
                  <a:gd name="connsiteX27" fmla="*/ 208149 w 221749"/>
                  <a:gd name="connsiteY27" fmla="*/ 21887 h 162171"/>
                  <a:gd name="connsiteX28" fmla="*/ 199203 w 221749"/>
                  <a:gd name="connsiteY28" fmla="*/ 30825 h 162171"/>
                  <a:gd name="connsiteX29" fmla="*/ 190257 w 221749"/>
                  <a:gd name="connsiteY29" fmla="*/ 21887 h 162171"/>
                  <a:gd name="connsiteX30" fmla="*/ 190257 w 221749"/>
                  <a:gd name="connsiteY30" fmla="*/ 21887 h 162171"/>
                  <a:gd name="connsiteX31" fmla="*/ 199203 w 221749"/>
                  <a:gd name="connsiteY31" fmla="*/ 12950 h 162171"/>
                  <a:gd name="connsiteX32" fmla="*/ 21562 w 221749"/>
                  <a:gd name="connsiteY32" fmla="*/ 90196 h 162171"/>
                  <a:gd name="connsiteX33" fmla="*/ 12616 w 221749"/>
                  <a:gd name="connsiteY33" fmla="*/ 81258 h 162171"/>
                  <a:gd name="connsiteX34" fmla="*/ 21562 w 221749"/>
                  <a:gd name="connsiteY34" fmla="*/ 72321 h 162171"/>
                  <a:gd name="connsiteX35" fmla="*/ 30508 w 221749"/>
                  <a:gd name="connsiteY35" fmla="*/ 81258 h 162171"/>
                  <a:gd name="connsiteX36" fmla="*/ 21562 w 221749"/>
                  <a:gd name="connsiteY36" fmla="*/ 90196 h 162171"/>
                  <a:gd name="connsiteX37" fmla="*/ 199203 w 221749"/>
                  <a:gd name="connsiteY37" fmla="*/ 131692 h 162171"/>
                  <a:gd name="connsiteX38" fmla="*/ 208149 w 221749"/>
                  <a:gd name="connsiteY38" fmla="*/ 140629 h 162171"/>
                  <a:gd name="connsiteX39" fmla="*/ 199203 w 221749"/>
                  <a:gd name="connsiteY39" fmla="*/ 149567 h 162171"/>
                  <a:gd name="connsiteX40" fmla="*/ 190257 w 221749"/>
                  <a:gd name="connsiteY40" fmla="*/ 140629 h 162171"/>
                  <a:gd name="connsiteX41" fmla="*/ 199203 w 221749"/>
                  <a:gd name="connsiteY41" fmla="*/ 131692 h 162171"/>
                  <a:gd name="connsiteX42" fmla="*/ 199203 w 221749"/>
                  <a:gd name="connsiteY42" fmla="*/ 131692 h 162171"/>
                  <a:gd name="connsiteX43" fmla="*/ 199203 w 221749"/>
                  <a:gd name="connsiteY43" fmla="*/ 131692 h 16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21749" h="162171">
                    <a:moveTo>
                      <a:pt x="125079" y="28271"/>
                    </a:moveTo>
                    <a:lnTo>
                      <a:pt x="178755" y="28271"/>
                    </a:lnTo>
                    <a:cubicBezTo>
                      <a:pt x="182589" y="39762"/>
                      <a:pt x="194730" y="46146"/>
                      <a:pt x="206232" y="42954"/>
                    </a:cubicBezTo>
                    <a:cubicBezTo>
                      <a:pt x="217733" y="39762"/>
                      <a:pt x="224123" y="26994"/>
                      <a:pt x="220928" y="15503"/>
                    </a:cubicBezTo>
                    <a:cubicBezTo>
                      <a:pt x="217094" y="4012"/>
                      <a:pt x="204954" y="-2372"/>
                      <a:pt x="193452" y="820"/>
                    </a:cubicBezTo>
                    <a:cubicBezTo>
                      <a:pt x="186423" y="2735"/>
                      <a:pt x="181311" y="8481"/>
                      <a:pt x="178755" y="15503"/>
                    </a:cubicBezTo>
                    <a:lnTo>
                      <a:pt x="125079" y="15503"/>
                    </a:lnTo>
                    <a:cubicBezTo>
                      <a:pt x="113578" y="15503"/>
                      <a:pt x="103993" y="25079"/>
                      <a:pt x="103993" y="36570"/>
                    </a:cubicBezTo>
                    <a:lnTo>
                      <a:pt x="103993" y="74874"/>
                    </a:lnTo>
                    <a:lnTo>
                      <a:pt x="42010" y="74874"/>
                    </a:lnTo>
                    <a:cubicBezTo>
                      <a:pt x="38176" y="63383"/>
                      <a:pt x="26035" y="56999"/>
                      <a:pt x="15172" y="60830"/>
                    </a:cubicBezTo>
                    <a:cubicBezTo>
                      <a:pt x="3671" y="64660"/>
                      <a:pt x="-2719" y="76790"/>
                      <a:pt x="1115" y="87642"/>
                    </a:cubicBezTo>
                    <a:cubicBezTo>
                      <a:pt x="4949" y="98495"/>
                      <a:pt x="17089" y="105517"/>
                      <a:pt x="27952" y="101687"/>
                    </a:cubicBezTo>
                    <a:cubicBezTo>
                      <a:pt x="34981" y="99772"/>
                      <a:pt x="40093" y="94026"/>
                      <a:pt x="42010" y="87642"/>
                    </a:cubicBezTo>
                    <a:lnTo>
                      <a:pt x="103993" y="87642"/>
                    </a:lnTo>
                    <a:lnTo>
                      <a:pt x="103993" y="125946"/>
                    </a:lnTo>
                    <a:cubicBezTo>
                      <a:pt x="103993" y="137437"/>
                      <a:pt x="113578" y="147013"/>
                      <a:pt x="125079" y="147013"/>
                    </a:cubicBezTo>
                    <a:lnTo>
                      <a:pt x="178755" y="147013"/>
                    </a:lnTo>
                    <a:cubicBezTo>
                      <a:pt x="182589" y="158504"/>
                      <a:pt x="194730" y="164888"/>
                      <a:pt x="205593" y="161058"/>
                    </a:cubicBezTo>
                    <a:cubicBezTo>
                      <a:pt x="217094" y="157228"/>
                      <a:pt x="223484" y="145098"/>
                      <a:pt x="219650" y="134245"/>
                    </a:cubicBezTo>
                    <a:cubicBezTo>
                      <a:pt x="215816" y="123393"/>
                      <a:pt x="203676" y="116370"/>
                      <a:pt x="192813" y="120201"/>
                    </a:cubicBezTo>
                    <a:cubicBezTo>
                      <a:pt x="185784" y="122116"/>
                      <a:pt x="180672" y="127861"/>
                      <a:pt x="178755" y="134245"/>
                    </a:cubicBezTo>
                    <a:lnTo>
                      <a:pt x="125079" y="134245"/>
                    </a:lnTo>
                    <a:cubicBezTo>
                      <a:pt x="120606" y="134245"/>
                      <a:pt x="116772" y="130415"/>
                      <a:pt x="116772" y="125946"/>
                    </a:cubicBezTo>
                    <a:lnTo>
                      <a:pt x="116772" y="36570"/>
                    </a:lnTo>
                    <a:cubicBezTo>
                      <a:pt x="116772" y="32102"/>
                      <a:pt x="120606" y="28910"/>
                      <a:pt x="125079" y="28271"/>
                    </a:cubicBezTo>
                    <a:close/>
                    <a:moveTo>
                      <a:pt x="199203" y="12950"/>
                    </a:moveTo>
                    <a:cubicBezTo>
                      <a:pt x="204315" y="12950"/>
                      <a:pt x="208149" y="16780"/>
                      <a:pt x="208149" y="21887"/>
                    </a:cubicBezTo>
                    <a:cubicBezTo>
                      <a:pt x="208149" y="26994"/>
                      <a:pt x="204315" y="30825"/>
                      <a:pt x="199203" y="30825"/>
                    </a:cubicBezTo>
                    <a:cubicBezTo>
                      <a:pt x="194091" y="30825"/>
                      <a:pt x="190257" y="26994"/>
                      <a:pt x="190257" y="21887"/>
                    </a:cubicBezTo>
                    <a:cubicBezTo>
                      <a:pt x="190257" y="21887"/>
                      <a:pt x="190257" y="21887"/>
                      <a:pt x="190257" y="21887"/>
                    </a:cubicBezTo>
                    <a:cubicBezTo>
                      <a:pt x="190257" y="17418"/>
                      <a:pt x="194091" y="12950"/>
                      <a:pt x="199203" y="12950"/>
                    </a:cubicBezTo>
                    <a:close/>
                    <a:moveTo>
                      <a:pt x="21562" y="90196"/>
                    </a:moveTo>
                    <a:cubicBezTo>
                      <a:pt x="16450" y="90196"/>
                      <a:pt x="12616" y="86366"/>
                      <a:pt x="12616" y="81258"/>
                    </a:cubicBezTo>
                    <a:cubicBezTo>
                      <a:pt x="12616" y="76151"/>
                      <a:pt x="16450" y="72321"/>
                      <a:pt x="21562" y="72321"/>
                    </a:cubicBezTo>
                    <a:cubicBezTo>
                      <a:pt x="26674" y="72321"/>
                      <a:pt x="30508" y="76151"/>
                      <a:pt x="30508" y="81258"/>
                    </a:cubicBezTo>
                    <a:cubicBezTo>
                      <a:pt x="30508" y="86366"/>
                      <a:pt x="26674" y="90196"/>
                      <a:pt x="21562" y="90196"/>
                    </a:cubicBezTo>
                    <a:close/>
                    <a:moveTo>
                      <a:pt x="199203" y="131692"/>
                    </a:moveTo>
                    <a:cubicBezTo>
                      <a:pt x="204315" y="131692"/>
                      <a:pt x="208149" y="135522"/>
                      <a:pt x="208149" y="140629"/>
                    </a:cubicBezTo>
                    <a:cubicBezTo>
                      <a:pt x="208149" y="145736"/>
                      <a:pt x="204315" y="149567"/>
                      <a:pt x="199203" y="149567"/>
                    </a:cubicBezTo>
                    <a:cubicBezTo>
                      <a:pt x="194091" y="149567"/>
                      <a:pt x="190257" y="145736"/>
                      <a:pt x="190257" y="140629"/>
                    </a:cubicBezTo>
                    <a:cubicBezTo>
                      <a:pt x="190257" y="135522"/>
                      <a:pt x="194091" y="131692"/>
                      <a:pt x="199203" y="131692"/>
                    </a:cubicBezTo>
                    <a:cubicBezTo>
                      <a:pt x="199203" y="131692"/>
                      <a:pt x="199203" y="131692"/>
                      <a:pt x="199203" y="131692"/>
                    </a:cubicBezTo>
                    <a:lnTo>
                      <a:pt x="199203" y="131692"/>
                    </a:lnTo>
                    <a:close/>
                  </a:path>
                </a:pathLst>
              </a:custGeom>
              <a:grpFill/>
              <a:ln w="6390" cap="flat">
                <a:noFill/>
                <a:prstDash val="solid"/>
                <a:miter/>
              </a:ln>
            </p:spPr>
            <p:txBody>
              <a:bodyPr rtlCol="0" anchor="ctr"/>
              <a:lstStyle/>
              <a:p>
                <a:endParaRPr lang="en-US" dirty="0"/>
              </a:p>
            </p:txBody>
          </p:sp>
        </p:grpSp>
      </p:grpSp>
      <p:sp>
        <p:nvSpPr>
          <p:cNvPr id="42" name="Text Placeholder 3">
            <a:extLst>
              <a:ext uri="{FF2B5EF4-FFF2-40B4-BE49-F238E27FC236}">
                <a16:creationId xmlns:a16="http://schemas.microsoft.com/office/drawing/2014/main" id="{94EC1F83-D2BF-46F4-B3A9-0480E3FCF32B}"/>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spTree>
    <p:extLst>
      <p:ext uri="{BB962C8B-B14F-4D97-AF65-F5344CB8AC3E}">
        <p14:creationId xmlns:p14="http://schemas.microsoft.com/office/powerpoint/2010/main" val="220965344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9CB3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7D0D-F09E-B241-B09D-B258EFEDE776}"/>
              </a:ext>
            </a:extLst>
          </p:cNvPr>
          <p:cNvSpPr>
            <a:spLocks noGrp="1"/>
          </p:cNvSpPr>
          <p:nvPr>
            <p:ph type="title"/>
          </p:nvPr>
        </p:nvSpPr>
        <p:spPr/>
        <p:txBody>
          <a:bodyPr/>
          <a:lstStyle/>
          <a:p>
            <a:r>
              <a:rPr lang="en-US" dirty="0"/>
              <a:t>Methods</a:t>
            </a:r>
          </a:p>
        </p:txBody>
      </p:sp>
      <p:sp>
        <p:nvSpPr>
          <p:cNvPr id="3" name="Text Placeholder 2">
            <a:extLst>
              <a:ext uri="{FF2B5EF4-FFF2-40B4-BE49-F238E27FC236}">
                <a16:creationId xmlns:a16="http://schemas.microsoft.com/office/drawing/2014/main" id="{E57D4081-3033-DC4E-B903-5E8E9D0EAA6F}"/>
              </a:ext>
            </a:extLst>
          </p:cNvPr>
          <p:cNvSpPr>
            <a:spLocks noGrp="1"/>
          </p:cNvSpPr>
          <p:nvPr>
            <p:ph type="body" idx="1"/>
          </p:nvPr>
        </p:nvSpPr>
        <p:spPr/>
        <p:txBody>
          <a:bodyPr/>
          <a:lstStyle/>
          <a:p>
            <a:r>
              <a:rPr lang="en-US" dirty="0"/>
              <a:t>Decision Tree Model</a:t>
            </a:r>
          </a:p>
        </p:txBody>
      </p:sp>
    </p:spTree>
    <p:extLst>
      <p:ext uri="{BB962C8B-B14F-4D97-AF65-F5344CB8AC3E}">
        <p14:creationId xmlns:p14="http://schemas.microsoft.com/office/powerpoint/2010/main" val="378508213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 name="Object 81" hidden="1">
            <a:extLst>
              <a:ext uri="{FF2B5EF4-FFF2-40B4-BE49-F238E27FC236}">
                <a16:creationId xmlns:a16="http://schemas.microsoft.com/office/drawing/2014/main" id="{41F46EF0-FED6-4A38-8D7C-B22017F7AC57}"/>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5608" name="think-cell Slide" r:id="rId6" imgW="395" imgH="396" progId="TCLayout.ActiveDocument.1">
                  <p:embed/>
                </p:oleObj>
              </mc:Choice>
              <mc:Fallback>
                <p:oleObj name="think-cell Slide" r:id="rId6" imgW="395" imgH="396" progId="TCLayout.ActiveDocument.1">
                  <p:embed/>
                  <p:pic>
                    <p:nvPicPr>
                      <p:cNvPr id="82" name="Object 81" hidden="1">
                        <a:extLst>
                          <a:ext uri="{FF2B5EF4-FFF2-40B4-BE49-F238E27FC236}">
                            <a16:creationId xmlns:a16="http://schemas.microsoft.com/office/drawing/2014/main" id="{41F46EF0-FED6-4A38-8D7C-B22017F7AC57}"/>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81" name="Rectangle 80" hidden="1">
            <a:extLst>
              <a:ext uri="{FF2B5EF4-FFF2-40B4-BE49-F238E27FC236}">
                <a16:creationId xmlns:a16="http://schemas.microsoft.com/office/drawing/2014/main" id="{545D1A1C-60AA-41A7-80D2-F2AAB9A75D0D}"/>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marR="0" lvl="0" indent="0" algn="ctr" defTabSz="914400" rtl="0" eaLnBrk="1" fontAlgn="auto" latinLnBrk="0" hangingPunct="1">
              <a:lnSpc>
                <a:spcPct val="80000"/>
              </a:lnSpc>
              <a:spcBef>
                <a:spcPct val="0"/>
              </a:spcBef>
              <a:spcAft>
                <a:spcPct val="0"/>
              </a:spcAft>
              <a:buClrTx/>
              <a:buSzTx/>
              <a:buFontTx/>
              <a:buNone/>
              <a:tabLst/>
              <a:defRPr/>
            </a:pPr>
            <a:endParaRPr kumimoji="0" lang="en-US" sz="3600" b="0" i="0" u="none" strike="noStrike" kern="1200" cap="none" spc="0" normalizeH="0" baseline="0" noProof="0" dirty="0">
              <a:ln>
                <a:noFill/>
              </a:ln>
              <a:solidFill>
                <a:prstClr val="white"/>
              </a:solidFill>
              <a:effectLst/>
              <a:uLnTx/>
              <a:uFillTx/>
              <a:latin typeface="Chronicle Display Black" pitchFamily="50" charset="0"/>
              <a:ea typeface="+mn-ea"/>
              <a:cs typeface="+mn-cs"/>
              <a:sym typeface="Chronicle Display Black" pitchFamily="50" charset="0"/>
            </a:endParaRPr>
          </a:p>
        </p:txBody>
      </p:sp>
      <p:sp>
        <p:nvSpPr>
          <p:cNvPr id="2" name="Title 1">
            <a:extLst>
              <a:ext uri="{FF2B5EF4-FFF2-40B4-BE49-F238E27FC236}">
                <a16:creationId xmlns:a16="http://schemas.microsoft.com/office/drawing/2014/main" id="{814EB8CC-19B1-45A9-949F-0C7E8A3D44ED}"/>
              </a:ext>
            </a:extLst>
          </p:cNvPr>
          <p:cNvSpPr>
            <a:spLocks noGrp="1"/>
          </p:cNvSpPr>
          <p:nvPr>
            <p:ph type="title"/>
          </p:nvPr>
        </p:nvSpPr>
        <p:spPr/>
        <p:txBody>
          <a:bodyPr/>
          <a:lstStyle/>
          <a:p>
            <a:r>
              <a:rPr lang="en-US" dirty="0"/>
              <a:t>Methodology  </a:t>
            </a:r>
          </a:p>
        </p:txBody>
      </p:sp>
      <p:sp>
        <p:nvSpPr>
          <p:cNvPr id="4" name="Text Placeholder 3">
            <a:extLst>
              <a:ext uri="{FF2B5EF4-FFF2-40B4-BE49-F238E27FC236}">
                <a16:creationId xmlns:a16="http://schemas.microsoft.com/office/drawing/2014/main" id="{C4050FF1-9ECF-4698-8921-01A61D1D1CC2}"/>
              </a:ext>
            </a:extLst>
          </p:cNvPr>
          <p:cNvSpPr>
            <a:spLocks noGrp="1"/>
          </p:cNvSpPr>
          <p:nvPr>
            <p:ph type="body" sz="quarter" idx="14"/>
          </p:nvPr>
        </p:nvSpPr>
        <p:spPr>
          <a:xfrm>
            <a:off x="546296" y="1112803"/>
            <a:ext cx="11290104" cy="258542"/>
          </a:xfrm>
        </p:spPr>
        <p:txBody>
          <a:bodyPr/>
          <a:lstStyle/>
          <a:p>
            <a:r>
              <a:rPr lang="en-US" dirty="0"/>
              <a:t>Classification, tools, and metrics. </a:t>
            </a:r>
          </a:p>
          <a:p>
            <a:endParaRPr lang="en-US" dirty="0"/>
          </a:p>
        </p:txBody>
      </p:sp>
      <p:sp>
        <p:nvSpPr>
          <p:cNvPr id="5" name="Title 1">
            <a:extLst>
              <a:ext uri="{FF2B5EF4-FFF2-40B4-BE49-F238E27FC236}">
                <a16:creationId xmlns:a16="http://schemas.microsoft.com/office/drawing/2014/main" id="{605E43F5-DB08-478A-B62D-6B398EFCB136}"/>
              </a:ext>
            </a:extLst>
          </p:cNvPr>
          <p:cNvSpPr txBox="1">
            <a:spLocks/>
          </p:cNvSpPr>
          <p:nvPr/>
        </p:nvSpPr>
        <p:spPr>
          <a:xfrm>
            <a:off x="469900" y="402587"/>
            <a:ext cx="11252200" cy="610554"/>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endParaRPr kumimoji="0" lang="en-US" sz="3600" b="1" i="0" u="none" strike="noStrike" kern="1200" cap="none" spc="-75" normalizeH="0" baseline="0" noProof="0" dirty="0">
              <a:ln>
                <a:noFill/>
              </a:ln>
              <a:solidFill>
                <a:prstClr val="black"/>
              </a:solidFill>
              <a:effectLst/>
              <a:uLnTx/>
              <a:uFillTx/>
              <a:latin typeface="Open Sans"/>
            </a:endParaRPr>
          </a:p>
        </p:txBody>
      </p:sp>
      <p:sp>
        <p:nvSpPr>
          <p:cNvPr id="41" name="Rectangle 40">
            <a:extLst>
              <a:ext uri="{FF2B5EF4-FFF2-40B4-BE49-F238E27FC236}">
                <a16:creationId xmlns:a16="http://schemas.microsoft.com/office/drawing/2014/main" id="{58F5DFFA-62B0-4B75-9CD2-18F50DC10831}"/>
              </a:ext>
            </a:extLst>
          </p:cNvPr>
          <p:cNvSpPr/>
          <p:nvPr/>
        </p:nvSpPr>
        <p:spPr>
          <a:xfrm>
            <a:off x="485336" y="1847804"/>
            <a:ext cx="4840426" cy="369332"/>
          </a:xfrm>
          <a:prstGeom prst="rect">
            <a:avLst/>
          </a:prstGeom>
          <a:noFill/>
        </p:spPr>
        <p:txBody>
          <a:bodyPr wrap="square" lIns="0" tIns="0" rIns="0" bIns="0">
            <a:spAutoFit/>
          </a:bodyPr>
          <a:lstStyle/>
          <a:p>
            <a:pPr marL="0" marR="0" lvl="0" indent="0" algn="l" defTabSz="1216122" rtl="0" eaLnBrk="1" fontAlgn="auto" latinLnBrk="0" hangingPunct="1">
              <a:lnSpc>
                <a:spcPct val="100000"/>
              </a:lnSpc>
              <a:spcBef>
                <a:spcPts val="0"/>
              </a:spcBef>
              <a:spcAft>
                <a:spcPts val="0"/>
              </a:spcAft>
              <a:buClrTx/>
              <a:buSzTx/>
              <a:buFontTx/>
              <a:buNone/>
              <a:tabLst/>
              <a:defRPr/>
            </a:pPr>
            <a:r>
              <a:rPr lang="en-US" sz="2400" b="1" dirty="0">
                <a:solidFill>
                  <a:prstClr val="black"/>
                </a:solidFill>
                <a:latin typeface="Open Sans" panose="020B0606030504020204" pitchFamily="34" charset="0"/>
                <a:ea typeface="Open Sans" panose="020B0606030504020204" pitchFamily="34" charset="0"/>
                <a:cs typeface="Open Sans" panose="020B0606030504020204" pitchFamily="34" charset="0"/>
              </a:rPr>
              <a:t>Methodology Overview</a:t>
            </a:r>
            <a:endParaRPr kumimoji="0" lang="en-US" sz="24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cxnSp>
        <p:nvCxnSpPr>
          <p:cNvPr id="46" name="Straight Connector 45">
            <a:extLst>
              <a:ext uri="{FF2B5EF4-FFF2-40B4-BE49-F238E27FC236}">
                <a16:creationId xmlns:a16="http://schemas.microsoft.com/office/drawing/2014/main" id="{9229ABB8-FA49-4938-B41E-5F43DBA6CF3D}"/>
              </a:ext>
            </a:extLst>
          </p:cNvPr>
          <p:cNvCxnSpPr>
            <a:cxnSpLocks/>
          </p:cNvCxnSpPr>
          <p:nvPr/>
        </p:nvCxnSpPr>
        <p:spPr>
          <a:xfrm flipV="1">
            <a:off x="4838700" y="1894696"/>
            <a:ext cx="0" cy="449918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C52924F0-0994-4232-910F-BE3A7A80281C}"/>
              </a:ext>
            </a:extLst>
          </p:cNvPr>
          <p:cNvGrpSpPr/>
          <p:nvPr/>
        </p:nvGrpSpPr>
        <p:grpSpPr>
          <a:xfrm>
            <a:off x="487384" y="2597609"/>
            <a:ext cx="5624661" cy="829046"/>
            <a:chOff x="474380" y="2481956"/>
            <a:chExt cx="5624661" cy="829046"/>
          </a:xfrm>
        </p:grpSpPr>
        <p:sp>
          <p:nvSpPr>
            <p:cNvPr id="48" name="Rectangle 47">
              <a:extLst>
                <a:ext uri="{FF2B5EF4-FFF2-40B4-BE49-F238E27FC236}">
                  <a16:creationId xmlns:a16="http://schemas.microsoft.com/office/drawing/2014/main" id="{AD799500-8FC3-4680-B333-3D6B3F21C01C}"/>
                </a:ext>
              </a:extLst>
            </p:cNvPr>
            <p:cNvSpPr/>
            <p:nvPr/>
          </p:nvSpPr>
          <p:spPr>
            <a:xfrm>
              <a:off x="1816876" y="2520871"/>
              <a:ext cx="4282165" cy="612668"/>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Machine Learning Model</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Decision Tree Classification</a:t>
              </a:r>
            </a:p>
          </p:txBody>
        </p:sp>
        <p:cxnSp>
          <p:nvCxnSpPr>
            <p:cNvPr id="49" name="Straight Connector 48">
              <a:extLst>
                <a:ext uri="{FF2B5EF4-FFF2-40B4-BE49-F238E27FC236}">
                  <a16:creationId xmlns:a16="http://schemas.microsoft.com/office/drawing/2014/main" id="{ED632420-5C3B-46DF-8256-B9F7E8BC072F}"/>
                </a:ext>
              </a:extLst>
            </p:cNvPr>
            <p:cNvCxnSpPr>
              <a:cxnSpLocks/>
            </p:cNvCxnSpPr>
            <p:nvPr/>
          </p:nvCxnSpPr>
          <p:spPr>
            <a:xfrm>
              <a:off x="1528836" y="2481956"/>
              <a:ext cx="0" cy="82904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54AFD665-5A56-421E-BEE2-CBF79BF892AC}"/>
                </a:ext>
              </a:extLst>
            </p:cNvPr>
            <p:cNvGrpSpPr/>
            <p:nvPr/>
          </p:nvGrpSpPr>
          <p:grpSpPr>
            <a:xfrm>
              <a:off x="474380" y="2483726"/>
              <a:ext cx="828058" cy="827276"/>
              <a:chOff x="474381" y="2483726"/>
              <a:chExt cx="558359" cy="557832"/>
            </a:xfrm>
          </p:grpSpPr>
          <p:sp>
            <p:nvSpPr>
              <p:cNvPr id="70" name="Graphic 4">
                <a:extLst>
                  <a:ext uri="{FF2B5EF4-FFF2-40B4-BE49-F238E27FC236}">
                    <a16:creationId xmlns:a16="http://schemas.microsoft.com/office/drawing/2014/main" id="{54517FA3-6B6B-4E77-8E86-F05921A3D8F1}"/>
                  </a:ext>
                </a:extLst>
              </p:cNvPr>
              <p:cNvSpPr/>
              <p:nvPr/>
            </p:nvSpPr>
            <p:spPr>
              <a:xfrm>
                <a:off x="474381" y="2483726"/>
                <a:ext cx="558359" cy="557832"/>
              </a:xfrm>
              <a:custGeom>
                <a:avLst/>
                <a:gdLst>
                  <a:gd name="connsiteX0" fmla="*/ 180836 w 361674"/>
                  <a:gd name="connsiteY0" fmla="*/ 12130 h 361333"/>
                  <a:gd name="connsiteX1" fmla="*/ 12780 w 361674"/>
                  <a:gd name="connsiteY1" fmla="*/ 180028 h 361333"/>
                  <a:gd name="connsiteX2" fmla="*/ 180836 w 361674"/>
                  <a:gd name="connsiteY2" fmla="*/ 347927 h 361333"/>
                  <a:gd name="connsiteX3" fmla="*/ 348891 w 361674"/>
                  <a:gd name="connsiteY3" fmla="*/ 180028 h 361333"/>
                  <a:gd name="connsiteX4" fmla="*/ 180836 w 361674"/>
                  <a:gd name="connsiteY4" fmla="*/ 12130 h 361333"/>
                  <a:gd name="connsiteX5" fmla="*/ 180836 w 361674"/>
                  <a:gd name="connsiteY5" fmla="*/ 361333 h 361333"/>
                  <a:gd name="connsiteX6" fmla="*/ 0 w 361674"/>
                  <a:gd name="connsiteY6" fmla="*/ 180667 h 361333"/>
                  <a:gd name="connsiteX7" fmla="*/ 180836 w 361674"/>
                  <a:gd name="connsiteY7" fmla="*/ 0 h 361333"/>
                  <a:gd name="connsiteX8" fmla="*/ 361671 w 361674"/>
                  <a:gd name="connsiteY8" fmla="*/ 180667 h 361333"/>
                  <a:gd name="connsiteX9" fmla="*/ 180836 w 361674"/>
                  <a:gd name="connsiteY9" fmla="*/ 361333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4" h="361333">
                    <a:moveTo>
                      <a:pt x="180836" y="12130"/>
                    </a:moveTo>
                    <a:cubicBezTo>
                      <a:pt x="88181" y="12130"/>
                      <a:pt x="12780" y="87461"/>
                      <a:pt x="12780" y="180028"/>
                    </a:cubicBezTo>
                    <a:cubicBezTo>
                      <a:pt x="12780" y="272596"/>
                      <a:pt x="88181" y="347927"/>
                      <a:pt x="180836" y="347927"/>
                    </a:cubicBezTo>
                    <a:cubicBezTo>
                      <a:pt x="273490" y="347927"/>
                      <a:pt x="348891" y="272596"/>
                      <a:pt x="348891" y="180028"/>
                    </a:cubicBezTo>
                    <a:cubicBezTo>
                      <a:pt x="349530" y="87461"/>
                      <a:pt x="274128" y="12130"/>
                      <a:pt x="180836" y="12130"/>
                    </a:cubicBezTo>
                    <a:moveTo>
                      <a:pt x="180836" y="361333"/>
                    </a:moveTo>
                    <a:cubicBezTo>
                      <a:pt x="81152" y="361333"/>
                      <a:pt x="0" y="280257"/>
                      <a:pt x="0" y="180667"/>
                    </a:cubicBezTo>
                    <a:cubicBezTo>
                      <a:pt x="0" y="81077"/>
                      <a:pt x="81152" y="0"/>
                      <a:pt x="180836" y="0"/>
                    </a:cubicBezTo>
                    <a:cubicBezTo>
                      <a:pt x="280518" y="0"/>
                      <a:pt x="361671" y="81077"/>
                      <a:pt x="361671" y="180667"/>
                    </a:cubicBezTo>
                    <a:cubicBezTo>
                      <a:pt x="362310" y="280257"/>
                      <a:pt x="281157" y="361333"/>
                      <a:pt x="180836" y="361333"/>
                    </a:cubicBezTo>
                  </a:path>
                </a:pathLst>
              </a:custGeom>
              <a:solidFill>
                <a:schemeClr val="tx1"/>
              </a:solidFill>
              <a:ln w="6390" cap="flat">
                <a:noFill/>
                <a:prstDash val="solid"/>
                <a:miter/>
              </a:ln>
            </p:spPr>
            <p:txBody>
              <a:bodyPr rtlCol="0" anchor="ctr"/>
              <a:lstStyle/>
              <a:p>
                <a:endParaRPr lang="en-US" dirty="0"/>
              </a:p>
            </p:txBody>
          </p:sp>
          <p:sp>
            <p:nvSpPr>
              <p:cNvPr id="71" name="Graphic 4">
                <a:extLst>
                  <a:ext uri="{FF2B5EF4-FFF2-40B4-BE49-F238E27FC236}">
                    <a16:creationId xmlns:a16="http://schemas.microsoft.com/office/drawing/2014/main" id="{17DB969A-F930-4E4F-B93C-930B608F30D5}"/>
                  </a:ext>
                </a:extLst>
              </p:cNvPr>
              <p:cNvSpPr/>
              <p:nvPr/>
            </p:nvSpPr>
            <p:spPr>
              <a:xfrm>
                <a:off x="631233" y="2778411"/>
                <a:ext cx="19728" cy="51249"/>
              </a:xfrm>
              <a:custGeom>
                <a:avLst/>
                <a:gdLst>
                  <a:gd name="connsiteX0" fmla="*/ 6390 w 12779"/>
                  <a:gd name="connsiteY0" fmla="*/ 33196 h 33196"/>
                  <a:gd name="connsiteX1" fmla="*/ 0 w 12779"/>
                  <a:gd name="connsiteY1" fmla="*/ 26812 h 33196"/>
                  <a:gd name="connsiteX2" fmla="*/ 0 w 12779"/>
                  <a:gd name="connsiteY2" fmla="*/ 6384 h 33196"/>
                  <a:gd name="connsiteX3" fmla="*/ 6390 w 12779"/>
                  <a:gd name="connsiteY3" fmla="*/ 0 h 33196"/>
                  <a:gd name="connsiteX4" fmla="*/ 12780 w 12779"/>
                  <a:gd name="connsiteY4" fmla="*/ 6384 h 33196"/>
                  <a:gd name="connsiteX5" fmla="*/ 12780 w 12779"/>
                  <a:gd name="connsiteY5" fmla="*/ 26812 h 33196"/>
                  <a:gd name="connsiteX6" fmla="*/ 6390 w 12779"/>
                  <a:gd name="connsiteY6" fmla="*/ 33196 h 33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33196">
                    <a:moveTo>
                      <a:pt x="6390" y="33196"/>
                    </a:moveTo>
                    <a:cubicBezTo>
                      <a:pt x="2556" y="33196"/>
                      <a:pt x="0" y="30643"/>
                      <a:pt x="0" y="26812"/>
                    </a:cubicBezTo>
                    <a:lnTo>
                      <a:pt x="0" y="6384"/>
                    </a:lnTo>
                    <a:cubicBezTo>
                      <a:pt x="0" y="2553"/>
                      <a:pt x="2556" y="0"/>
                      <a:pt x="6390" y="0"/>
                    </a:cubicBezTo>
                    <a:cubicBezTo>
                      <a:pt x="10224" y="0"/>
                      <a:pt x="12780" y="2553"/>
                      <a:pt x="12780" y="6384"/>
                    </a:cubicBezTo>
                    <a:lnTo>
                      <a:pt x="12780" y="26812"/>
                    </a:lnTo>
                    <a:cubicBezTo>
                      <a:pt x="12780" y="30004"/>
                      <a:pt x="10224" y="33196"/>
                      <a:pt x="6390" y="33196"/>
                    </a:cubicBezTo>
                  </a:path>
                </a:pathLst>
              </a:custGeom>
              <a:solidFill>
                <a:schemeClr val="tx1"/>
              </a:solidFill>
              <a:ln w="6390" cap="flat">
                <a:noFill/>
                <a:prstDash val="solid"/>
                <a:miter/>
              </a:ln>
            </p:spPr>
            <p:txBody>
              <a:bodyPr rtlCol="0" anchor="ctr"/>
              <a:lstStyle/>
              <a:p>
                <a:endParaRPr lang="en-US" dirty="0"/>
              </a:p>
            </p:txBody>
          </p:sp>
          <p:sp>
            <p:nvSpPr>
              <p:cNvPr id="72" name="Graphic 4">
                <a:extLst>
                  <a:ext uri="{FF2B5EF4-FFF2-40B4-BE49-F238E27FC236}">
                    <a16:creationId xmlns:a16="http://schemas.microsoft.com/office/drawing/2014/main" id="{B65BAD9A-6AB5-45E7-9CD2-D14074E687A4}"/>
                  </a:ext>
                </a:extLst>
              </p:cNvPr>
              <p:cNvSpPr/>
              <p:nvPr/>
            </p:nvSpPr>
            <p:spPr>
              <a:xfrm>
                <a:off x="578948" y="2623678"/>
                <a:ext cx="350203" cy="242449"/>
              </a:xfrm>
              <a:custGeom>
                <a:avLst/>
                <a:gdLst>
                  <a:gd name="connsiteX0" fmla="*/ 28755 w 226842"/>
                  <a:gd name="connsiteY0" fmla="*/ 13406 h 157045"/>
                  <a:gd name="connsiteX1" fmla="*/ 12780 w 226842"/>
                  <a:gd name="connsiteY1" fmla="*/ 29366 h 157045"/>
                  <a:gd name="connsiteX2" fmla="*/ 12780 w 226842"/>
                  <a:gd name="connsiteY2" fmla="*/ 128957 h 157045"/>
                  <a:gd name="connsiteX3" fmla="*/ 28755 w 226842"/>
                  <a:gd name="connsiteY3" fmla="*/ 144916 h 157045"/>
                  <a:gd name="connsiteX4" fmla="*/ 198088 w 226842"/>
                  <a:gd name="connsiteY4" fmla="*/ 144916 h 157045"/>
                  <a:gd name="connsiteX5" fmla="*/ 214063 w 226842"/>
                  <a:gd name="connsiteY5" fmla="*/ 128957 h 157045"/>
                  <a:gd name="connsiteX6" fmla="*/ 214063 w 226842"/>
                  <a:gd name="connsiteY6" fmla="*/ 29366 h 157045"/>
                  <a:gd name="connsiteX7" fmla="*/ 198088 w 226842"/>
                  <a:gd name="connsiteY7" fmla="*/ 13406 h 157045"/>
                  <a:gd name="connsiteX8" fmla="*/ 28755 w 226842"/>
                  <a:gd name="connsiteY8" fmla="*/ 13406 h 157045"/>
                  <a:gd name="connsiteX9" fmla="*/ 198088 w 226842"/>
                  <a:gd name="connsiteY9" fmla="*/ 157046 h 157045"/>
                  <a:gd name="connsiteX10" fmla="*/ 28755 w 226842"/>
                  <a:gd name="connsiteY10" fmla="*/ 157046 h 157045"/>
                  <a:gd name="connsiteX11" fmla="*/ 0 w 226842"/>
                  <a:gd name="connsiteY11" fmla="*/ 128318 h 157045"/>
                  <a:gd name="connsiteX12" fmla="*/ 0 w 226842"/>
                  <a:gd name="connsiteY12" fmla="*/ 28728 h 157045"/>
                  <a:gd name="connsiteX13" fmla="*/ 28755 w 226842"/>
                  <a:gd name="connsiteY13" fmla="*/ 0 h 157045"/>
                  <a:gd name="connsiteX14" fmla="*/ 198088 w 226842"/>
                  <a:gd name="connsiteY14" fmla="*/ 0 h 157045"/>
                  <a:gd name="connsiteX15" fmla="*/ 226843 w 226842"/>
                  <a:gd name="connsiteY15" fmla="*/ 28728 h 157045"/>
                  <a:gd name="connsiteX16" fmla="*/ 226843 w 226842"/>
                  <a:gd name="connsiteY16" fmla="*/ 128318 h 157045"/>
                  <a:gd name="connsiteX17" fmla="*/ 198088 w 226842"/>
                  <a:gd name="connsiteY17" fmla="*/ 157046 h 15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6842" h="157045">
                    <a:moveTo>
                      <a:pt x="28755" y="13406"/>
                    </a:moveTo>
                    <a:cubicBezTo>
                      <a:pt x="19809" y="13406"/>
                      <a:pt x="12780" y="20429"/>
                      <a:pt x="12780" y="29366"/>
                    </a:cubicBezTo>
                    <a:lnTo>
                      <a:pt x="12780" y="128957"/>
                    </a:lnTo>
                    <a:cubicBezTo>
                      <a:pt x="12780" y="137256"/>
                      <a:pt x="19809" y="144916"/>
                      <a:pt x="28755" y="144916"/>
                    </a:cubicBezTo>
                    <a:lnTo>
                      <a:pt x="198088" y="144916"/>
                    </a:lnTo>
                    <a:cubicBezTo>
                      <a:pt x="207034" y="144916"/>
                      <a:pt x="214063" y="137894"/>
                      <a:pt x="214063" y="128957"/>
                    </a:cubicBezTo>
                    <a:lnTo>
                      <a:pt x="214063" y="29366"/>
                    </a:lnTo>
                    <a:cubicBezTo>
                      <a:pt x="214063" y="20429"/>
                      <a:pt x="207034" y="13406"/>
                      <a:pt x="198088" y="13406"/>
                    </a:cubicBezTo>
                    <a:lnTo>
                      <a:pt x="28755" y="13406"/>
                    </a:lnTo>
                    <a:close/>
                    <a:moveTo>
                      <a:pt x="198088" y="157046"/>
                    </a:moveTo>
                    <a:lnTo>
                      <a:pt x="28755" y="157046"/>
                    </a:lnTo>
                    <a:cubicBezTo>
                      <a:pt x="12780" y="157046"/>
                      <a:pt x="0" y="144278"/>
                      <a:pt x="0" y="128318"/>
                    </a:cubicBezTo>
                    <a:lnTo>
                      <a:pt x="0" y="28728"/>
                    </a:lnTo>
                    <a:cubicBezTo>
                      <a:pt x="0" y="12768"/>
                      <a:pt x="12780" y="0"/>
                      <a:pt x="28755" y="0"/>
                    </a:cubicBezTo>
                    <a:lnTo>
                      <a:pt x="198088" y="0"/>
                    </a:lnTo>
                    <a:cubicBezTo>
                      <a:pt x="214063" y="0"/>
                      <a:pt x="226843" y="12768"/>
                      <a:pt x="226843" y="28728"/>
                    </a:cubicBezTo>
                    <a:lnTo>
                      <a:pt x="226843" y="128318"/>
                    </a:lnTo>
                    <a:cubicBezTo>
                      <a:pt x="226843" y="144278"/>
                      <a:pt x="214063" y="157046"/>
                      <a:pt x="198088" y="157046"/>
                    </a:cubicBezTo>
                  </a:path>
                </a:pathLst>
              </a:custGeom>
              <a:solidFill>
                <a:schemeClr val="tx1"/>
              </a:solidFill>
              <a:ln w="6390" cap="flat">
                <a:noFill/>
                <a:prstDash val="solid"/>
                <a:miter/>
              </a:ln>
            </p:spPr>
            <p:txBody>
              <a:bodyPr rtlCol="0" anchor="ctr"/>
              <a:lstStyle/>
              <a:p>
                <a:endParaRPr lang="en-US" dirty="0"/>
              </a:p>
            </p:txBody>
          </p:sp>
          <p:sp>
            <p:nvSpPr>
              <p:cNvPr id="73" name="Graphic 4">
                <a:extLst>
                  <a:ext uri="{FF2B5EF4-FFF2-40B4-BE49-F238E27FC236}">
                    <a16:creationId xmlns:a16="http://schemas.microsoft.com/office/drawing/2014/main" id="{5C9D6E47-BDEE-4B45-8EE6-7117EEE70A9B}"/>
                  </a:ext>
                </a:extLst>
              </p:cNvPr>
              <p:cNvSpPr/>
              <p:nvPr/>
            </p:nvSpPr>
            <p:spPr>
              <a:xfrm>
                <a:off x="808801" y="2737017"/>
                <a:ext cx="19728" cy="95599"/>
              </a:xfrm>
              <a:custGeom>
                <a:avLst/>
                <a:gdLst>
                  <a:gd name="connsiteX0" fmla="*/ 6390 w 12779"/>
                  <a:gd name="connsiteY0" fmla="*/ 61925 h 61924"/>
                  <a:gd name="connsiteX1" fmla="*/ 0 w 12779"/>
                  <a:gd name="connsiteY1" fmla="*/ 55541 h 61924"/>
                  <a:gd name="connsiteX2" fmla="*/ 0 w 12779"/>
                  <a:gd name="connsiteY2" fmla="*/ 6384 h 61924"/>
                  <a:gd name="connsiteX3" fmla="*/ 6390 w 12779"/>
                  <a:gd name="connsiteY3" fmla="*/ 0 h 61924"/>
                  <a:gd name="connsiteX4" fmla="*/ 12780 w 12779"/>
                  <a:gd name="connsiteY4" fmla="*/ 6384 h 61924"/>
                  <a:gd name="connsiteX5" fmla="*/ 12780 w 12779"/>
                  <a:gd name="connsiteY5" fmla="*/ 55541 h 61924"/>
                  <a:gd name="connsiteX6" fmla="*/ 6390 w 12779"/>
                  <a:gd name="connsiteY6" fmla="*/ 61925 h 6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61924">
                    <a:moveTo>
                      <a:pt x="6390" y="61925"/>
                    </a:moveTo>
                    <a:cubicBezTo>
                      <a:pt x="2556" y="61925"/>
                      <a:pt x="0" y="59371"/>
                      <a:pt x="0" y="55541"/>
                    </a:cubicBezTo>
                    <a:lnTo>
                      <a:pt x="0" y="6384"/>
                    </a:lnTo>
                    <a:cubicBezTo>
                      <a:pt x="0" y="2553"/>
                      <a:pt x="2556" y="0"/>
                      <a:pt x="6390" y="0"/>
                    </a:cubicBezTo>
                    <a:cubicBezTo>
                      <a:pt x="10224" y="0"/>
                      <a:pt x="12780" y="2553"/>
                      <a:pt x="12780" y="6384"/>
                    </a:cubicBezTo>
                    <a:lnTo>
                      <a:pt x="12780" y="55541"/>
                    </a:lnTo>
                    <a:cubicBezTo>
                      <a:pt x="12780" y="59371"/>
                      <a:pt x="9585" y="61925"/>
                      <a:pt x="6390" y="61925"/>
                    </a:cubicBezTo>
                  </a:path>
                </a:pathLst>
              </a:custGeom>
              <a:solidFill>
                <a:schemeClr val="tx1"/>
              </a:solidFill>
              <a:ln w="6390" cap="flat">
                <a:noFill/>
                <a:prstDash val="solid"/>
                <a:miter/>
              </a:ln>
            </p:spPr>
            <p:txBody>
              <a:bodyPr rtlCol="0" anchor="ctr"/>
              <a:lstStyle/>
              <a:p>
                <a:endParaRPr lang="en-US" dirty="0"/>
              </a:p>
            </p:txBody>
          </p:sp>
          <p:sp>
            <p:nvSpPr>
              <p:cNvPr id="74" name="Graphic 4">
                <a:extLst>
                  <a:ext uri="{FF2B5EF4-FFF2-40B4-BE49-F238E27FC236}">
                    <a16:creationId xmlns:a16="http://schemas.microsoft.com/office/drawing/2014/main" id="{D816FE76-BF83-410E-AB3F-FEA36242EC3F}"/>
                  </a:ext>
                </a:extLst>
              </p:cNvPr>
              <p:cNvSpPr/>
              <p:nvPr/>
            </p:nvSpPr>
            <p:spPr>
              <a:xfrm>
                <a:off x="853194" y="2715334"/>
                <a:ext cx="19728" cy="117282"/>
              </a:xfrm>
              <a:custGeom>
                <a:avLst/>
                <a:gdLst>
                  <a:gd name="connsiteX0" fmla="*/ 6390 w 12779"/>
                  <a:gd name="connsiteY0" fmla="*/ 75970 h 75969"/>
                  <a:gd name="connsiteX1" fmla="*/ 0 w 12779"/>
                  <a:gd name="connsiteY1" fmla="*/ 69586 h 75969"/>
                  <a:gd name="connsiteX2" fmla="*/ 0 w 12779"/>
                  <a:gd name="connsiteY2" fmla="*/ 6384 h 75969"/>
                  <a:gd name="connsiteX3" fmla="*/ 6390 w 12779"/>
                  <a:gd name="connsiteY3" fmla="*/ 0 h 75969"/>
                  <a:gd name="connsiteX4" fmla="*/ 12780 w 12779"/>
                  <a:gd name="connsiteY4" fmla="*/ 6384 h 75969"/>
                  <a:gd name="connsiteX5" fmla="*/ 12780 w 12779"/>
                  <a:gd name="connsiteY5" fmla="*/ 69586 h 75969"/>
                  <a:gd name="connsiteX6" fmla="*/ 6390 w 12779"/>
                  <a:gd name="connsiteY6" fmla="*/ 75970 h 7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75969">
                    <a:moveTo>
                      <a:pt x="6390" y="75970"/>
                    </a:moveTo>
                    <a:cubicBezTo>
                      <a:pt x="2556" y="75970"/>
                      <a:pt x="0" y="73416"/>
                      <a:pt x="0" y="69586"/>
                    </a:cubicBezTo>
                    <a:lnTo>
                      <a:pt x="0" y="6384"/>
                    </a:lnTo>
                    <a:cubicBezTo>
                      <a:pt x="0" y="2554"/>
                      <a:pt x="2556" y="0"/>
                      <a:pt x="6390" y="0"/>
                    </a:cubicBezTo>
                    <a:cubicBezTo>
                      <a:pt x="10224" y="0"/>
                      <a:pt x="12780" y="2554"/>
                      <a:pt x="12780" y="6384"/>
                    </a:cubicBezTo>
                    <a:lnTo>
                      <a:pt x="12780" y="69586"/>
                    </a:lnTo>
                    <a:cubicBezTo>
                      <a:pt x="12780" y="73416"/>
                      <a:pt x="9585" y="75970"/>
                      <a:pt x="6390" y="75970"/>
                    </a:cubicBezTo>
                  </a:path>
                </a:pathLst>
              </a:custGeom>
              <a:solidFill>
                <a:schemeClr val="tx1"/>
              </a:solidFill>
              <a:ln w="6390" cap="flat">
                <a:noFill/>
                <a:prstDash val="solid"/>
                <a:miter/>
              </a:ln>
            </p:spPr>
            <p:txBody>
              <a:bodyPr rtlCol="0" anchor="ctr"/>
              <a:lstStyle/>
              <a:p>
                <a:endParaRPr lang="en-US" dirty="0"/>
              </a:p>
            </p:txBody>
          </p:sp>
          <p:sp>
            <p:nvSpPr>
              <p:cNvPr id="75" name="Graphic 4">
                <a:extLst>
                  <a:ext uri="{FF2B5EF4-FFF2-40B4-BE49-F238E27FC236}">
                    <a16:creationId xmlns:a16="http://schemas.microsoft.com/office/drawing/2014/main" id="{B3B85539-1BAA-4D0A-926A-298D97A119A1}"/>
                  </a:ext>
                </a:extLst>
              </p:cNvPr>
              <p:cNvSpPr/>
              <p:nvPr/>
            </p:nvSpPr>
            <p:spPr>
              <a:xfrm>
                <a:off x="764409" y="2758700"/>
                <a:ext cx="19728" cy="73916"/>
              </a:xfrm>
              <a:custGeom>
                <a:avLst/>
                <a:gdLst>
                  <a:gd name="connsiteX0" fmla="*/ 6390 w 12779"/>
                  <a:gd name="connsiteY0" fmla="*/ 47880 h 47879"/>
                  <a:gd name="connsiteX1" fmla="*/ 0 w 12779"/>
                  <a:gd name="connsiteY1" fmla="*/ 41496 h 47879"/>
                  <a:gd name="connsiteX2" fmla="*/ 0 w 12779"/>
                  <a:gd name="connsiteY2" fmla="*/ 6384 h 47879"/>
                  <a:gd name="connsiteX3" fmla="*/ 6390 w 12779"/>
                  <a:gd name="connsiteY3" fmla="*/ 0 h 47879"/>
                  <a:gd name="connsiteX4" fmla="*/ 12780 w 12779"/>
                  <a:gd name="connsiteY4" fmla="*/ 6384 h 47879"/>
                  <a:gd name="connsiteX5" fmla="*/ 12780 w 12779"/>
                  <a:gd name="connsiteY5" fmla="*/ 41496 h 47879"/>
                  <a:gd name="connsiteX6" fmla="*/ 6390 w 12779"/>
                  <a:gd name="connsiteY6" fmla="*/ 47880 h 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47879">
                    <a:moveTo>
                      <a:pt x="6390" y="47880"/>
                    </a:moveTo>
                    <a:cubicBezTo>
                      <a:pt x="2556" y="47880"/>
                      <a:pt x="0" y="45326"/>
                      <a:pt x="0" y="41496"/>
                    </a:cubicBezTo>
                    <a:lnTo>
                      <a:pt x="0" y="6384"/>
                    </a:lnTo>
                    <a:cubicBezTo>
                      <a:pt x="0" y="2553"/>
                      <a:pt x="2556" y="0"/>
                      <a:pt x="6390" y="0"/>
                    </a:cubicBezTo>
                    <a:cubicBezTo>
                      <a:pt x="10224" y="0"/>
                      <a:pt x="12780" y="2553"/>
                      <a:pt x="12780" y="6384"/>
                    </a:cubicBezTo>
                    <a:lnTo>
                      <a:pt x="12780" y="41496"/>
                    </a:lnTo>
                    <a:cubicBezTo>
                      <a:pt x="12780" y="45326"/>
                      <a:pt x="10224" y="47880"/>
                      <a:pt x="6390" y="47880"/>
                    </a:cubicBezTo>
                  </a:path>
                </a:pathLst>
              </a:custGeom>
              <a:solidFill>
                <a:schemeClr val="tx1"/>
              </a:solidFill>
              <a:ln w="6390" cap="flat">
                <a:noFill/>
                <a:prstDash val="solid"/>
                <a:miter/>
              </a:ln>
            </p:spPr>
            <p:txBody>
              <a:bodyPr rtlCol="0" anchor="ctr"/>
              <a:lstStyle/>
              <a:p>
                <a:endParaRPr lang="en-US" dirty="0"/>
              </a:p>
            </p:txBody>
          </p:sp>
          <p:sp>
            <p:nvSpPr>
              <p:cNvPr id="76" name="Graphic 4">
                <a:extLst>
                  <a:ext uri="{FF2B5EF4-FFF2-40B4-BE49-F238E27FC236}">
                    <a16:creationId xmlns:a16="http://schemas.microsoft.com/office/drawing/2014/main" id="{67A98C82-63A0-44B8-A062-AD13CA75ADE4}"/>
                  </a:ext>
                </a:extLst>
              </p:cNvPr>
              <p:cNvSpPr/>
              <p:nvPr/>
            </p:nvSpPr>
            <p:spPr>
              <a:xfrm>
                <a:off x="720016" y="2738988"/>
                <a:ext cx="19728" cy="93628"/>
              </a:xfrm>
              <a:custGeom>
                <a:avLst/>
                <a:gdLst>
                  <a:gd name="connsiteX0" fmla="*/ 6390 w 12779"/>
                  <a:gd name="connsiteY0" fmla="*/ 60648 h 60647"/>
                  <a:gd name="connsiteX1" fmla="*/ 0 w 12779"/>
                  <a:gd name="connsiteY1" fmla="*/ 54264 h 60647"/>
                  <a:gd name="connsiteX2" fmla="*/ 0 w 12779"/>
                  <a:gd name="connsiteY2" fmla="*/ 6384 h 60647"/>
                  <a:gd name="connsiteX3" fmla="*/ 6390 w 12779"/>
                  <a:gd name="connsiteY3" fmla="*/ 0 h 60647"/>
                  <a:gd name="connsiteX4" fmla="*/ 12780 w 12779"/>
                  <a:gd name="connsiteY4" fmla="*/ 6384 h 60647"/>
                  <a:gd name="connsiteX5" fmla="*/ 12780 w 12779"/>
                  <a:gd name="connsiteY5" fmla="*/ 54264 h 60647"/>
                  <a:gd name="connsiteX6" fmla="*/ 6390 w 12779"/>
                  <a:gd name="connsiteY6" fmla="*/ 60648 h 60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60647">
                    <a:moveTo>
                      <a:pt x="6390" y="60648"/>
                    </a:moveTo>
                    <a:cubicBezTo>
                      <a:pt x="2556" y="60648"/>
                      <a:pt x="0" y="58094"/>
                      <a:pt x="0" y="54264"/>
                    </a:cubicBezTo>
                    <a:lnTo>
                      <a:pt x="0" y="6384"/>
                    </a:lnTo>
                    <a:cubicBezTo>
                      <a:pt x="0" y="2553"/>
                      <a:pt x="2556" y="0"/>
                      <a:pt x="6390" y="0"/>
                    </a:cubicBezTo>
                    <a:cubicBezTo>
                      <a:pt x="10224" y="0"/>
                      <a:pt x="12780" y="2553"/>
                      <a:pt x="12780" y="6384"/>
                    </a:cubicBezTo>
                    <a:lnTo>
                      <a:pt x="12780" y="54264"/>
                    </a:lnTo>
                    <a:cubicBezTo>
                      <a:pt x="12780" y="58094"/>
                      <a:pt x="10224" y="60648"/>
                      <a:pt x="6390" y="60648"/>
                    </a:cubicBezTo>
                  </a:path>
                </a:pathLst>
              </a:custGeom>
              <a:solidFill>
                <a:schemeClr val="tx1"/>
              </a:solidFill>
              <a:ln w="6390" cap="flat">
                <a:noFill/>
                <a:prstDash val="solid"/>
                <a:miter/>
              </a:ln>
            </p:spPr>
            <p:txBody>
              <a:bodyPr rtlCol="0" anchor="ctr"/>
              <a:lstStyle/>
              <a:p>
                <a:endParaRPr lang="en-US" dirty="0"/>
              </a:p>
            </p:txBody>
          </p:sp>
          <p:sp>
            <p:nvSpPr>
              <p:cNvPr id="77" name="Graphic 4">
                <a:extLst>
                  <a:ext uri="{FF2B5EF4-FFF2-40B4-BE49-F238E27FC236}">
                    <a16:creationId xmlns:a16="http://schemas.microsoft.com/office/drawing/2014/main" id="{405F4FC7-6939-4D5E-AE02-06D94602391F}"/>
                  </a:ext>
                </a:extLst>
              </p:cNvPr>
              <p:cNvSpPr/>
              <p:nvPr/>
            </p:nvSpPr>
            <p:spPr>
              <a:xfrm>
                <a:off x="675625" y="2765599"/>
                <a:ext cx="19728" cy="67019"/>
              </a:xfrm>
              <a:custGeom>
                <a:avLst/>
                <a:gdLst>
                  <a:gd name="connsiteX0" fmla="*/ 6390 w 12779"/>
                  <a:gd name="connsiteY0" fmla="*/ 43411 h 43411"/>
                  <a:gd name="connsiteX1" fmla="*/ 0 w 12779"/>
                  <a:gd name="connsiteY1" fmla="*/ 37027 h 43411"/>
                  <a:gd name="connsiteX2" fmla="*/ 0 w 12779"/>
                  <a:gd name="connsiteY2" fmla="*/ 6384 h 43411"/>
                  <a:gd name="connsiteX3" fmla="*/ 6390 w 12779"/>
                  <a:gd name="connsiteY3" fmla="*/ 0 h 43411"/>
                  <a:gd name="connsiteX4" fmla="*/ 12780 w 12779"/>
                  <a:gd name="connsiteY4" fmla="*/ 6384 h 43411"/>
                  <a:gd name="connsiteX5" fmla="*/ 12780 w 12779"/>
                  <a:gd name="connsiteY5" fmla="*/ 37027 h 43411"/>
                  <a:gd name="connsiteX6" fmla="*/ 6390 w 12779"/>
                  <a:gd name="connsiteY6" fmla="*/ 43411 h 4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43411">
                    <a:moveTo>
                      <a:pt x="6390" y="43411"/>
                    </a:moveTo>
                    <a:cubicBezTo>
                      <a:pt x="2556" y="43411"/>
                      <a:pt x="0" y="40858"/>
                      <a:pt x="0" y="37027"/>
                    </a:cubicBezTo>
                    <a:lnTo>
                      <a:pt x="0" y="6384"/>
                    </a:lnTo>
                    <a:cubicBezTo>
                      <a:pt x="0" y="2554"/>
                      <a:pt x="2556" y="0"/>
                      <a:pt x="6390" y="0"/>
                    </a:cubicBezTo>
                    <a:cubicBezTo>
                      <a:pt x="10224" y="0"/>
                      <a:pt x="12780" y="2554"/>
                      <a:pt x="12780" y="6384"/>
                    </a:cubicBezTo>
                    <a:lnTo>
                      <a:pt x="12780" y="37027"/>
                    </a:lnTo>
                    <a:cubicBezTo>
                      <a:pt x="12780" y="40858"/>
                      <a:pt x="10224" y="43411"/>
                      <a:pt x="6390" y="43411"/>
                    </a:cubicBezTo>
                  </a:path>
                </a:pathLst>
              </a:custGeom>
              <a:solidFill>
                <a:schemeClr val="tx1"/>
              </a:solidFill>
              <a:ln w="6390" cap="flat">
                <a:noFill/>
                <a:prstDash val="solid"/>
                <a:miter/>
              </a:ln>
            </p:spPr>
            <p:txBody>
              <a:bodyPr rtlCol="0" anchor="ctr"/>
              <a:lstStyle/>
              <a:p>
                <a:endParaRPr lang="en-US" dirty="0"/>
              </a:p>
            </p:txBody>
          </p:sp>
          <p:sp>
            <p:nvSpPr>
              <p:cNvPr id="78" name="Graphic 4">
                <a:extLst>
                  <a:ext uri="{FF2B5EF4-FFF2-40B4-BE49-F238E27FC236}">
                    <a16:creationId xmlns:a16="http://schemas.microsoft.com/office/drawing/2014/main" id="{DD19EFF6-A990-44B1-9983-F958B74A803D}"/>
                  </a:ext>
                </a:extLst>
              </p:cNvPr>
              <p:cNvSpPr/>
              <p:nvPr/>
            </p:nvSpPr>
            <p:spPr>
              <a:xfrm>
                <a:off x="611716" y="2656201"/>
                <a:ext cx="277399" cy="115311"/>
              </a:xfrm>
              <a:custGeom>
                <a:avLst/>
                <a:gdLst>
                  <a:gd name="connsiteX0" fmla="*/ 6252 w 179684"/>
                  <a:gd name="connsiteY0" fmla="*/ 74693 h 74692"/>
                  <a:gd name="connsiteX1" fmla="*/ 501 w 179684"/>
                  <a:gd name="connsiteY1" fmla="*/ 70862 h 74692"/>
                  <a:gd name="connsiteX2" fmla="*/ 3057 w 179684"/>
                  <a:gd name="connsiteY2" fmla="*/ 62563 h 74692"/>
                  <a:gd name="connsiteX3" fmla="*/ 79098 w 179684"/>
                  <a:gd name="connsiteY3" fmla="*/ 24259 h 74692"/>
                  <a:gd name="connsiteX4" fmla="*/ 86127 w 179684"/>
                  <a:gd name="connsiteY4" fmla="*/ 24898 h 74692"/>
                  <a:gd name="connsiteX5" fmla="*/ 106574 w 179684"/>
                  <a:gd name="connsiteY5" fmla="*/ 40858 h 74692"/>
                  <a:gd name="connsiteX6" fmla="*/ 154499 w 179684"/>
                  <a:gd name="connsiteY6" fmla="*/ 11491 h 74692"/>
                  <a:gd name="connsiteX7" fmla="*/ 151943 w 179684"/>
                  <a:gd name="connsiteY7" fmla="*/ 5746 h 74692"/>
                  <a:gd name="connsiteX8" fmla="*/ 158972 w 179684"/>
                  <a:gd name="connsiteY8" fmla="*/ 0 h 74692"/>
                  <a:gd name="connsiteX9" fmla="*/ 173669 w 179684"/>
                  <a:gd name="connsiteY9" fmla="*/ 1277 h 74692"/>
                  <a:gd name="connsiteX10" fmla="*/ 174308 w 179684"/>
                  <a:gd name="connsiteY10" fmla="*/ 1277 h 74692"/>
                  <a:gd name="connsiteX11" fmla="*/ 174308 w 179684"/>
                  <a:gd name="connsiteY11" fmla="*/ 1277 h 74692"/>
                  <a:gd name="connsiteX12" fmla="*/ 174308 w 179684"/>
                  <a:gd name="connsiteY12" fmla="*/ 1277 h 74692"/>
                  <a:gd name="connsiteX13" fmla="*/ 174947 w 179684"/>
                  <a:gd name="connsiteY13" fmla="*/ 1277 h 74692"/>
                  <a:gd name="connsiteX14" fmla="*/ 174947 w 179684"/>
                  <a:gd name="connsiteY14" fmla="*/ 1277 h 74692"/>
                  <a:gd name="connsiteX15" fmla="*/ 178781 w 179684"/>
                  <a:gd name="connsiteY15" fmla="*/ 3830 h 74692"/>
                  <a:gd name="connsiteX16" fmla="*/ 178781 w 179684"/>
                  <a:gd name="connsiteY16" fmla="*/ 3830 h 74692"/>
                  <a:gd name="connsiteX17" fmla="*/ 178781 w 179684"/>
                  <a:gd name="connsiteY17" fmla="*/ 3830 h 74692"/>
                  <a:gd name="connsiteX18" fmla="*/ 178781 w 179684"/>
                  <a:gd name="connsiteY18" fmla="*/ 3830 h 74692"/>
                  <a:gd name="connsiteX19" fmla="*/ 178781 w 179684"/>
                  <a:gd name="connsiteY19" fmla="*/ 3830 h 74692"/>
                  <a:gd name="connsiteX20" fmla="*/ 178781 w 179684"/>
                  <a:gd name="connsiteY20" fmla="*/ 3830 h 74692"/>
                  <a:gd name="connsiteX21" fmla="*/ 178781 w 179684"/>
                  <a:gd name="connsiteY21" fmla="*/ 3830 h 74692"/>
                  <a:gd name="connsiteX22" fmla="*/ 179419 w 179684"/>
                  <a:gd name="connsiteY22" fmla="*/ 8299 h 74692"/>
                  <a:gd name="connsiteX23" fmla="*/ 179419 w 179684"/>
                  <a:gd name="connsiteY23" fmla="*/ 8938 h 74692"/>
                  <a:gd name="connsiteX24" fmla="*/ 179419 w 179684"/>
                  <a:gd name="connsiteY24" fmla="*/ 8938 h 74692"/>
                  <a:gd name="connsiteX25" fmla="*/ 179419 w 179684"/>
                  <a:gd name="connsiteY25" fmla="*/ 9576 h 74692"/>
                  <a:gd name="connsiteX26" fmla="*/ 174947 w 179684"/>
                  <a:gd name="connsiteY26" fmla="*/ 22982 h 74692"/>
                  <a:gd name="connsiteX27" fmla="*/ 166640 w 179684"/>
                  <a:gd name="connsiteY27" fmla="*/ 26813 h 74692"/>
                  <a:gd name="connsiteX28" fmla="*/ 162806 w 179684"/>
                  <a:gd name="connsiteY28" fmla="*/ 21706 h 74692"/>
                  <a:gd name="connsiteX29" fmla="*/ 110408 w 179684"/>
                  <a:gd name="connsiteY29" fmla="*/ 53626 h 74692"/>
                  <a:gd name="connsiteX30" fmla="*/ 103379 w 179684"/>
                  <a:gd name="connsiteY30" fmla="*/ 52987 h 74692"/>
                  <a:gd name="connsiteX31" fmla="*/ 82293 w 179684"/>
                  <a:gd name="connsiteY31" fmla="*/ 36389 h 74692"/>
                  <a:gd name="connsiteX32" fmla="*/ 9447 w 179684"/>
                  <a:gd name="connsiteY32" fmla="*/ 72778 h 74692"/>
                  <a:gd name="connsiteX33" fmla="*/ 6252 w 179684"/>
                  <a:gd name="connsiteY33" fmla="*/ 74693 h 74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79684" h="74692">
                    <a:moveTo>
                      <a:pt x="6252" y="74693"/>
                    </a:moveTo>
                    <a:cubicBezTo>
                      <a:pt x="3696" y="74693"/>
                      <a:pt x="1779" y="73416"/>
                      <a:pt x="501" y="70862"/>
                    </a:cubicBezTo>
                    <a:cubicBezTo>
                      <a:pt x="-776" y="67670"/>
                      <a:pt x="501" y="63840"/>
                      <a:pt x="3057" y="62563"/>
                    </a:cubicBezTo>
                    <a:lnTo>
                      <a:pt x="79098" y="24259"/>
                    </a:lnTo>
                    <a:cubicBezTo>
                      <a:pt x="81015" y="22982"/>
                      <a:pt x="84210" y="23621"/>
                      <a:pt x="86127" y="24898"/>
                    </a:cubicBezTo>
                    <a:lnTo>
                      <a:pt x="106574" y="40858"/>
                    </a:lnTo>
                    <a:lnTo>
                      <a:pt x="154499" y="11491"/>
                    </a:lnTo>
                    <a:cubicBezTo>
                      <a:pt x="152582" y="10214"/>
                      <a:pt x="151304" y="7661"/>
                      <a:pt x="151943" y="5746"/>
                    </a:cubicBezTo>
                    <a:cubicBezTo>
                      <a:pt x="152582" y="2554"/>
                      <a:pt x="155138" y="0"/>
                      <a:pt x="158972" y="0"/>
                    </a:cubicBezTo>
                    <a:lnTo>
                      <a:pt x="173669" y="1277"/>
                    </a:lnTo>
                    <a:cubicBezTo>
                      <a:pt x="173669" y="1277"/>
                      <a:pt x="174308" y="1277"/>
                      <a:pt x="174308" y="1277"/>
                    </a:cubicBezTo>
                    <a:cubicBezTo>
                      <a:pt x="174308" y="1277"/>
                      <a:pt x="174308" y="1277"/>
                      <a:pt x="174308" y="1277"/>
                    </a:cubicBezTo>
                    <a:lnTo>
                      <a:pt x="174308" y="1277"/>
                    </a:lnTo>
                    <a:cubicBezTo>
                      <a:pt x="174308" y="1277"/>
                      <a:pt x="174947" y="1277"/>
                      <a:pt x="174947" y="1277"/>
                    </a:cubicBezTo>
                    <a:cubicBezTo>
                      <a:pt x="174947" y="1277"/>
                      <a:pt x="174947" y="1277"/>
                      <a:pt x="174947" y="1277"/>
                    </a:cubicBezTo>
                    <a:cubicBezTo>
                      <a:pt x="176225" y="1915"/>
                      <a:pt x="177503" y="2554"/>
                      <a:pt x="178781" y="3830"/>
                    </a:cubicBezTo>
                    <a:lnTo>
                      <a:pt x="178781" y="3830"/>
                    </a:lnTo>
                    <a:cubicBezTo>
                      <a:pt x="178781" y="3830"/>
                      <a:pt x="178781" y="3830"/>
                      <a:pt x="178781" y="3830"/>
                    </a:cubicBezTo>
                    <a:cubicBezTo>
                      <a:pt x="178781" y="3830"/>
                      <a:pt x="178781" y="3830"/>
                      <a:pt x="178781" y="3830"/>
                    </a:cubicBezTo>
                    <a:lnTo>
                      <a:pt x="178781" y="3830"/>
                    </a:lnTo>
                    <a:lnTo>
                      <a:pt x="178781" y="3830"/>
                    </a:lnTo>
                    <a:cubicBezTo>
                      <a:pt x="178781" y="3830"/>
                      <a:pt x="178781" y="3830"/>
                      <a:pt x="178781" y="3830"/>
                    </a:cubicBezTo>
                    <a:cubicBezTo>
                      <a:pt x="179419" y="5107"/>
                      <a:pt x="180059" y="7022"/>
                      <a:pt x="179419" y="8299"/>
                    </a:cubicBezTo>
                    <a:cubicBezTo>
                      <a:pt x="179419" y="8299"/>
                      <a:pt x="179419" y="8938"/>
                      <a:pt x="179419" y="8938"/>
                    </a:cubicBezTo>
                    <a:cubicBezTo>
                      <a:pt x="179419" y="8938"/>
                      <a:pt x="179419" y="8938"/>
                      <a:pt x="179419" y="8938"/>
                    </a:cubicBezTo>
                    <a:cubicBezTo>
                      <a:pt x="179419" y="8938"/>
                      <a:pt x="179419" y="9576"/>
                      <a:pt x="179419" y="9576"/>
                    </a:cubicBezTo>
                    <a:lnTo>
                      <a:pt x="174947" y="22982"/>
                    </a:lnTo>
                    <a:cubicBezTo>
                      <a:pt x="173669" y="26174"/>
                      <a:pt x="169835" y="28090"/>
                      <a:pt x="166640" y="26813"/>
                    </a:cubicBezTo>
                    <a:cubicBezTo>
                      <a:pt x="164084" y="26174"/>
                      <a:pt x="162806" y="24259"/>
                      <a:pt x="162806" y="21706"/>
                    </a:cubicBezTo>
                    <a:lnTo>
                      <a:pt x="110408" y="53626"/>
                    </a:lnTo>
                    <a:cubicBezTo>
                      <a:pt x="107852" y="54902"/>
                      <a:pt x="105296" y="54902"/>
                      <a:pt x="103379" y="52987"/>
                    </a:cubicBezTo>
                    <a:lnTo>
                      <a:pt x="82293" y="36389"/>
                    </a:lnTo>
                    <a:lnTo>
                      <a:pt x="9447" y="72778"/>
                    </a:lnTo>
                    <a:cubicBezTo>
                      <a:pt x="8169" y="74054"/>
                      <a:pt x="7530" y="74693"/>
                      <a:pt x="6252" y="74693"/>
                    </a:cubicBezTo>
                  </a:path>
                </a:pathLst>
              </a:custGeom>
              <a:solidFill>
                <a:schemeClr val="tx1"/>
              </a:solidFill>
              <a:ln w="6390" cap="flat">
                <a:noFill/>
                <a:prstDash val="solid"/>
                <a:miter/>
              </a:ln>
            </p:spPr>
            <p:txBody>
              <a:bodyPr rtlCol="0" anchor="ctr"/>
              <a:lstStyle/>
              <a:p>
                <a:endParaRPr lang="en-US" dirty="0"/>
              </a:p>
            </p:txBody>
          </p:sp>
          <p:sp>
            <p:nvSpPr>
              <p:cNvPr id="79" name="Graphic 4">
                <a:extLst>
                  <a:ext uri="{FF2B5EF4-FFF2-40B4-BE49-F238E27FC236}">
                    <a16:creationId xmlns:a16="http://schemas.microsoft.com/office/drawing/2014/main" id="{A74F9A5B-0D94-4285-A8FB-DFD63F15B5E2}"/>
                  </a:ext>
                </a:extLst>
              </p:cNvPr>
              <p:cNvSpPr/>
              <p:nvPr/>
            </p:nvSpPr>
            <p:spPr>
              <a:xfrm>
                <a:off x="631233" y="2879925"/>
                <a:ext cx="245635" cy="19710"/>
              </a:xfrm>
              <a:custGeom>
                <a:avLst/>
                <a:gdLst>
                  <a:gd name="connsiteX0" fmla="*/ 152720 w 159109"/>
                  <a:gd name="connsiteY0" fmla="*/ 12768 h 12767"/>
                  <a:gd name="connsiteX1" fmla="*/ 6390 w 159109"/>
                  <a:gd name="connsiteY1" fmla="*/ 12768 h 12767"/>
                  <a:gd name="connsiteX2" fmla="*/ 0 w 159109"/>
                  <a:gd name="connsiteY2" fmla="*/ 6384 h 12767"/>
                  <a:gd name="connsiteX3" fmla="*/ 6390 w 159109"/>
                  <a:gd name="connsiteY3" fmla="*/ 0 h 12767"/>
                  <a:gd name="connsiteX4" fmla="*/ 152720 w 159109"/>
                  <a:gd name="connsiteY4" fmla="*/ 0 h 12767"/>
                  <a:gd name="connsiteX5" fmla="*/ 159110 w 159109"/>
                  <a:gd name="connsiteY5" fmla="*/ 6384 h 12767"/>
                  <a:gd name="connsiteX6" fmla="*/ 152720 w 159109"/>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09" h="12767">
                    <a:moveTo>
                      <a:pt x="152720" y="12768"/>
                    </a:moveTo>
                    <a:lnTo>
                      <a:pt x="6390" y="12768"/>
                    </a:lnTo>
                    <a:cubicBezTo>
                      <a:pt x="2556" y="12768"/>
                      <a:pt x="0" y="10214"/>
                      <a:pt x="0" y="6384"/>
                    </a:cubicBezTo>
                    <a:cubicBezTo>
                      <a:pt x="0" y="2553"/>
                      <a:pt x="2556" y="0"/>
                      <a:pt x="6390" y="0"/>
                    </a:cubicBezTo>
                    <a:lnTo>
                      <a:pt x="152720" y="0"/>
                    </a:lnTo>
                    <a:cubicBezTo>
                      <a:pt x="156553" y="0"/>
                      <a:pt x="159110" y="2553"/>
                      <a:pt x="159110" y="6384"/>
                    </a:cubicBezTo>
                    <a:cubicBezTo>
                      <a:pt x="159110" y="10214"/>
                      <a:pt x="156553" y="12768"/>
                      <a:pt x="152720" y="12768"/>
                    </a:cubicBezTo>
                  </a:path>
                </a:pathLst>
              </a:custGeom>
              <a:solidFill>
                <a:schemeClr val="tx1"/>
              </a:solidFill>
              <a:ln w="6390" cap="flat">
                <a:noFill/>
                <a:prstDash val="solid"/>
                <a:miter/>
              </a:ln>
            </p:spPr>
            <p:txBody>
              <a:bodyPr rtlCol="0" anchor="ctr"/>
              <a:lstStyle/>
              <a:p>
                <a:endParaRPr lang="en-US" dirty="0"/>
              </a:p>
            </p:txBody>
          </p:sp>
        </p:grpSp>
      </p:grpSp>
      <p:grpSp>
        <p:nvGrpSpPr>
          <p:cNvPr id="20" name="Group 19">
            <a:extLst>
              <a:ext uri="{FF2B5EF4-FFF2-40B4-BE49-F238E27FC236}">
                <a16:creationId xmlns:a16="http://schemas.microsoft.com/office/drawing/2014/main" id="{D8770AA3-5D8F-4A34-B98F-7C60D92116C4}"/>
              </a:ext>
            </a:extLst>
          </p:cNvPr>
          <p:cNvGrpSpPr/>
          <p:nvPr/>
        </p:nvGrpSpPr>
        <p:grpSpPr>
          <a:xfrm>
            <a:off x="471235" y="3918503"/>
            <a:ext cx="5624764" cy="859944"/>
            <a:chOff x="471235" y="3492388"/>
            <a:chExt cx="5624764" cy="859944"/>
          </a:xfrm>
        </p:grpSpPr>
        <p:sp>
          <p:nvSpPr>
            <p:cNvPr id="50" name="Rectangle 49">
              <a:extLst>
                <a:ext uri="{FF2B5EF4-FFF2-40B4-BE49-F238E27FC236}">
                  <a16:creationId xmlns:a16="http://schemas.microsoft.com/office/drawing/2014/main" id="{BA5D3839-5C83-4B14-ABA4-1A3C2AF10882}"/>
                </a:ext>
              </a:extLst>
            </p:cNvPr>
            <p:cNvSpPr/>
            <p:nvPr/>
          </p:nvSpPr>
          <p:spPr>
            <a:xfrm>
              <a:off x="1771561" y="3553338"/>
              <a:ext cx="4324438" cy="612668"/>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Classification Type</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Binary Classification</a:t>
              </a:r>
            </a:p>
          </p:txBody>
        </p:sp>
        <p:cxnSp>
          <p:nvCxnSpPr>
            <p:cNvPr id="51" name="Straight Connector 50">
              <a:extLst>
                <a:ext uri="{FF2B5EF4-FFF2-40B4-BE49-F238E27FC236}">
                  <a16:creationId xmlns:a16="http://schemas.microsoft.com/office/drawing/2014/main" id="{C7FCEA20-4FC2-4468-9A40-4FEF656C2053}"/>
                </a:ext>
              </a:extLst>
            </p:cNvPr>
            <p:cNvCxnSpPr>
              <a:cxnSpLocks/>
            </p:cNvCxnSpPr>
            <p:nvPr/>
          </p:nvCxnSpPr>
          <p:spPr>
            <a:xfrm>
              <a:off x="1537954" y="3523286"/>
              <a:ext cx="0" cy="82904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5" name="Graphic 4">
              <a:extLst>
                <a:ext uri="{FF2B5EF4-FFF2-40B4-BE49-F238E27FC236}">
                  <a16:creationId xmlns:a16="http://schemas.microsoft.com/office/drawing/2014/main" id="{CD06C796-A51F-498A-8367-4E8F20DB5FC4}"/>
                </a:ext>
              </a:extLst>
            </p:cNvPr>
            <p:cNvGrpSpPr/>
            <p:nvPr/>
          </p:nvGrpSpPr>
          <p:grpSpPr>
            <a:xfrm>
              <a:off x="471235" y="3492388"/>
              <a:ext cx="828058" cy="827276"/>
              <a:chOff x="5708130" y="4793256"/>
              <a:chExt cx="362313" cy="361971"/>
            </a:xfrm>
            <a:solidFill>
              <a:schemeClr val="tx1"/>
            </a:solidFill>
          </p:grpSpPr>
          <p:sp>
            <p:nvSpPr>
              <p:cNvPr id="62" name="Graphic 4">
                <a:extLst>
                  <a:ext uri="{FF2B5EF4-FFF2-40B4-BE49-F238E27FC236}">
                    <a16:creationId xmlns:a16="http://schemas.microsoft.com/office/drawing/2014/main" id="{BA6C27D9-8B07-4D15-B11F-D4B538380C81}"/>
                  </a:ext>
                </a:extLst>
              </p:cNvPr>
              <p:cNvSpPr/>
              <p:nvPr/>
            </p:nvSpPr>
            <p:spPr>
              <a:xfrm>
                <a:off x="5708130" y="4793256"/>
                <a:ext cx="362313" cy="361971"/>
              </a:xfrm>
              <a:custGeom>
                <a:avLst/>
                <a:gdLst>
                  <a:gd name="connsiteX0" fmla="*/ 181474 w 362313"/>
                  <a:gd name="connsiteY0" fmla="*/ 0 h 361971"/>
                  <a:gd name="connsiteX1" fmla="*/ 0 w 362313"/>
                  <a:gd name="connsiteY1" fmla="*/ 180667 h 361971"/>
                  <a:gd name="connsiteX2" fmla="*/ 180835 w 362313"/>
                  <a:gd name="connsiteY2" fmla="*/ 361972 h 361971"/>
                  <a:gd name="connsiteX3" fmla="*/ 362310 w 362313"/>
                  <a:gd name="connsiteY3" fmla="*/ 181305 h 361971"/>
                  <a:gd name="connsiteX4" fmla="*/ 362310 w 362313"/>
                  <a:gd name="connsiteY4" fmla="*/ 181305 h 361971"/>
                  <a:gd name="connsiteX5" fmla="*/ 181474 w 362313"/>
                  <a:gd name="connsiteY5" fmla="*/ 0 h 361971"/>
                  <a:gd name="connsiteX6" fmla="*/ 181474 w 362313"/>
                  <a:gd name="connsiteY6" fmla="*/ 348565 h 361971"/>
                  <a:gd name="connsiteX7" fmla="*/ 12780 w 362313"/>
                  <a:gd name="connsiteY7" fmla="*/ 180667 h 361971"/>
                  <a:gd name="connsiteX8" fmla="*/ 180835 w 362313"/>
                  <a:gd name="connsiteY8" fmla="*/ 12129 h 361971"/>
                  <a:gd name="connsiteX9" fmla="*/ 349530 w 362313"/>
                  <a:gd name="connsiteY9" fmla="*/ 180028 h 361971"/>
                  <a:gd name="connsiteX10" fmla="*/ 349530 w 362313"/>
                  <a:gd name="connsiteY10" fmla="*/ 180028 h 361971"/>
                  <a:gd name="connsiteX11" fmla="*/ 181474 w 362313"/>
                  <a:gd name="connsiteY11" fmla="*/ 348565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13" h="361971">
                    <a:moveTo>
                      <a:pt x="181474" y="0"/>
                    </a:moveTo>
                    <a:cubicBezTo>
                      <a:pt x="81152" y="0"/>
                      <a:pt x="0" y="81077"/>
                      <a:pt x="0" y="180667"/>
                    </a:cubicBezTo>
                    <a:cubicBezTo>
                      <a:pt x="0" y="280257"/>
                      <a:pt x="81152" y="361972"/>
                      <a:pt x="180835" y="361972"/>
                    </a:cubicBezTo>
                    <a:cubicBezTo>
                      <a:pt x="280518" y="361972"/>
                      <a:pt x="362310" y="280895"/>
                      <a:pt x="362310" y="181305"/>
                    </a:cubicBezTo>
                    <a:cubicBezTo>
                      <a:pt x="362310" y="181305"/>
                      <a:pt x="362310" y="181305"/>
                      <a:pt x="362310" y="181305"/>
                    </a:cubicBezTo>
                    <a:cubicBezTo>
                      <a:pt x="362948" y="80438"/>
                      <a:pt x="281796" y="0"/>
                      <a:pt x="181474" y="0"/>
                    </a:cubicBezTo>
                    <a:close/>
                    <a:moveTo>
                      <a:pt x="181474" y="348565"/>
                    </a:moveTo>
                    <a:cubicBezTo>
                      <a:pt x="88181" y="348565"/>
                      <a:pt x="12780" y="273234"/>
                      <a:pt x="12780" y="180667"/>
                    </a:cubicBezTo>
                    <a:cubicBezTo>
                      <a:pt x="12780" y="88099"/>
                      <a:pt x="88181" y="12129"/>
                      <a:pt x="180835" y="12129"/>
                    </a:cubicBezTo>
                    <a:cubicBezTo>
                      <a:pt x="274128" y="12129"/>
                      <a:pt x="349530" y="87461"/>
                      <a:pt x="349530" y="180028"/>
                    </a:cubicBezTo>
                    <a:lnTo>
                      <a:pt x="349530" y="180028"/>
                    </a:lnTo>
                    <a:cubicBezTo>
                      <a:pt x="349530" y="273234"/>
                      <a:pt x="274767" y="348565"/>
                      <a:pt x="181474" y="348565"/>
                    </a:cubicBezTo>
                    <a:close/>
                  </a:path>
                </a:pathLst>
              </a:custGeom>
              <a:grpFill/>
              <a:ln w="6390" cap="flat">
                <a:noFill/>
                <a:prstDash val="solid"/>
                <a:miter/>
              </a:ln>
            </p:spPr>
            <p:txBody>
              <a:bodyPr rtlCol="0" anchor="ctr"/>
              <a:lstStyle/>
              <a:p>
                <a:endParaRPr lang="en-US" dirty="0"/>
              </a:p>
            </p:txBody>
          </p:sp>
          <p:sp>
            <p:nvSpPr>
              <p:cNvPr id="66" name="Graphic 4">
                <a:extLst>
                  <a:ext uri="{FF2B5EF4-FFF2-40B4-BE49-F238E27FC236}">
                    <a16:creationId xmlns:a16="http://schemas.microsoft.com/office/drawing/2014/main" id="{31B94D0A-159D-4FBB-9211-1C6201E6899F}"/>
                  </a:ext>
                </a:extLst>
              </p:cNvPr>
              <p:cNvSpPr/>
              <p:nvPr/>
            </p:nvSpPr>
            <p:spPr>
              <a:xfrm>
                <a:off x="5768196" y="4960128"/>
                <a:ext cx="136744" cy="131898"/>
              </a:xfrm>
              <a:custGeom>
                <a:avLst/>
                <a:gdLst>
                  <a:gd name="connsiteX0" fmla="*/ 128438 w 136744"/>
                  <a:gd name="connsiteY0" fmla="*/ 54014 h 131898"/>
                  <a:gd name="connsiteX1" fmla="*/ 123965 w 136744"/>
                  <a:gd name="connsiteY1" fmla="*/ 49545 h 131898"/>
                  <a:gd name="connsiteX2" fmla="*/ 125243 w 136744"/>
                  <a:gd name="connsiteY2" fmla="*/ 43161 h 131898"/>
                  <a:gd name="connsiteX3" fmla="*/ 121409 w 136744"/>
                  <a:gd name="connsiteY3" fmla="*/ 22732 h 131898"/>
                  <a:gd name="connsiteX4" fmla="*/ 109268 w 136744"/>
                  <a:gd name="connsiteY4" fmla="*/ 20817 h 131898"/>
                  <a:gd name="connsiteX5" fmla="*/ 103517 w 136744"/>
                  <a:gd name="connsiteY5" fmla="*/ 20179 h 131898"/>
                  <a:gd name="connsiteX6" fmla="*/ 100961 w 136744"/>
                  <a:gd name="connsiteY6" fmla="*/ 14433 h 131898"/>
                  <a:gd name="connsiteX7" fmla="*/ 90737 w 136744"/>
                  <a:gd name="connsiteY7" fmla="*/ 1027 h 131898"/>
                  <a:gd name="connsiteX8" fmla="*/ 74762 w 136744"/>
                  <a:gd name="connsiteY8" fmla="*/ 5495 h 131898"/>
                  <a:gd name="connsiteX9" fmla="*/ 69650 w 136744"/>
                  <a:gd name="connsiteY9" fmla="*/ 8687 h 131898"/>
                  <a:gd name="connsiteX10" fmla="*/ 64538 w 136744"/>
                  <a:gd name="connsiteY10" fmla="*/ 5495 h 131898"/>
                  <a:gd name="connsiteX11" fmla="*/ 48563 w 136744"/>
                  <a:gd name="connsiteY11" fmla="*/ 388 h 131898"/>
                  <a:gd name="connsiteX12" fmla="*/ 38340 w 136744"/>
                  <a:gd name="connsiteY12" fmla="*/ 13795 h 131898"/>
                  <a:gd name="connsiteX13" fmla="*/ 35783 w 136744"/>
                  <a:gd name="connsiteY13" fmla="*/ 18902 h 131898"/>
                  <a:gd name="connsiteX14" fmla="*/ 29394 w 136744"/>
                  <a:gd name="connsiteY14" fmla="*/ 19540 h 131898"/>
                  <a:gd name="connsiteX15" fmla="*/ 13419 w 136744"/>
                  <a:gd name="connsiteY15" fmla="*/ 24647 h 131898"/>
                  <a:gd name="connsiteX16" fmla="*/ 12780 w 136744"/>
                  <a:gd name="connsiteY16" fmla="*/ 41246 h 131898"/>
                  <a:gd name="connsiteX17" fmla="*/ 14058 w 136744"/>
                  <a:gd name="connsiteY17" fmla="*/ 46991 h 131898"/>
                  <a:gd name="connsiteX18" fmla="*/ 9585 w 136744"/>
                  <a:gd name="connsiteY18" fmla="*/ 50822 h 131898"/>
                  <a:gd name="connsiteX19" fmla="*/ 0 w 136744"/>
                  <a:gd name="connsiteY19" fmla="*/ 64228 h 131898"/>
                  <a:gd name="connsiteX20" fmla="*/ 9585 w 136744"/>
                  <a:gd name="connsiteY20" fmla="*/ 77634 h 131898"/>
                  <a:gd name="connsiteX21" fmla="*/ 14058 w 136744"/>
                  <a:gd name="connsiteY21" fmla="*/ 82103 h 131898"/>
                  <a:gd name="connsiteX22" fmla="*/ 12780 w 136744"/>
                  <a:gd name="connsiteY22" fmla="*/ 88487 h 131898"/>
                  <a:gd name="connsiteX23" fmla="*/ 12780 w 136744"/>
                  <a:gd name="connsiteY23" fmla="*/ 105085 h 131898"/>
                  <a:gd name="connsiteX24" fmla="*/ 28755 w 136744"/>
                  <a:gd name="connsiteY24" fmla="*/ 110831 h 131898"/>
                  <a:gd name="connsiteX25" fmla="*/ 34505 w 136744"/>
                  <a:gd name="connsiteY25" fmla="*/ 111469 h 131898"/>
                  <a:gd name="connsiteX26" fmla="*/ 37062 w 136744"/>
                  <a:gd name="connsiteY26" fmla="*/ 117215 h 131898"/>
                  <a:gd name="connsiteX27" fmla="*/ 46646 w 136744"/>
                  <a:gd name="connsiteY27" fmla="*/ 130621 h 131898"/>
                  <a:gd name="connsiteX28" fmla="*/ 62621 w 136744"/>
                  <a:gd name="connsiteY28" fmla="*/ 126152 h 131898"/>
                  <a:gd name="connsiteX29" fmla="*/ 67733 w 136744"/>
                  <a:gd name="connsiteY29" fmla="*/ 122961 h 131898"/>
                  <a:gd name="connsiteX30" fmla="*/ 72845 w 136744"/>
                  <a:gd name="connsiteY30" fmla="*/ 126152 h 131898"/>
                  <a:gd name="connsiteX31" fmla="*/ 85625 w 136744"/>
                  <a:gd name="connsiteY31" fmla="*/ 131898 h 131898"/>
                  <a:gd name="connsiteX32" fmla="*/ 88820 w 136744"/>
                  <a:gd name="connsiteY32" fmla="*/ 131260 h 131898"/>
                  <a:gd name="connsiteX33" fmla="*/ 99044 w 136744"/>
                  <a:gd name="connsiteY33" fmla="*/ 117853 h 131898"/>
                  <a:gd name="connsiteX34" fmla="*/ 101600 w 136744"/>
                  <a:gd name="connsiteY34" fmla="*/ 112746 h 131898"/>
                  <a:gd name="connsiteX35" fmla="*/ 107990 w 136744"/>
                  <a:gd name="connsiteY35" fmla="*/ 112108 h 131898"/>
                  <a:gd name="connsiteX36" fmla="*/ 125882 w 136744"/>
                  <a:gd name="connsiteY36" fmla="*/ 102532 h 131898"/>
                  <a:gd name="connsiteX37" fmla="*/ 123965 w 136744"/>
                  <a:gd name="connsiteY37" fmla="*/ 90402 h 131898"/>
                  <a:gd name="connsiteX38" fmla="*/ 122687 w 136744"/>
                  <a:gd name="connsiteY38" fmla="*/ 84657 h 131898"/>
                  <a:gd name="connsiteX39" fmla="*/ 127160 w 136744"/>
                  <a:gd name="connsiteY39" fmla="*/ 80826 h 131898"/>
                  <a:gd name="connsiteX40" fmla="*/ 136744 w 136744"/>
                  <a:gd name="connsiteY40" fmla="*/ 66782 h 131898"/>
                  <a:gd name="connsiteX41" fmla="*/ 128438 w 136744"/>
                  <a:gd name="connsiteY41" fmla="*/ 54014 h 131898"/>
                  <a:gd name="connsiteX42" fmla="*/ 120131 w 136744"/>
                  <a:gd name="connsiteY42" fmla="*/ 71250 h 131898"/>
                  <a:gd name="connsiteX43" fmla="*/ 111185 w 136744"/>
                  <a:gd name="connsiteY43" fmla="*/ 81465 h 131898"/>
                  <a:gd name="connsiteX44" fmla="*/ 112463 w 136744"/>
                  <a:gd name="connsiteY44" fmla="*/ 94871 h 131898"/>
                  <a:gd name="connsiteX45" fmla="*/ 113741 w 136744"/>
                  <a:gd name="connsiteY45" fmla="*/ 99978 h 131898"/>
                  <a:gd name="connsiteX46" fmla="*/ 107990 w 136744"/>
                  <a:gd name="connsiteY46" fmla="*/ 99978 h 131898"/>
                  <a:gd name="connsiteX47" fmla="*/ 94571 w 136744"/>
                  <a:gd name="connsiteY47" fmla="*/ 103170 h 131898"/>
                  <a:gd name="connsiteX48" fmla="*/ 87542 w 136744"/>
                  <a:gd name="connsiteY48" fmla="*/ 114661 h 131898"/>
                  <a:gd name="connsiteX49" fmla="*/ 84986 w 136744"/>
                  <a:gd name="connsiteY49" fmla="*/ 119769 h 131898"/>
                  <a:gd name="connsiteX50" fmla="*/ 79874 w 136744"/>
                  <a:gd name="connsiteY50" fmla="*/ 116577 h 131898"/>
                  <a:gd name="connsiteX51" fmla="*/ 67733 w 136744"/>
                  <a:gd name="connsiteY51" fmla="*/ 110831 h 131898"/>
                  <a:gd name="connsiteX52" fmla="*/ 67733 w 136744"/>
                  <a:gd name="connsiteY52" fmla="*/ 110831 h 131898"/>
                  <a:gd name="connsiteX53" fmla="*/ 54953 w 136744"/>
                  <a:gd name="connsiteY53" fmla="*/ 115938 h 131898"/>
                  <a:gd name="connsiteX54" fmla="*/ 50480 w 136744"/>
                  <a:gd name="connsiteY54" fmla="*/ 118492 h 131898"/>
                  <a:gd name="connsiteX55" fmla="*/ 48563 w 136744"/>
                  <a:gd name="connsiteY55" fmla="*/ 113385 h 131898"/>
                  <a:gd name="connsiteX56" fmla="*/ 41535 w 136744"/>
                  <a:gd name="connsiteY56" fmla="*/ 101255 h 131898"/>
                  <a:gd name="connsiteX57" fmla="*/ 28115 w 136744"/>
                  <a:gd name="connsiteY57" fmla="*/ 98063 h 131898"/>
                  <a:gd name="connsiteX58" fmla="*/ 22365 w 136744"/>
                  <a:gd name="connsiteY58" fmla="*/ 98063 h 131898"/>
                  <a:gd name="connsiteX59" fmla="*/ 23643 w 136744"/>
                  <a:gd name="connsiteY59" fmla="*/ 92956 h 131898"/>
                  <a:gd name="connsiteX60" fmla="*/ 16614 w 136744"/>
                  <a:gd name="connsiteY60" fmla="*/ 68697 h 131898"/>
                  <a:gd name="connsiteX61" fmla="*/ 15975 w 136744"/>
                  <a:gd name="connsiteY61" fmla="*/ 68058 h 131898"/>
                  <a:gd name="connsiteX62" fmla="*/ 12141 w 136744"/>
                  <a:gd name="connsiteY62" fmla="*/ 64866 h 131898"/>
                  <a:gd name="connsiteX63" fmla="*/ 16614 w 136744"/>
                  <a:gd name="connsiteY63" fmla="*/ 61036 h 131898"/>
                  <a:gd name="connsiteX64" fmla="*/ 25560 w 136744"/>
                  <a:gd name="connsiteY64" fmla="*/ 50822 h 131898"/>
                  <a:gd name="connsiteX65" fmla="*/ 24282 w 136744"/>
                  <a:gd name="connsiteY65" fmla="*/ 37415 h 131898"/>
                  <a:gd name="connsiteX66" fmla="*/ 23004 w 136744"/>
                  <a:gd name="connsiteY66" fmla="*/ 32308 h 131898"/>
                  <a:gd name="connsiteX67" fmla="*/ 28755 w 136744"/>
                  <a:gd name="connsiteY67" fmla="*/ 32308 h 131898"/>
                  <a:gd name="connsiteX68" fmla="*/ 42173 w 136744"/>
                  <a:gd name="connsiteY68" fmla="*/ 29116 h 131898"/>
                  <a:gd name="connsiteX69" fmla="*/ 49203 w 136744"/>
                  <a:gd name="connsiteY69" fmla="*/ 17625 h 131898"/>
                  <a:gd name="connsiteX70" fmla="*/ 51758 w 136744"/>
                  <a:gd name="connsiteY70" fmla="*/ 12518 h 131898"/>
                  <a:gd name="connsiteX71" fmla="*/ 56870 w 136744"/>
                  <a:gd name="connsiteY71" fmla="*/ 15710 h 131898"/>
                  <a:gd name="connsiteX72" fmla="*/ 69011 w 136744"/>
                  <a:gd name="connsiteY72" fmla="*/ 21455 h 131898"/>
                  <a:gd name="connsiteX73" fmla="*/ 81791 w 136744"/>
                  <a:gd name="connsiteY73" fmla="*/ 16348 h 131898"/>
                  <a:gd name="connsiteX74" fmla="*/ 86264 w 136744"/>
                  <a:gd name="connsiteY74" fmla="*/ 13156 h 131898"/>
                  <a:gd name="connsiteX75" fmla="*/ 88181 w 136744"/>
                  <a:gd name="connsiteY75" fmla="*/ 18263 h 131898"/>
                  <a:gd name="connsiteX76" fmla="*/ 107351 w 136744"/>
                  <a:gd name="connsiteY76" fmla="*/ 33585 h 131898"/>
                  <a:gd name="connsiteX77" fmla="*/ 107990 w 136744"/>
                  <a:gd name="connsiteY77" fmla="*/ 33585 h 131898"/>
                  <a:gd name="connsiteX78" fmla="*/ 113741 w 136744"/>
                  <a:gd name="connsiteY78" fmla="*/ 33585 h 131898"/>
                  <a:gd name="connsiteX79" fmla="*/ 112463 w 136744"/>
                  <a:gd name="connsiteY79" fmla="*/ 38692 h 131898"/>
                  <a:gd name="connsiteX80" fmla="*/ 119492 w 136744"/>
                  <a:gd name="connsiteY80" fmla="*/ 62951 h 131898"/>
                  <a:gd name="connsiteX81" fmla="*/ 120131 w 136744"/>
                  <a:gd name="connsiteY81" fmla="*/ 63590 h 131898"/>
                  <a:gd name="connsiteX82" fmla="*/ 123965 w 136744"/>
                  <a:gd name="connsiteY82" fmla="*/ 66782 h 131898"/>
                  <a:gd name="connsiteX83" fmla="*/ 120131 w 136744"/>
                  <a:gd name="connsiteY83" fmla="*/ 71250 h 131898"/>
                  <a:gd name="connsiteX84" fmla="*/ 120131 w 136744"/>
                  <a:gd name="connsiteY84" fmla="*/ 71250 h 131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136744" h="131898">
                    <a:moveTo>
                      <a:pt x="128438" y="54014"/>
                    </a:moveTo>
                    <a:cubicBezTo>
                      <a:pt x="126521" y="52737"/>
                      <a:pt x="125243" y="51460"/>
                      <a:pt x="123965" y="49545"/>
                    </a:cubicBezTo>
                    <a:cubicBezTo>
                      <a:pt x="123965" y="47630"/>
                      <a:pt x="124604" y="45076"/>
                      <a:pt x="125243" y="43161"/>
                    </a:cubicBezTo>
                    <a:cubicBezTo>
                      <a:pt x="129716" y="36777"/>
                      <a:pt x="127799" y="27201"/>
                      <a:pt x="121409" y="22732"/>
                    </a:cubicBezTo>
                    <a:cubicBezTo>
                      <a:pt x="117575" y="20179"/>
                      <a:pt x="113102" y="19540"/>
                      <a:pt x="109268" y="20817"/>
                    </a:cubicBezTo>
                    <a:cubicBezTo>
                      <a:pt x="107351" y="20817"/>
                      <a:pt x="105434" y="20817"/>
                      <a:pt x="103517" y="20179"/>
                    </a:cubicBezTo>
                    <a:cubicBezTo>
                      <a:pt x="102239" y="18263"/>
                      <a:pt x="101600" y="16348"/>
                      <a:pt x="100961" y="14433"/>
                    </a:cubicBezTo>
                    <a:cubicBezTo>
                      <a:pt x="99044" y="9326"/>
                      <a:pt x="97127" y="2942"/>
                      <a:pt x="90737" y="1027"/>
                    </a:cubicBezTo>
                    <a:cubicBezTo>
                      <a:pt x="84986" y="-250"/>
                      <a:pt x="79235" y="1665"/>
                      <a:pt x="74762" y="5495"/>
                    </a:cubicBezTo>
                    <a:cubicBezTo>
                      <a:pt x="72845" y="6772"/>
                      <a:pt x="71567" y="8049"/>
                      <a:pt x="69650" y="8687"/>
                    </a:cubicBezTo>
                    <a:cubicBezTo>
                      <a:pt x="67733" y="8049"/>
                      <a:pt x="65816" y="6772"/>
                      <a:pt x="64538" y="5495"/>
                    </a:cubicBezTo>
                    <a:cubicBezTo>
                      <a:pt x="60065" y="1027"/>
                      <a:pt x="54314" y="-889"/>
                      <a:pt x="48563" y="388"/>
                    </a:cubicBezTo>
                    <a:cubicBezTo>
                      <a:pt x="42173" y="2303"/>
                      <a:pt x="40257" y="8687"/>
                      <a:pt x="38340" y="13795"/>
                    </a:cubicBezTo>
                    <a:cubicBezTo>
                      <a:pt x="37700" y="15710"/>
                      <a:pt x="37062" y="17625"/>
                      <a:pt x="35783" y="18902"/>
                    </a:cubicBezTo>
                    <a:cubicBezTo>
                      <a:pt x="33867" y="19540"/>
                      <a:pt x="31310" y="19540"/>
                      <a:pt x="29394" y="19540"/>
                    </a:cubicBezTo>
                    <a:cubicBezTo>
                      <a:pt x="23643" y="18902"/>
                      <a:pt x="17892" y="20817"/>
                      <a:pt x="13419" y="24647"/>
                    </a:cubicBezTo>
                    <a:cubicBezTo>
                      <a:pt x="10863" y="29755"/>
                      <a:pt x="10224" y="36138"/>
                      <a:pt x="12780" y="41246"/>
                    </a:cubicBezTo>
                    <a:cubicBezTo>
                      <a:pt x="13419" y="43161"/>
                      <a:pt x="14058" y="45076"/>
                      <a:pt x="14058" y="46991"/>
                    </a:cubicBezTo>
                    <a:cubicBezTo>
                      <a:pt x="12780" y="48268"/>
                      <a:pt x="10863" y="50183"/>
                      <a:pt x="9585" y="50822"/>
                    </a:cubicBezTo>
                    <a:cubicBezTo>
                      <a:pt x="4473" y="53375"/>
                      <a:pt x="639" y="58482"/>
                      <a:pt x="0" y="64228"/>
                    </a:cubicBezTo>
                    <a:cubicBezTo>
                      <a:pt x="0" y="70612"/>
                      <a:pt x="5112" y="74442"/>
                      <a:pt x="9585" y="77634"/>
                    </a:cubicBezTo>
                    <a:cubicBezTo>
                      <a:pt x="11502" y="78911"/>
                      <a:pt x="12780" y="80188"/>
                      <a:pt x="14058" y="82103"/>
                    </a:cubicBezTo>
                    <a:cubicBezTo>
                      <a:pt x="14058" y="84018"/>
                      <a:pt x="13419" y="86572"/>
                      <a:pt x="12780" y="88487"/>
                    </a:cubicBezTo>
                    <a:cubicBezTo>
                      <a:pt x="10224" y="93594"/>
                      <a:pt x="10224" y="99978"/>
                      <a:pt x="12780" y="105085"/>
                    </a:cubicBezTo>
                    <a:cubicBezTo>
                      <a:pt x="16614" y="109554"/>
                      <a:pt x="23004" y="111469"/>
                      <a:pt x="28755" y="110831"/>
                    </a:cubicBezTo>
                    <a:cubicBezTo>
                      <a:pt x="30672" y="110831"/>
                      <a:pt x="32589" y="110831"/>
                      <a:pt x="34505" y="111469"/>
                    </a:cubicBezTo>
                    <a:cubicBezTo>
                      <a:pt x="35783" y="113385"/>
                      <a:pt x="36423" y="115300"/>
                      <a:pt x="37062" y="117215"/>
                    </a:cubicBezTo>
                    <a:cubicBezTo>
                      <a:pt x="38978" y="122322"/>
                      <a:pt x="40895" y="128706"/>
                      <a:pt x="46646" y="130621"/>
                    </a:cubicBezTo>
                    <a:cubicBezTo>
                      <a:pt x="52398" y="131898"/>
                      <a:pt x="58148" y="129983"/>
                      <a:pt x="62621" y="126152"/>
                    </a:cubicBezTo>
                    <a:cubicBezTo>
                      <a:pt x="64538" y="124876"/>
                      <a:pt x="65816" y="123599"/>
                      <a:pt x="67733" y="122961"/>
                    </a:cubicBezTo>
                    <a:cubicBezTo>
                      <a:pt x="69650" y="123599"/>
                      <a:pt x="71567" y="124876"/>
                      <a:pt x="72845" y="126152"/>
                    </a:cubicBezTo>
                    <a:cubicBezTo>
                      <a:pt x="76679" y="129344"/>
                      <a:pt x="81152" y="131260"/>
                      <a:pt x="85625" y="131898"/>
                    </a:cubicBezTo>
                    <a:cubicBezTo>
                      <a:pt x="86903" y="131898"/>
                      <a:pt x="88181" y="131898"/>
                      <a:pt x="88820" y="131260"/>
                    </a:cubicBezTo>
                    <a:cubicBezTo>
                      <a:pt x="95210" y="129344"/>
                      <a:pt x="97127" y="122961"/>
                      <a:pt x="99044" y="117853"/>
                    </a:cubicBezTo>
                    <a:cubicBezTo>
                      <a:pt x="99683" y="115938"/>
                      <a:pt x="100322" y="114023"/>
                      <a:pt x="101600" y="112746"/>
                    </a:cubicBezTo>
                    <a:cubicBezTo>
                      <a:pt x="103517" y="112108"/>
                      <a:pt x="106073" y="112108"/>
                      <a:pt x="107990" y="112108"/>
                    </a:cubicBezTo>
                    <a:cubicBezTo>
                      <a:pt x="115658" y="114661"/>
                      <a:pt x="123965" y="110193"/>
                      <a:pt x="125882" y="102532"/>
                    </a:cubicBezTo>
                    <a:cubicBezTo>
                      <a:pt x="127160" y="98701"/>
                      <a:pt x="126521" y="94233"/>
                      <a:pt x="123965" y="90402"/>
                    </a:cubicBezTo>
                    <a:cubicBezTo>
                      <a:pt x="123326" y="88487"/>
                      <a:pt x="122687" y="86572"/>
                      <a:pt x="122687" y="84657"/>
                    </a:cubicBezTo>
                    <a:cubicBezTo>
                      <a:pt x="123965" y="83380"/>
                      <a:pt x="125882" y="81465"/>
                      <a:pt x="127160" y="80826"/>
                    </a:cubicBezTo>
                    <a:cubicBezTo>
                      <a:pt x="131633" y="77634"/>
                      <a:pt x="136744" y="73804"/>
                      <a:pt x="136744" y="66782"/>
                    </a:cubicBezTo>
                    <a:cubicBezTo>
                      <a:pt x="136744" y="59759"/>
                      <a:pt x="132911" y="57206"/>
                      <a:pt x="128438" y="54014"/>
                    </a:cubicBezTo>
                    <a:close/>
                    <a:moveTo>
                      <a:pt x="120131" y="71250"/>
                    </a:moveTo>
                    <a:cubicBezTo>
                      <a:pt x="116297" y="73804"/>
                      <a:pt x="113102" y="76996"/>
                      <a:pt x="111185" y="81465"/>
                    </a:cubicBezTo>
                    <a:cubicBezTo>
                      <a:pt x="109907" y="85933"/>
                      <a:pt x="110546" y="91041"/>
                      <a:pt x="112463" y="94871"/>
                    </a:cubicBezTo>
                    <a:cubicBezTo>
                      <a:pt x="113102" y="96786"/>
                      <a:pt x="113741" y="98701"/>
                      <a:pt x="113741" y="99978"/>
                    </a:cubicBezTo>
                    <a:cubicBezTo>
                      <a:pt x="111824" y="99978"/>
                      <a:pt x="109907" y="100617"/>
                      <a:pt x="107990" y="99978"/>
                    </a:cubicBezTo>
                    <a:cubicBezTo>
                      <a:pt x="103517" y="99340"/>
                      <a:pt x="98405" y="100617"/>
                      <a:pt x="94571" y="103170"/>
                    </a:cubicBezTo>
                    <a:cubicBezTo>
                      <a:pt x="91376" y="106362"/>
                      <a:pt x="88820" y="110193"/>
                      <a:pt x="87542" y="114661"/>
                    </a:cubicBezTo>
                    <a:cubicBezTo>
                      <a:pt x="86903" y="116577"/>
                      <a:pt x="86264" y="118492"/>
                      <a:pt x="84986" y="119769"/>
                    </a:cubicBezTo>
                    <a:cubicBezTo>
                      <a:pt x="83069" y="119130"/>
                      <a:pt x="81791" y="117853"/>
                      <a:pt x="79874" y="116577"/>
                    </a:cubicBezTo>
                    <a:cubicBezTo>
                      <a:pt x="76679" y="113385"/>
                      <a:pt x="72206" y="111469"/>
                      <a:pt x="67733" y="110831"/>
                    </a:cubicBezTo>
                    <a:lnTo>
                      <a:pt x="67733" y="110831"/>
                    </a:lnTo>
                    <a:cubicBezTo>
                      <a:pt x="63260" y="111469"/>
                      <a:pt x="58788" y="113385"/>
                      <a:pt x="54953" y="115938"/>
                    </a:cubicBezTo>
                    <a:cubicBezTo>
                      <a:pt x="53675" y="117215"/>
                      <a:pt x="51758" y="117853"/>
                      <a:pt x="50480" y="118492"/>
                    </a:cubicBezTo>
                    <a:cubicBezTo>
                      <a:pt x="49841" y="116577"/>
                      <a:pt x="49203" y="115300"/>
                      <a:pt x="48563" y="113385"/>
                    </a:cubicBezTo>
                    <a:cubicBezTo>
                      <a:pt x="47285" y="108916"/>
                      <a:pt x="45368" y="104447"/>
                      <a:pt x="41535" y="101255"/>
                    </a:cubicBezTo>
                    <a:cubicBezTo>
                      <a:pt x="37700" y="98701"/>
                      <a:pt x="33228" y="98063"/>
                      <a:pt x="28115" y="98063"/>
                    </a:cubicBezTo>
                    <a:lnTo>
                      <a:pt x="22365" y="98063"/>
                    </a:lnTo>
                    <a:cubicBezTo>
                      <a:pt x="22365" y="96148"/>
                      <a:pt x="23004" y="94233"/>
                      <a:pt x="23643" y="92956"/>
                    </a:cubicBezTo>
                    <a:cubicBezTo>
                      <a:pt x="28115" y="84657"/>
                      <a:pt x="25560" y="73804"/>
                      <a:pt x="16614" y="68697"/>
                    </a:cubicBezTo>
                    <a:cubicBezTo>
                      <a:pt x="16614" y="68697"/>
                      <a:pt x="15975" y="68697"/>
                      <a:pt x="15975" y="68058"/>
                    </a:cubicBezTo>
                    <a:cubicBezTo>
                      <a:pt x="14697" y="66782"/>
                      <a:pt x="13419" y="65505"/>
                      <a:pt x="12141" y="64866"/>
                    </a:cubicBezTo>
                    <a:cubicBezTo>
                      <a:pt x="13419" y="63590"/>
                      <a:pt x="14697" y="62313"/>
                      <a:pt x="16614" y="61036"/>
                    </a:cubicBezTo>
                    <a:cubicBezTo>
                      <a:pt x="20448" y="58482"/>
                      <a:pt x="23643" y="55290"/>
                      <a:pt x="25560" y="50822"/>
                    </a:cubicBezTo>
                    <a:cubicBezTo>
                      <a:pt x="26838" y="46353"/>
                      <a:pt x="26199" y="41246"/>
                      <a:pt x="24282" y="37415"/>
                    </a:cubicBezTo>
                    <a:cubicBezTo>
                      <a:pt x="23643" y="35500"/>
                      <a:pt x="23004" y="33585"/>
                      <a:pt x="23004" y="32308"/>
                    </a:cubicBezTo>
                    <a:cubicBezTo>
                      <a:pt x="24921" y="32308"/>
                      <a:pt x="26838" y="32308"/>
                      <a:pt x="28755" y="32308"/>
                    </a:cubicBezTo>
                    <a:cubicBezTo>
                      <a:pt x="33228" y="32947"/>
                      <a:pt x="38340" y="31670"/>
                      <a:pt x="42173" y="29116"/>
                    </a:cubicBezTo>
                    <a:cubicBezTo>
                      <a:pt x="45368" y="25924"/>
                      <a:pt x="47925" y="22094"/>
                      <a:pt x="49203" y="17625"/>
                    </a:cubicBezTo>
                    <a:cubicBezTo>
                      <a:pt x="49841" y="15710"/>
                      <a:pt x="50480" y="13795"/>
                      <a:pt x="51758" y="12518"/>
                    </a:cubicBezTo>
                    <a:cubicBezTo>
                      <a:pt x="53675" y="13156"/>
                      <a:pt x="54953" y="14433"/>
                      <a:pt x="56870" y="15710"/>
                    </a:cubicBezTo>
                    <a:cubicBezTo>
                      <a:pt x="60065" y="18902"/>
                      <a:pt x="64538" y="20817"/>
                      <a:pt x="69011" y="21455"/>
                    </a:cubicBezTo>
                    <a:cubicBezTo>
                      <a:pt x="73484" y="20817"/>
                      <a:pt x="77957" y="18902"/>
                      <a:pt x="81791" y="16348"/>
                    </a:cubicBezTo>
                    <a:cubicBezTo>
                      <a:pt x="83069" y="15071"/>
                      <a:pt x="84986" y="14433"/>
                      <a:pt x="86264" y="13156"/>
                    </a:cubicBezTo>
                    <a:cubicBezTo>
                      <a:pt x="86903" y="15071"/>
                      <a:pt x="87542" y="16348"/>
                      <a:pt x="88181" y="18263"/>
                    </a:cubicBezTo>
                    <a:cubicBezTo>
                      <a:pt x="89459" y="27839"/>
                      <a:pt x="97766" y="34862"/>
                      <a:pt x="107351" y="33585"/>
                    </a:cubicBezTo>
                    <a:cubicBezTo>
                      <a:pt x="107351" y="33585"/>
                      <a:pt x="107990" y="33585"/>
                      <a:pt x="107990" y="33585"/>
                    </a:cubicBezTo>
                    <a:cubicBezTo>
                      <a:pt x="109907" y="33585"/>
                      <a:pt x="112463" y="33585"/>
                      <a:pt x="113741" y="33585"/>
                    </a:cubicBezTo>
                    <a:cubicBezTo>
                      <a:pt x="113741" y="35500"/>
                      <a:pt x="113102" y="37415"/>
                      <a:pt x="112463" y="38692"/>
                    </a:cubicBezTo>
                    <a:cubicBezTo>
                      <a:pt x="107990" y="46991"/>
                      <a:pt x="110546" y="57844"/>
                      <a:pt x="119492" y="62951"/>
                    </a:cubicBezTo>
                    <a:cubicBezTo>
                      <a:pt x="119492" y="62951"/>
                      <a:pt x="120131" y="62951"/>
                      <a:pt x="120131" y="63590"/>
                    </a:cubicBezTo>
                    <a:cubicBezTo>
                      <a:pt x="121409" y="64866"/>
                      <a:pt x="122687" y="65505"/>
                      <a:pt x="123965" y="66782"/>
                    </a:cubicBezTo>
                    <a:cubicBezTo>
                      <a:pt x="123326" y="69335"/>
                      <a:pt x="121409" y="69974"/>
                      <a:pt x="120131" y="71250"/>
                    </a:cubicBezTo>
                    <a:lnTo>
                      <a:pt x="120131" y="71250"/>
                    </a:lnTo>
                    <a:close/>
                  </a:path>
                </a:pathLst>
              </a:custGeom>
              <a:grpFill/>
              <a:ln w="6390" cap="flat">
                <a:noFill/>
                <a:prstDash val="solid"/>
                <a:miter/>
              </a:ln>
            </p:spPr>
            <p:txBody>
              <a:bodyPr rtlCol="0" anchor="ctr"/>
              <a:lstStyle/>
              <a:p>
                <a:endParaRPr lang="en-US" dirty="0"/>
              </a:p>
            </p:txBody>
          </p:sp>
          <p:sp>
            <p:nvSpPr>
              <p:cNvPr id="67" name="Graphic 4">
                <a:extLst>
                  <a:ext uri="{FF2B5EF4-FFF2-40B4-BE49-F238E27FC236}">
                    <a16:creationId xmlns:a16="http://schemas.microsoft.com/office/drawing/2014/main" id="{46AF4E4F-3BFF-4157-AA35-0FD2D5BBB3E0}"/>
                  </a:ext>
                </a:extLst>
              </p:cNvPr>
              <p:cNvSpPr/>
              <p:nvPr/>
            </p:nvSpPr>
            <p:spPr>
              <a:xfrm>
                <a:off x="5814640" y="5002895"/>
                <a:ext cx="47489" cy="49550"/>
              </a:xfrm>
              <a:custGeom>
                <a:avLst/>
                <a:gdLst>
                  <a:gd name="connsiteX0" fmla="*/ 34069 w 47489"/>
                  <a:gd name="connsiteY0" fmla="*/ 1671 h 49550"/>
                  <a:gd name="connsiteX1" fmla="*/ 1481 w 47489"/>
                  <a:gd name="connsiteY1" fmla="*/ 16993 h 49550"/>
                  <a:gd name="connsiteX2" fmla="*/ 10426 w 47489"/>
                  <a:gd name="connsiteY2" fmla="*/ 46359 h 49550"/>
                  <a:gd name="connsiteX3" fmla="*/ 21928 w 47489"/>
                  <a:gd name="connsiteY3" fmla="*/ 49551 h 49550"/>
                  <a:gd name="connsiteX4" fmla="*/ 29596 w 47489"/>
                  <a:gd name="connsiteY4" fmla="*/ 48274 h 49550"/>
                  <a:gd name="connsiteX5" fmla="*/ 46210 w 47489"/>
                  <a:gd name="connsiteY5" fmla="*/ 16354 h 49550"/>
                  <a:gd name="connsiteX6" fmla="*/ 34069 w 47489"/>
                  <a:gd name="connsiteY6" fmla="*/ 1671 h 49550"/>
                  <a:gd name="connsiteX7" fmla="*/ 25762 w 47489"/>
                  <a:gd name="connsiteY7" fmla="*/ 36145 h 49550"/>
                  <a:gd name="connsiteX8" fmla="*/ 16177 w 47489"/>
                  <a:gd name="connsiteY8" fmla="*/ 35506 h 49550"/>
                  <a:gd name="connsiteX9" fmla="*/ 11065 w 47489"/>
                  <a:gd name="connsiteY9" fmla="*/ 18269 h 49550"/>
                  <a:gd name="connsiteX10" fmla="*/ 18094 w 47489"/>
                  <a:gd name="connsiteY10" fmla="*/ 12524 h 49550"/>
                  <a:gd name="connsiteX11" fmla="*/ 21928 w 47489"/>
                  <a:gd name="connsiteY11" fmla="*/ 11885 h 49550"/>
                  <a:gd name="connsiteX12" fmla="*/ 27679 w 47489"/>
                  <a:gd name="connsiteY12" fmla="*/ 13162 h 49550"/>
                  <a:gd name="connsiteX13" fmla="*/ 34069 w 47489"/>
                  <a:gd name="connsiteY13" fmla="*/ 20823 h 49550"/>
                  <a:gd name="connsiteX14" fmla="*/ 25762 w 47489"/>
                  <a:gd name="connsiteY14" fmla="*/ 36145 h 4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489" h="49550">
                    <a:moveTo>
                      <a:pt x="34069" y="1671"/>
                    </a:moveTo>
                    <a:cubicBezTo>
                      <a:pt x="20650" y="-3436"/>
                      <a:pt x="5954" y="3586"/>
                      <a:pt x="1481" y="16993"/>
                    </a:cubicBezTo>
                    <a:cubicBezTo>
                      <a:pt x="-2354" y="27845"/>
                      <a:pt x="1481" y="39975"/>
                      <a:pt x="10426" y="46359"/>
                    </a:cubicBezTo>
                    <a:cubicBezTo>
                      <a:pt x="14260" y="48274"/>
                      <a:pt x="18094" y="49551"/>
                      <a:pt x="21928" y="49551"/>
                    </a:cubicBezTo>
                    <a:cubicBezTo>
                      <a:pt x="24484" y="49551"/>
                      <a:pt x="27040" y="48912"/>
                      <a:pt x="29596" y="48274"/>
                    </a:cubicBezTo>
                    <a:cubicBezTo>
                      <a:pt x="43015" y="43805"/>
                      <a:pt x="50683" y="29761"/>
                      <a:pt x="46210" y="16354"/>
                    </a:cubicBezTo>
                    <a:cubicBezTo>
                      <a:pt x="44293" y="9970"/>
                      <a:pt x="39820" y="4225"/>
                      <a:pt x="34069" y="1671"/>
                    </a:cubicBezTo>
                    <a:close/>
                    <a:moveTo>
                      <a:pt x="25762" y="36145"/>
                    </a:moveTo>
                    <a:cubicBezTo>
                      <a:pt x="22567" y="37421"/>
                      <a:pt x="19372" y="36783"/>
                      <a:pt x="16177" y="35506"/>
                    </a:cubicBezTo>
                    <a:cubicBezTo>
                      <a:pt x="9787" y="32314"/>
                      <a:pt x="7870" y="24015"/>
                      <a:pt x="11065" y="18269"/>
                    </a:cubicBezTo>
                    <a:cubicBezTo>
                      <a:pt x="12343" y="15716"/>
                      <a:pt x="14899" y="13162"/>
                      <a:pt x="18094" y="12524"/>
                    </a:cubicBezTo>
                    <a:cubicBezTo>
                      <a:pt x="19372" y="11885"/>
                      <a:pt x="20650" y="11885"/>
                      <a:pt x="21928" y="11885"/>
                    </a:cubicBezTo>
                    <a:cubicBezTo>
                      <a:pt x="23845" y="11885"/>
                      <a:pt x="25762" y="12524"/>
                      <a:pt x="27679" y="13162"/>
                    </a:cubicBezTo>
                    <a:cubicBezTo>
                      <a:pt x="30874" y="14439"/>
                      <a:pt x="32791" y="17631"/>
                      <a:pt x="34069" y="20823"/>
                    </a:cubicBezTo>
                    <a:cubicBezTo>
                      <a:pt x="36625" y="27207"/>
                      <a:pt x="32791" y="34229"/>
                      <a:pt x="25762" y="36145"/>
                    </a:cubicBezTo>
                    <a:close/>
                  </a:path>
                </a:pathLst>
              </a:custGeom>
              <a:grpFill/>
              <a:ln w="6390" cap="flat">
                <a:noFill/>
                <a:prstDash val="solid"/>
                <a:miter/>
              </a:ln>
            </p:spPr>
            <p:txBody>
              <a:bodyPr rtlCol="0" anchor="ctr"/>
              <a:lstStyle/>
              <a:p>
                <a:endParaRPr lang="en-US" dirty="0"/>
              </a:p>
            </p:txBody>
          </p:sp>
          <p:sp>
            <p:nvSpPr>
              <p:cNvPr id="68" name="Graphic 4">
                <a:extLst>
                  <a:ext uri="{FF2B5EF4-FFF2-40B4-BE49-F238E27FC236}">
                    <a16:creationId xmlns:a16="http://schemas.microsoft.com/office/drawing/2014/main" id="{E42070F0-4282-4B69-93C7-C1E1DC22D1E6}"/>
                  </a:ext>
                </a:extLst>
              </p:cNvPr>
              <p:cNvSpPr/>
              <p:nvPr/>
            </p:nvSpPr>
            <p:spPr>
              <a:xfrm>
                <a:off x="5875547" y="4854154"/>
                <a:ext cx="137383" cy="131898"/>
              </a:xfrm>
              <a:custGeom>
                <a:avLst/>
                <a:gdLst>
                  <a:gd name="connsiteX0" fmla="*/ 127160 w 137383"/>
                  <a:gd name="connsiteY0" fmla="*/ 54014 h 131898"/>
                  <a:gd name="connsiteX1" fmla="*/ 122687 w 137383"/>
                  <a:gd name="connsiteY1" fmla="*/ 49545 h 131898"/>
                  <a:gd name="connsiteX2" fmla="*/ 123965 w 137383"/>
                  <a:gd name="connsiteY2" fmla="*/ 43161 h 131898"/>
                  <a:gd name="connsiteX3" fmla="*/ 123965 w 137383"/>
                  <a:gd name="connsiteY3" fmla="*/ 26563 h 131898"/>
                  <a:gd name="connsiteX4" fmla="*/ 107990 w 137383"/>
                  <a:gd name="connsiteY4" fmla="*/ 20817 h 131898"/>
                  <a:gd name="connsiteX5" fmla="*/ 102239 w 137383"/>
                  <a:gd name="connsiteY5" fmla="*/ 20179 h 131898"/>
                  <a:gd name="connsiteX6" fmla="*/ 99683 w 137383"/>
                  <a:gd name="connsiteY6" fmla="*/ 14433 h 131898"/>
                  <a:gd name="connsiteX7" fmla="*/ 90098 w 137383"/>
                  <a:gd name="connsiteY7" fmla="*/ 1027 h 131898"/>
                  <a:gd name="connsiteX8" fmla="*/ 74123 w 137383"/>
                  <a:gd name="connsiteY8" fmla="*/ 5495 h 131898"/>
                  <a:gd name="connsiteX9" fmla="*/ 69011 w 137383"/>
                  <a:gd name="connsiteY9" fmla="*/ 8687 h 131898"/>
                  <a:gd name="connsiteX10" fmla="*/ 63899 w 137383"/>
                  <a:gd name="connsiteY10" fmla="*/ 5495 h 131898"/>
                  <a:gd name="connsiteX11" fmla="*/ 47925 w 137383"/>
                  <a:gd name="connsiteY11" fmla="*/ 388 h 131898"/>
                  <a:gd name="connsiteX12" fmla="*/ 37701 w 137383"/>
                  <a:gd name="connsiteY12" fmla="*/ 13795 h 131898"/>
                  <a:gd name="connsiteX13" fmla="*/ 35145 w 137383"/>
                  <a:gd name="connsiteY13" fmla="*/ 18902 h 131898"/>
                  <a:gd name="connsiteX14" fmla="*/ 28755 w 137383"/>
                  <a:gd name="connsiteY14" fmla="*/ 19540 h 131898"/>
                  <a:gd name="connsiteX15" fmla="*/ 10863 w 137383"/>
                  <a:gd name="connsiteY15" fmla="*/ 29116 h 131898"/>
                  <a:gd name="connsiteX16" fmla="*/ 12780 w 137383"/>
                  <a:gd name="connsiteY16" fmla="*/ 41246 h 131898"/>
                  <a:gd name="connsiteX17" fmla="*/ 14058 w 137383"/>
                  <a:gd name="connsiteY17" fmla="*/ 46991 h 131898"/>
                  <a:gd name="connsiteX18" fmla="*/ 9585 w 137383"/>
                  <a:gd name="connsiteY18" fmla="*/ 50822 h 131898"/>
                  <a:gd name="connsiteX19" fmla="*/ 0 w 137383"/>
                  <a:gd name="connsiteY19" fmla="*/ 64228 h 131898"/>
                  <a:gd name="connsiteX20" fmla="*/ 9585 w 137383"/>
                  <a:gd name="connsiteY20" fmla="*/ 77635 h 131898"/>
                  <a:gd name="connsiteX21" fmla="*/ 14697 w 137383"/>
                  <a:gd name="connsiteY21" fmla="*/ 85295 h 131898"/>
                  <a:gd name="connsiteX22" fmla="*/ 12780 w 137383"/>
                  <a:gd name="connsiteY22" fmla="*/ 88487 h 131898"/>
                  <a:gd name="connsiteX23" fmla="*/ 12780 w 137383"/>
                  <a:gd name="connsiteY23" fmla="*/ 105086 h 131898"/>
                  <a:gd name="connsiteX24" fmla="*/ 28755 w 137383"/>
                  <a:gd name="connsiteY24" fmla="*/ 110831 h 131898"/>
                  <a:gd name="connsiteX25" fmla="*/ 34506 w 137383"/>
                  <a:gd name="connsiteY25" fmla="*/ 111470 h 131898"/>
                  <a:gd name="connsiteX26" fmla="*/ 37062 w 137383"/>
                  <a:gd name="connsiteY26" fmla="*/ 117215 h 131898"/>
                  <a:gd name="connsiteX27" fmla="*/ 46646 w 137383"/>
                  <a:gd name="connsiteY27" fmla="*/ 130622 h 131898"/>
                  <a:gd name="connsiteX28" fmla="*/ 62621 w 137383"/>
                  <a:gd name="connsiteY28" fmla="*/ 126153 h 131898"/>
                  <a:gd name="connsiteX29" fmla="*/ 67733 w 137383"/>
                  <a:gd name="connsiteY29" fmla="*/ 122961 h 131898"/>
                  <a:gd name="connsiteX30" fmla="*/ 72845 w 137383"/>
                  <a:gd name="connsiteY30" fmla="*/ 126153 h 131898"/>
                  <a:gd name="connsiteX31" fmla="*/ 85625 w 137383"/>
                  <a:gd name="connsiteY31" fmla="*/ 131899 h 131898"/>
                  <a:gd name="connsiteX32" fmla="*/ 88820 w 137383"/>
                  <a:gd name="connsiteY32" fmla="*/ 131260 h 131898"/>
                  <a:gd name="connsiteX33" fmla="*/ 99044 w 137383"/>
                  <a:gd name="connsiteY33" fmla="*/ 117854 h 131898"/>
                  <a:gd name="connsiteX34" fmla="*/ 101600 w 137383"/>
                  <a:gd name="connsiteY34" fmla="*/ 112747 h 131898"/>
                  <a:gd name="connsiteX35" fmla="*/ 107990 w 137383"/>
                  <a:gd name="connsiteY35" fmla="*/ 112108 h 131898"/>
                  <a:gd name="connsiteX36" fmla="*/ 123965 w 137383"/>
                  <a:gd name="connsiteY36" fmla="*/ 107001 h 131898"/>
                  <a:gd name="connsiteX37" fmla="*/ 124604 w 137383"/>
                  <a:gd name="connsiteY37" fmla="*/ 90403 h 131898"/>
                  <a:gd name="connsiteX38" fmla="*/ 123326 w 137383"/>
                  <a:gd name="connsiteY38" fmla="*/ 84657 h 131898"/>
                  <a:gd name="connsiteX39" fmla="*/ 127799 w 137383"/>
                  <a:gd name="connsiteY39" fmla="*/ 80827 h 131898"/>
                  <a:gd name="connsiteX40" fmla="*/ 137384 w 137383"/>
                  <a:gd name="connsiteY40" fmla="*/ 67420 h 131898"/>
                  <a:gd name="connsiteX41" fmla="*/ 127160 w 137383"/>
                  <a:gd name="connsiteY41" fmla="*/ 54014 h 131898"/>
                  <a:gd name="connsiteX42" fmla="*/ 118853 w 137383"/>
                  <a:gd name="connsiteY42" fmla="*/ 71251 h 131898"/>
                  <a:gd name="connsiteX43" fmla="*/ 109907 w 137383"/>
                  <a:gd name="connsiteY43" fmla="*/ 81465 h 131898"/>
                  <a:gd name="connsiteX44" fmla="*/ 111185 w 137383"/>
                  <a:gd name="connsiteY44" fmla="*/ 94871 h 131898"/>
                  <a:gd name="connsiteX45" fmla="*/ 112463 w 137383"/>
                  <a:gd name="connsiteY45" fmla="*/ 99979 h 131898"/>
                  <a:gd name="connsiteX46" fmla="*/ 106712 w 137383"/>
                  <a:gd name="connsiteY46" fmla="*/ 99979 h 131898"/>
                  <a:gd name="connsiteX47" fmla="*/ 93293 w 137383"/>
                  <a:gd name="connsiteY47" fmla="*/ 103171 h 131898"/>
                  <a:gd name="connsiteX48" fmla="*/ 86264 w 137383"/>
                  <a:gd name="connsiteY48" fmla="*/ 114662 h 131898"/>
                  <a:gd name="connsiteX49" fmla="*/ 83708 w 137383"/>
                  <a:gd name="connsiteY49" fmla="*/ 119769 h 131898"/>
                  <a:gd name="connsiteX50" fmla="*/ 78596 w 137383"/>
                  <a:gd name="connsiteY50" fmla="*/ 116577 h 131898"/>
                  <a:gd name="connsiteX51" fmla="*/ 66456 w 137383"/>
                  <a:gd name="connsiteY51" fmla="*/ 110831 h 131898"/>
                  <a:gd name="connsiteX52" fmla="*/ 66456 w 137383"/>
                  <a:gd name="connsiteY52" fmla="*/ 110831 h 131898"/>
                  <a:gd name="connsiteX53" fmla="*/ 53676 w 137383"/>
                  <a:gd name="connsiteY53" fmla="*/ 115939 h 131898"/>
                  <a:gd name="connsiteX54" fmla="*/ 49203 w 137383"/>
                  <a:gd name="connsiteY54" fmla="*/ 119131 h 131898"/>
                  <a:gd name="connsiteX55" fmla="*/ 47286 w 137383"/>
                  <a:gd name="connsiteY55" fmla="*/ 114023 h 131898"/>
                  <a:gd name="connsiteX56" fmla="*/ 40257 w 137383"/>
                  <a:gd name="connsiteY56" fmla="*/ 101894 h 131898"/>
                  <a:gd name="connsiteX57" fmla="*/ 26838 w 137383"/>
                  <a:gd name="connsiteY57" fmla="*/ 98702 h 131898"/>
                  <a:gd name="connsiteX58" fmla="*/ 21087 w 137383"/>
                  <a:gd name="connsiteY58" fmla="*/ 98702 h 131898"/>
                  <a:gd name="connsiteX59" fmla="*/ 22365 w 137383"/>
                  <a:gd name="connsiteY59" fmla="*/ 93595 h 131898"/>
                  <a:gd name="connsiteX60" fmla="*/ 15336 w 137383"/>
                  <a:gd name="connsiteY60" fmla="*/ 69335 h 131898"/>
                  <a:gd name="connsiteX61" fmla="*/ 14697 w 137383"/>
                  <a:gd name="connsiteY61" fmla="*/ 69335 h 131898"/>
                  <a:gd name="connsiteX62" fmla="*/ 10863 w 137383"/>
                  <a:gd name="connsiteY62" fmla="*/ 66143 h 131898"/>
                  <a:gd name="connsiteX63" fmla="*/ 15336 w 137383"/>
                  <a:gd name="connsiteY63" fmla="*/ 62313 h 131898"/>
                  <a:gd name="connsiteX64" fmla="*/ 23643 w 137383"/>
                  <a:gd name="connsiteY64" fmla="*/ 39969 h 131898"/>
                  <a:gd name="connsiteX65" fmla="*/ 23004 w 137383"/>
                  <a:gd name="connsiteY65" fmla="*/ 38692 h 131898"/>
                  <a:gd name="connsiteX66" fmla="*/ 21726 w 137383"/>
                  <a:gd name="connsiteY66" fmla="*/ 33585 h 131898"/>
                  <a:gd name="connsiteX67" fmla="*/ 26838 w 137383"/>
                  <a:gd name="connsiteY67" fmla="*/ 33585 h 131898"/>
                  <a:gd name="connsiteX68" fmla="*/ 40257 w 137383"/>
                  <a:gd name="connsiteY68" fmla="*/ 30393 h 131898"/>
                  <a:gd name="connsiteX69" fmla="*/ 47286 w 137383"/>
                  <a:gd name="connsiteY69" fmla="*/ 18902 h 131898"/>
                  <a:gd name="connsiteX70" fmla="*/ 49841 w 137383"/>
                  <a:gd name="connsiteY70" fmla="*/ 13795 h 131898"/>
                  <a:gd name="connsiteX71" fmla="*/ 54953 w 137383"/>
                  <a:gd name="connsiteY71" fmla="*/ 16987 h 131898"/>
                  <a:gd name="connsiteX72" fmla="*/ 67094 w 137383"/>
                  <a:gd name="connsiteY72" fmla="*/ 22732 h 131898"/>
                  <a:gd name="connsiteX73" fmla="*/ 79874 w 137383"/>
                  <a:gd name="connsiteY73" fmla="*/ 17625 h 131898"/>
                  <a:gd name="connsiteX74" fmla="*/ 84347 w 137383"/>
                  <a:gd name="connsiteY74" fmla="*/ 15071 h 131898"/>
                  <a:gd name="connsiteX75" fmla="*/ 86264 w 137383"/>
                  <a:gd name="connsiteY75" fmla="*/ 20179 h 131898"/>
                  <a:gd name="connsiteX76" fmla="*/ 105434 w 137383"/>
                  <a:gd name="connsiteY76" fmla="*/ 35500 h 131898"/>
                  <a:gd name="connsiteX77" fmla="*/ 106073 w 137383"/>
                  <a:gd name="connsiteY77" fmla="*/ 35500 h 131898"/>
                  <a:gd name="connsiteX78" fmla="*/ 111824 w 137383"/>
                  <a:gd name="connsiteY78" fmla="*/ 35500 h 131898"/>
                  <a:gd name="connsiteX79" fmla="*/ 110546 w 137383"/>
                  <a:gd name="connsiteY79" fmla="*/ 40607 h 131898"/>
                  <a:gd name="connsiteX80" fmla="*/ 117575 w 137383"/>
                  <a:gd name="connsiteY80" fmla="*/ 64867 h 131898"/>
                  <a:gd name="connsiteX81" fmla="*/ 118214 w 137383"/>
                  <a:gd name="connsiteY81" fmla="*/ 65505 h 131898"/>
                  <a:gd name="connsiteX82" fmla="*/ 122048 w 137383"/>
                  <a:gd name="connsiteY82" fmla="*/ 68697 h 131898"/>
                  <a:gd name="connsiteX83" fmla="*/ 118853 w 137383"/>
                  <a:gd name="connsiteY83" fmla="*/ 71251 h 131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137383" h="131898">
                    <a:moveTo>
                      <a:pt x="127160" y="54014"/>
                    </a:moveTo>
                    <a:cubicBezTo>
                      <a:pt x="125243" y="52737"/>
                      <a:pt x="123965" y="51460"/>
                      <a:pt x="122687" y="49545"/>
                    </a:cubicBezTo>
                    <a:cubicBezTo>
                      <a:pt x="122687" y="47630"/>
                      <a:pt x="123326" y="45076"/>
                      <a:pt x="123965" y="43161"/>
                    </a:cubicBezTo>
                    <a:cubicBezTo>
                      <a:pt x="126521" y="38054"/>
                      <a:pt x="126521" y="31670"/>
                      <a:pt x="123965" y="26563"/>
                    </a:cubicBezTo>
                    <a:cubicBezTo>
                      <a:pt x="120131" y="22094"/>
                      <a:pt x="113741" y="20179"/>
                      <a:pt x="107990" y="20817"/>
                    </a:cubicBezTo>
                    <a:cubicBezTo>
                      <a:pt x="106073" y="20817"/>
                      <a:pt x="104156" y="20817"/>
                      <a:pt x="102239" y="20179"/>
                    </a:cubicBezTo>
                    <a:cubicBezTo>
                      <a:pt x="100961" y="18263"/>
                      <a:pt x="100322" y="16348"/>
                      <a:pt x="99683" y="14433"/>
                    </a:cubicBezTo>
                    <a:cubicBezTo>
                      <a:pt x="97766" y="9326"/>
                      <a:pt x="95849" y="2942"/>
                      <a:pt x="90098" y="1027"/>
                    </a:cubicBezTo>
                    <a:cubicBezTo>
                      <a:pt x="84347" y="-250"/>
                      <a:pt x="78596" y="1665"/>
                      <a:pt x="74123" y="5495"/>
                    </a:cubicBezTo>
                    <a:cubicBezTo>
                      <a:pt x="72206" y="6772"/>
                      <a:pt x="70928" y="8049"/>
                      <a:pt x="69011" y="8687"/>
                    </a:cubicBezTo>
                    <a:cubicBezTo>
                      <a:pt x="67094" y="8049"/>
                      <a:pt x="65177" y="6772"/>
                      <a:pt x="63899" y="5495"/>
                    </a:cubicBezTo>
                    <a:cubicBezTo>
                      <a:pt x="59426" y="1027"/>
                      <a:pt x="53676" y="-889"/>
                      <a:pt x="47925" y="388"/>
                    </a:cubicBezTo>
                    <a:cubicBezTo>
                      <a:pt x="41535" y="2303"/>
                      <a:pt x="39618" y="8687"/>
                      <a:pt x="37701" y="13795"/>
                    </a:cubicBezTo>
                    <a:cubicBezTo>
                      <a:pt x="37062" y="15710"/>
                      <a:pt x="36423" y="17625"/>
                      <a:pt x="35145" y="18902"/>
                    </a:cubicBezTo>
                    <a:cubicBezTo>
                      <a:pt x="33228" y="19540"/>
                      <a:pt x="30672" y="19540"/>
                      <a:pt x="28755" y="19540"/>
                    </a:cubicBezTo>
                    <a:cubicBezTo>
                      <a:pt x="21087" y="16987"/>
                      <a:pt x="12780" y="21455"/>
                      <a:pt x="10863" y="29116"/>
                    </a:cubicBezTo>
                    <a:cubicBezTo>
                      <a:pt x="9585" y="32947"/>
                      <a:pt x="10224" y="37415"/>
                      <a:pt x="12780" y="41246"/>
                    </a:cubicBezTo>
                    <a:cubicBezTo>
                      <a:pt x="13419" y="43161"/>
                      <a:pt x="14058" y="45076"/>
                      <a:pt x="14058" y="46991"/>
                    </a:cubicBezTo>
                    <a:cubicBezTo>
                      <a:pt x="12780" y="48268"/>
                      <a:pt x="10863" y="50183"/>
                      <a:pt x="9585" y="50822"/>
                    </a:cubicBezTo>
                    <a:cubicBezTo>
                      <a:pt x="5112" y="54014"/>
                      <a:pt x="0" y="57844"/>
                      <a:pt x="0" y="64228"/>
                    </a:cubicBezTo>
                    <a:cubicBezTo>
                      <a:pt x="639" y="69974"/>
                      <a:pt x="4473" y="75081"/>
                      <a:pt x="9585" y="77635"/>
                    </a:cubicBezTo>
                    <a:cubicBezTo>
                      <a:pt x="12780" y="78273"/>
                      <a:pt x="15336" y="81465"/>
                      <a:pt x="14697" y="85295"/>
                    </a:cubicBezTo>
                    <a:cubicBezTo>
                      <a:pt x="14697" y="86572"/>
                      <a:pt x="14058" y="87849"/>
                      <a:pt x="12780" y="88487"/>
                    </a:cubicBezTo>
                    <a:cubicBezTo>
                      <a:pt x="10224" y="93595"/>
                      <a:pt x="10224" y="99979"/>
                      <a:pt x="12780" y="105086"/>
                    </a:cubicBezTo>
                    <a:cubicBezTo>
                      <a:pt x="16614" y="109555"/>
                      <a:pt x="23004" y="111470"/>
                      <a:pt x="28755" y="110831"/>
                    </a:cubicBezTo>
                    <a:cubicBezTo>
                      <a:pt x="30672" y="110831"/>
                      <a:pt x="32589" y="110831"/>
                      <a:pt x="34506" y="111470"/>
                    </a:cubicBezTo>
                    <a:cubicBezTo>
                      <a:pt x="35783" y="113385"/>
                      <a:pt x="36423" y="115300"/>
                      <a:pt x="37062" y="117215"/>
                    </a:cubicBezTo>
                    <a:cubicBezTo>
                      <a:pt x="38978" y="122323"/>
                      <a:pt x="40896" y="128707"/>
                      <a:pt x="46646" y="130622"/>
                    </a:cubicBezTo>
                    <a:cubicBezTo>
                      <a:pt x="52398" y="131899"/>
                      <a:pt x="58148" y="129983"/>
                      <a:pt x="62621" y="126153"/>
                    </a:cubicBezTo>
                    <a:cubicBezTo>
                      <a:pt x="64538" y="124876"/>
                      <a:pt x="65816" y="123599"/>
                      <a:pt x="67733" y="122961"/>
                    </a:cubicBezTo>
                    <a:cubicBezTo>
                      <a:pt x="69650" y="123599"/>
                      <a:pt x="71567" y="124876"/>
                      <a:pt x="72845" y="126153"/>
                    </a:cubicBezTo>
                    <a:cubicBezTo>
                      <a:pt x="76679" y="129345"/>
                      <a:pt x="81152" y="131260"/>
                      <a:pt x="85625" y="131899"/>
                    </a:cubicBezTo>
                    <a:cubicBezTo>
                      <a:pt x="86903" y="131899"/>
                      <a:pt x="88181" y="131899"/>
                      <a:pt x="88820" y="131260"/>
                    </a:cubicBezTo>
                    <a:cubicBezTo>
                      <a:pt x="95210" y="129345"/>
                      <a:pt x="97127" y="122961"/>
                      <a:pt x="99044" y="117854"/>
                    </a:cubicBezTo>
                    <a:cubicBezTo>
                      <a:pt x="99683" y="115939"/>
                      <a:pt x="100322" y="114023"/>
                      <a:pt x="101600" y="112747"/>
                    </a:cubicBezTo>
                    <a:cubicBezTo>
                      <a:pt x="103517" y="112108"/>
                      <a:pt x="106073" y="112108"/>
                      <a:pt x="107990" y="112108"/>
                    </a:cubicBezTo>
                    <a:cubicBezTo>
                      <a:pt x="113741" y="112747"/>
                      <a:pt x="119492" y="110831"/>
                      <a:pt x="123965" y="107001"/>
                    </a:cubicBezTo>
                    <a:cubicBezTo>
                      <a:pt x="126521" y="101894"/>
                      <a:pt x="127160" y="95510"/>
                      <a:pt x="124604" y="90403"/>
                    </a:cubicBezTo>
                    <a:cubicBezTo>
                      <a:pt x="123965" y="88487"/>
                      <a:pt x="123326" y="86572"/>
                      <a:pt x="123326" y="84657"/>
                    </a:cubicBezTo>
                    <a:cubicBezTo>
                      <a:pt x="124604" y="83380"/>
                      <a:pt x="126521" y="81465"/>
                      <a:pt x="127799" y="80827"/>
                    </a:cubicBezTo>
                    <a:cubicBezTo>
                      <a:pt x="132272" y="77635"/>
                      <a:pt x="137384" y="73804"/>
                      <a:pt x="137384" y="67420"/>
                    </a:cubicBezTo>
                    <a:cubicBezTo>
                      <a:pt x="135467" y="61675"/>
                      <a:pt x="132272" y="57206"/>
                      <a:pt x="127160" y="54014"/>
                    </a:cubicBezTo>
                    <a:close/>
                    <a:moveTo>
                      <a:pt x="118853" y="71251"/>
                    </a:moveTo>
                    <a:cubicBezTo>
                      <a:pt x="115019" y="73804"/>
                      <a:pt x="111824" y="76996"/>
                      <a:pt x="109907" y="81465"/>
                    </a:cubicBezTo>
                    <a:cubicBezTo>
                      <a:pt x="108629" y="85934"/>
                      <a:pt x="109268" y="91041"/>
                      <a:pt x="111185" y="94871"/>
                    </a:cubicBezTo>
                    <a:cubicBezTo>
                      <a:pt x="111824" y="96787"/>
                      <a:pt x="112463" y="98702"/>
                      <a:pt x="112463" y="99979"/>
                    </a:cubicBezTo>
                    <a:cubicBezTo>
                      <a:pt x="110546" y="99979"/>
                      <a:pt x="108629" y="99979"/>
                      <a:pt x="106712" y="99979"/>
                    </a:cubicBezTo>
                    <a:cubicBezTo>
                      <a:pt x="102239" y="99340"/>
                      <a:pt x="97127" y="100617"/>
                      <a:pt x="93293" y="103171"/>
                    </a:cubicBezTo>
                    <a:cubicBezTo>
                      <a:pt x="90098" y="106363"/>
                      <a:pt x="87542" y="110193"/>
                      <a:pt x="86264" y="114662"/>
                    </a:cubicBezTo>
                    <a:cubicBezTo>
                      <a:pt x="85625" y="116577"/>
                      <a:pt x="84986" y="118492"/>
                      <a:pt x="83708" y="119769"/>
                    </a:cubicBezTo>
                    <a:cubicBezTo>
                      <a:pt x="81791" y="119131"/>
                      <a:pt x="80513" y="117854"/>
                      <a:pt x="78596" y="116577"/>
                    </a:cubicBezTo>
                    <a:cubicBezTo>
                      <a:pt x="75401" y="113385"/>
                      <a:pt x="70928" y="111470"/>
                      <a:pt x="66456" y="110831"/>
                    </a:cubicBezTo>
                    <a:lnTo>
                      <a:pt x="66456" y="110831"/>
                    </a:lnTo>
                    <a:cubicBezTo>
                      <a:pt x="61982" y="111470"/>
                      <a:pt x="57509" y="113385"/>
                      <a:pt x="53676" y="115939"/>
                    </a:cubicBezTo>
                    <a:cubicBezTo>
                      <a:pt x="52398" y="117215"/>
                      <a:pt x="50481" y="117854"/>
                      <a:pt x="49203" y="119131"/>
                    </a:cubicBezTo>
                    <a:cubicBezTo>
                      <a:pt x="48563" y="117215"/>
                      <a:pt x="47925" y="115939"/>
                      <a:pt x="47286" y="114023"/>
                    </a:cubicBezTo>
                    <a:cubicBezTo>
                      <a:pt x="46008" y="109555"/>
                      <a:pt x="44091" y="105086"/>
                      <a:pt x="40257" y="101894"/>
                    </a:cubicBezTo>
                    <a:cubicBezTo>
                      <a:pt x="36423" y="99340"/>
                      <a:pt x="31950" y="98702"/>
                      <a:pt x="26838" y="98702"/>
                    </a:cubicBezTo>
                    <a:cubicBezTo>
                      <a:pt x="24921" y="98702"/>
                      <a:pt x="22365" y="98702"/>
                      <a:pt x="21087" y="98702"/>
                    </a:cubicBezTo>
                    <a:cubicBezTo>
                      <a:pt x="21087" y="96787"/>
                      <a:pt x="21726" y="94871"/>
                      <a:pt x="22365" y="93595"/>
                    </a:cubicBezTo>
                    <a:cubicBezTo>
                      <a:pt x="26838" y="84657"/>
                      <a:pt x="23643" y="73804"/>
                      <a:pt x="15336" y="69335"/>
                    </a:cubicBezTo>
                    <a:cubicBezTo>
                      <a:pt x="15336" y="69335"/>
                      <a:pt x="14697" y="69335"/>
                      <a:pt x="14697" y="69335"/>
                    </a:cubicBezTo>
                    <a:cubicBezTo>
                      <a:pt x="13419" y="68059"/>
                      <a:pt x="12141" y="66782"/>
                      <a:pt x="10863" y="66143"/>
                    </a:cubicBezTo>
                    <a:cubicBezTo>
                      <a:pt x="12141" y="64867"/>
                      <a:pt x="13419" y="63590"/>
                      <a:pt x="15336" y="62313"/>
                    </a:cubicBezTo>
                    <a:cubicBezTo>
                      <a:pt x="23643" y="58483"/>
                      <a:pt x="27477" y="48268"/>
                      <a:pt x="23643" y="39969"/>
                    </a:cubicBezTo>
                    <a:cubicBezTo>
                      <a:pt x="23643" y="39331"/>
                      <a:pt x="23004" y="39331"/>
                      <a:pt x="23004" y="38692"/>
                    </a:cubicBezTo>
                    <a:cubicBezTo>
                      <a:pt x="22365" y="36777"/>
                      <a:pt x="22365" y="35500"/>
                      <a:pt x="21726" y="33585"/>
                    </a:cubicBezTo>
                    <a:cubicBezTo>
                      <a:pt x="23643" y="33585"/>
                      <a:pt x="25560" y="32947"/>
                      <a:pt x="26838" y="33585"/>
                    </a:cubicBezTo>
                    <a:cubicBezTo>
                      <a:pt x="31311" y="34223"/>
                      <a:pt x="36423" y="32947"/>
                      <a:pt x="40257" y="30393"/>
                    </a:cubicBezTo>
                    <a:cubicBezTo>
                      <a:pt x="43451" y="27201"/>
                      <a:pt x="46008" y="23371"/>
                      <a:pt x="47286" y="18902"/>
                    </a:cubicBezTo>
                    <a:cubicBezTo>
                      <a:pt x="47925" y="16987"/>
                      <a:pt x="48563" y="15071"/>
                      <a:pt x="49841" y="13795"/>
                    </a:cubicBezTo>
                    <a:cubicBezTo>
                      <a:pt x="51758" y="14433"/>
                      <a:pt x="53036" y="15710"/>
                      <a:pt x="54953" y="16987"/>
                    </a:cubicBezTo>
                    <a:cubicBezTo>
                      <a:pt x="58148" y="20179"/>
                      <a:pt x="62621" y="22094"/>
                      <a:pt x="67094" y="22732"/>
                    </a:cubicBezTo>
                    <a:cubicBezTo>
                      <a:pt x="71567" y="22094"/>
                      <a:pt x="76040" y="20179"/>
                      <a:pt x="79874" y="17625"/>
                    </a:cubicBezTo>
                    <a:cubicBezTo>
                      <a:pt x="81152" y="16348"/>
                      <a:pt x="83069" y="15710"/>
                      <a:pt x="84347" y="15071"/>
                    </a:cubicBezTo>
                    <a:cubicBezTo>
                      <a:pt x="84986" y="16987"/>
                      <a:pt x="85625" y="18263"/>
                      <a:pt x="86264" y="20179"/>
                    </a:cubicBezTo>
                    <a:cubicBezTo>
                      <a:pt x="87542" y="29755"/>
                      <a:pt x="95849" y="36139"/>
                      <a:pt x="105434" y="35500"/>
                    </a:cubicBezTo>
                    <a:cubicBezTo>
                      <a:pt x="105434" y="35500"/>
                      <a:pt x="106073" y="35500"/>
                      <a:pt x="106073" y="35500"/>
                    </a:cubicBezTo>
                    <a:lnTo>
                      <a:pt x="111824" y="35500"/>
                    </a:lnTo>
                    <a:cubicBezTo>
                      <a:pt x="111824" y="37415"/>
                      <a:pt x="111185" y="39331"/>
                      <a:pt x="110546" y="40607"/>
                    </a:cubicBezTo>
                    <a:cubicBezTo>
                      <a:pt x="106073" y="48907"/>
                      <a:pt x="108629" y="59759"/>
                      <a:pt x="117575" y="64867"/>
                    </a:cubicBezTo>
                    <a:cubicBezTo>
                      <a:pt x="117575" y="64867"/>
                      <a:pt x="118214" y="64867"/>
                      <a:pt x="118214" y="65505"/>
                    </a:cubicBezTo>
                    <a:cubicBezTo>
                      <a:pt x="119492" y="66782"/>
                      <a:pt x="120770" y="68059"/>
                      <a:pt x="122048" y="68697"/>
                    </a:cubicBezTo>
                    <a:cubicBezTo>
                      <a:pt x="122048" y="68697"/>
                      <a:pt x="120131" y="69974"/>
                      <a:pt x="118853" y="71251"/>
                    </a:cubicBezTo>
                    <a:close/>
                  </a:path>
                </a:pathLst>
              </a:custGeom>
              <a:grpFill/>
              <a:ln w="6390" cap="flat">
                <a:noFill/>
                <a:prstDash val="solid"/>
                <a:miter/>
              </a:ln>
            </p:spPr>
            <p:txBody>
              <a:bodyPr rtlCol="0" anchor="ctr"/>
              <a:lstStyle/>
              <a:p>
                <a:endParaRPr lang="en-US" dirty="0"/>
              </a:p>
            </p:txBody>
          </p:sp>
          <p:sp>
            <p:nvSpPr>
              <p:cNvPr id="69" name="Graphic 4">
                <a:extLst>
                  <a:ext uri="{FF2B5EF4-FFF2-40B4-BE49-F238E27FC236}">
                    <a16:creationId xmlns:a16="http://schemas.microsoft.com/office/drawing/2014/main" id="{E5948A0F-B584-4325-B230-809EFB31A4DF}"/>
                  </a:ext>
                </a:extLst>
              </p:cNvPr>
              <p:cNvSpPr/>
              <p:nvPr/>
            </p:nvSpPr>
            <p:spPr>
              <a:xfrm>
                <a:off x="5917281" y="4895399"/>
                <a:ext cx="50920" cy="51074"/>
              </a:xfrm>
              <a:custGeom>
                <a:avLst/>
                <a:gdLst>
                  <a:gd name="connsiteX0" fmla="*/ 17692 w 50920"/>
                  <a:gd name="connsiteY0" fmla="*/ 1278 h 51074"/>
                  <a:gd name="connsiteX1" fmla="*/ 2995 w 50920"/>
                  <a:gd name="connsiteY1" fmla="*/ 14046 h 51074"/>
                  <a:gd name="connsiteX2" fmla="*/ 1078 w 50920"/>
                  <a:gd name="connsiteY2" fmla="*/ 33198 h 51074"/>
                  <a:gd name="connsiteX3" fmla="*/ 33028 w 50920"/>
                  <a:gd name="connsiteY3" fmla="*/ 49796 h 51074"/>
                  <a:gd name="connsiteX4" fmla="*/ 49642 w 50920"/>
                  <a:gd name="connsiteY4" fmla="*/ 17876 h 51074"/>
                  <a:gd name="connsiteX5" fmla="*/ 17692 w 50920"/>
                  <a:gd name="connsiteY5" fmla="*/ 1278 h 51074"/>
                  <a:gd name="connsiteX6" fmla="*/ 17692 w 50920"/>
                  <a:gd name="connsiteY6" fmla="*/ 1278 h 51074"/>
                  <a:gd name="connsiteX7" fmla="*/ 17692 w 50920"/>
                  <a:gd name="connsiteY7" fmla="*/ 1278 h 51074"/>
                  <a:gd name="connsiteX8" fmla="*/ 29194 w 50920"/>
                  <a:gd name="connsiteY8" fmla="*/ 37666 h 51074"/>
                  <a:gd name="connsiteX9" fmla="*/ 14497 w 50920"/>
                  <a:gd name="connsiteY9" fmla="*/ 26814 h 51074"/>
                  <a:gd name="connsiteX10" fmla="*/ 21526 w 50920"/>
                  <a:gd name="connsiteY10" fmla="*/ 13407 h 51074"/>
                  <a:gd name="connsiteX11" fmla="*/ 25360 w 50920"/>
                  <a:gd name="connsiteY11" fmla="*/ 12769 h 51074"/>
                  <a:gd name="connsiteX12" fmla="*/ 37501 w 50920"/>
                  <a:gd name="connsiteY12" fmla="*/ 26175 h 51074"/>
                  <a:gd name="connsiteX13" fmla="*/ 29194 w 50920"/>
                  <a:gd name="connsiteY13" fmla="*/ 37666 h 51074"/>
                  <a:gd name="connsiteX14" fmla="*/ 29194 w 50920"/>
                  <a:gd name="connsiteY14" fmla="*/ 37666 h 5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920" h="51074">
                    <a:moveTo>
                      <a:pt x="17692" y="1278"/>
                    </a:moveTo>
                    <a:cubicBezTo>
                      <a:pt x="11302" y="3193"/>
                      <a:pt x="5551" y="7662"/>
                      <a:pt x="2995" y="14046"/>
                    </a:cubicBezTo>
                    <a:cubicBezTo>
                      <a:pt x="-200" y="19791"/>
                      <a:pt x="-839" y="26814"/>
                      <a:pt x="1078" y="33198"/>
                    </a:cubicBezTo>
                    <a:cubicBezTo>
                      <a:pt x="5551" y="46604"/>
                      <a:pt x="19609" y="54265"/>
                      <a:pt x="33028" y="49796"/>
                    </a:cubicBezTo>
                    <a:cubicBezTo>
                      <a:pt x="46447" y="45327"/>
                      <a:pt x="54115" y="31282"/>
                      <a:pt x="49642" y="17876"/>
                    </a:cubicBezTo>
                    <a:cubicBezTo>
                      <a:pt x="45808" y="4470"/>
                      <a:pt x="31750" y="-3191"/>
                      <a:pt x="17692" y="1278"/>
                    </a:cubicBezTo>
                    <a:cubicBezTo>
                      <a:pt x="17692" y="1278"/>
                      <a:pt x="17692" y="1278"/>
                      <a:pt x="17692" y="1278"/>
                    </a:cubicBezTo>
                    <a:lnTo>
                      <a:pt x="17692" y="1278"/>
                    </a:lnTo>
                    <a:close/>
                    <a:moveTo>
                      <a:pt x="29194" y="37666"/>
                    </a:moveTo>
                    <a:cubicBezTo>
                      <a:pt x="22165" y="38943"/>
                      <a:pt x="15775" y="33836"/>
                      <a:pt x="14497" y="26814"/>
                    </a:cubicBezTo>
                    <a:cubicBezTo>
                      <a:pt x="13858" y="21068"/>
                      <a:pt x="16414" y="15961"/>
                      <a:pt x="21526" y="13407"/>
                    </a:cubicBezTo>
                    <a:cubicBezTo>
                      <a:pt x="22804" y="12769"/>
                      <a:pt x="24082" y="12769"/>
                      <a:pt x="25360" y="12769"/>
                    </a:cubicBezTo>
                    <a:cubicBezTo>
                      <a:pt x="32389" y="13407"/>
                      <a:pt x="37501" y="19153"/>
                      <a:pt x="37501" y="26175"/>
                    </a:cubicBezTo>
                    <a:cubicBezTo>
                      <a:pt x="36862" y="31282"/>
                      <a:pt x="33667" y="35751"/>
                      <a:pt x="29194" y="37666"/>
                    </a:cubicBezTo>
                    <a:lnTo>
                      <a:pt x="29194" y="37666"/>
                    </a:lnTo>
                    <a:close/>
                  </a:path>
                </a:pathLst>
              </a:custGeom>
              <a:grpFill/>
              <a:ln w="6390" cap="flat">
                <a:noFill/>
                <a:prstDash val="solid"/>
                <a:miter/>
              </a:ln>
            </p:spPr>
            <p:txBody>
              <a:bodyPr rtlCol="0" anchor="ctr"/>
              <a:lstStyle/>
              <a:p>
                <a:endParaRPr lang="en-US" dirty="0"/>
              </a:p>
            </p:txBody>
          </p:sp>
        </p:grpSp>
      </p:grpSp>
      <p:grpSp>
        <p:nvGrpSpPr>
          <p:cNvPr id="19" name="Group 18">
            <a:extLst>
              <a:ext uri="{FF2B5EF4-FFF2-40B4-BE49-F238E27FC236}">
                <a16:creationId xmlns:a16="http://schemas.microsoft.com/office/drawing/2014/main" id="{B41FADE8-0646-4B09-AD64-FE1455139DCF}"/>
              </a:ext>
            </a:extLst>
          </p:cNvPr>
          <p:cNvGrpSpPr/>
          <p:nvPr/>
        </p:nvGrpSpPr>
        <p:grpSpPr>
          <a:xfrm>
            <a:off x="490931" y="5241929"/>
            <a:ext cx="5616176" cy="1006536"/>
            <a:chOff x="475333" y="4519906"/>
            <a:chExt cx="5616176" cy="1006536"/>
          </a:xfrm>
        </p:grpSpPr>
        <p:sp>
          <p:nvSpPr>
            <p:cNvPr id="52" name="Rectangle 51">
              <a:extLst>
                <a:ext uri="{FF2B5EF4-FFF2-40B4-BE49-F238E27FC236}">
                  <a16:creationId xmlns:a16="http://schemas.microsoft.com/office/drawing/2014/main" id="{6029F536-C2EA-43F4-AE2D-19D092EF32CC}"/>
                </a:ext>
              </a:extLst>
            </p:cNvPr>
            <p:cNvSpPr/>
            <p:nvPr/>
          </p:nvSpPr>
          <p:spPr>
            <a:xfrm>
              <a:off x="1773981" y="4578297"/>
              <a:ext cx="4317528" cy="948145"/>
            </a:xfrm>
            <a:prstGeom prst="rect">
              <a:avLst/>
            </a:prstGeom>
          </p:spPr>
          <p:txBody>
            <a:bodyPr wrap="square" lIns="0" tIns="0" rIns="0" bIns="0">
              <a:spAutoFit/>
            </a:bodyPr>
            <a:lstStyle/>
            <a:p>
              <a:pPr marL="0" marR="0" lvl="0" indent="0" algn="l" defTabSz="1216122" rtl="0" eaLnBrk="1" fontAlgn="auto" latinLnBrk="0" hangingPunct="1">
                <a:lnSpc>
                  <a:spcPct val="120000"/>
                </a:lnSpc>
                <a:spcBef>
                  <a:spcPts val="0"/>
                </a:spcBef>
                <a:spcAft>
                  <a:spcPts val="600"/>
                </a:spcAft>
                <a:buClrTx/>
                <a:buSzTx/>
                <a:buFontTx/>
                <a:buNone/>
                <a:tabLst/>
                <a:defRPr/>
              </a:pPr>
              <a:r>
                <a:rPr lang="en-US" sz="1600" b="1" dirty="0">
                  <a:solidFill>
                    <a:prstClr val="black"/>
                  </a:solidFill>
                  <a:latin typeface="Open Sans" panose="020B0606030504020204" pitchFamily="34" charset="0"/>
                  <a:ea typeface="Open Sans" panose="020B0606030504020204" pitchFamily="34" charset="0"/>
                  <a:cs typeface="Open Sans" panose="020B0606030504020204" pitchFamily="34" charset="0"/>
                </a:rPr>
                <a:t>Tools Used </a:t>
              </a:r>
            </a:p>
            <a:p>
              <a:pPr marL="0" marR="0" lvl="0" indent="0" algn="l" defTabSz="1216122" rtl="0" eaLnBrk="1" fontAlgn="auto" latinLnBrk="0" hangingPunct="1">
                <a:lnSpc>
                  <a:spcPct val="120000"/>
                </a:lnSpc>
                <a:spcBef>
                  <a:spcPts val="0"/>
                </a:spcBef>
                <a:spcAft>
                  <a:spcPts val="600"/>
                </a:spcAft>
                <a:buClrTx/>
                <a:buSzTx/>
                <a:buFontTx/>
                <a:buNone/>
                <a:tabLst/>
                <a:defRPr/>
              </a:pPr>
              <a:r>
                <a:rPr lang="en-US" sz="1400" dirty="0">
                  <a:solidFill>
                    <a:prstClr val="black"/>
                  </a:solidFill>
                  <a:latin typeface="Open Sans" panose="020B0606030504020204" pitchFamily="34" charset="0"/>
                  <a:ea typeface="Open Sans" panose="020B0606030504020204" pitchFamily="34" charset="0"/>
                  <a:cs typeface="Open Sans" panose="020B0606030504020204" pitchFamily="34" charset="0"/>
                </a:rPr>
                <a:t>Python Packages</a:t>
              </a:r>
            </a:p>
            <a:p>
              <a:pPr marL="0" marR="0" lvl="0" indent="0" algn="l" defTabSz="1216122" rtl="0" eaLnBrk="1" fontAlgn="auto" latinLnBrk="0" hangingPunct="1">
                <a:lnSpc>
                  <a:spcPct val="120000"/>
                </a:lnSpc>
                <a:spcBef>
                  <a:spcPts val="0"/>
                </a:spcBef>
                <a:spcAft>
                  <a:spcPts val="60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GitHub</a:t>
              </a:r>
            </a:p>
          </p:txBody>
        </p:sp>
        <p:cxnSp>
          <p:nvCxnSpPr>
            <p:cNvPr id="53" name="Straight Connector 52">
              <a:extLst>
                <a:ext uri="{FF2B5EF4-FFF2-40B4-BE49-F238E27FC236}">
                  <a16:creationId xmlns:a16="http://schemas.microsoft.com/office/drawing/2014/main" id="{99A3C967-BE41-4252-84CD-C5C518350F11}"/>
                </a:ext>
              </a:extLst>
            </p:cNvPr>
            <p:cNvCxnSpPr>
              <a:cxnSpLocks/>
            </p:cNvCxnSpPr>
            <p:nvPr/>
          </p:nvCxnSpPr>
          <p:spPr>
            <a:xfrm>
              <a:off x="1528836" y="4550516"/>
              <a:ext cx="0" cy="829046"/>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6" name="Graphic 1039">
              <a:extLst>
                <a:ext uri="{FF2B5EF4-FFF2-40B4-BE49-F238E27FC236}">
                  <a16:creationId xmlns:a16="http://schemas.microsoft.com/office/drawing/2014/main" id="{9C719959-9BD5-4408-A9C0-79069CA634C5}"/>
                </a:ext>
              </a:extLst>
            </p:cNvPr>
            <p:cNvGrpSpPr/>
            <p:nvPr/>
          </p:nvGrpSpPr>
          <p:grpSpPr>
            <a:xfrm>
              <a:off x="475333" y="4519906"/>
              <a:ext cx="828058" cy="827276"/>
              <a:chOff x="2561086" y="2371173"/>
              <a:chExt cx="361670" cy="361333"/>
            </a:xfrm>
            <a:solidFill>
              <a:schemeClr val="tx1"/>
            </a:solidFill>
          </p:grpSpPr>
          <p:sp>
            <p:nvSpPr>
              <p:cNvPr id="57" name="Graphic 1039">
                <a:extLst>
                  <a:ext uri="{FF2B5EF4-FFF2-40B4-BE49-F238E27FC236}">
                    <a16:creationId xmlns:a16="http://schemas.microsoft.com/office/drawing/2014/main" id="{4737FBEF-A1EA-48F6-BB60-7C5014B37FCA}"/>
                  </a:ext>
                </a:extLst>
              </p:cNvPr>
              <p:cNvSpPr/>
              <p:nvPr/>
            </p:nvSpPr>
            <p:spPr>
              <a:xfrm>
                <a:off x="2561086" y="2371173"/>
                <a:ext cx="361670" cy="361333"/>
              </a:xfrm>
              <a:custGeom>
                <a:avLst/>
                <a:gdLst>
                  <a:gd name="connsiteX0" fmla="*/ 180835 w 361670"/>
                  <a:gd name="connsiteY0" fmla="*/ 0 h 361333"/>
                  <a:gd name="connsiteX1" fmla="*/ 0 w 361670"/>
                  <a:gd name="connsiteY1" fmla="*/ 180667 h 361333"/>
                  <a:gd name="connsiteX2" fmla="*/ 180835 w 361670"/>
                  <a:gd name="connsiteY2" fmla="*/ 361333 h 361333"/>
                  <a:gd name="connsiteX3" fmla="*/ 361670 w 361670"/>
                  <a:gd name="connsiteY3" fmla="*/ 180667 h 361333"/>
                  <a:gd name="connsiteX4" fmla="*/ 180835 w 361670"/>
                  <a:gd name="connsiteY4" fmla="*/ 0 h 361333"/>
                  <a:gd name="connsiteX5" fmla="*/ 180835 w 361670"/>
                  <a:gd name="connsiteY5" fmla="*/ 349204 h 361333"/>
                  <a:gd name="connsiteX6" fmla="*/ 12780 w 361670"/>
                  <a:gd name="connsiteY6" fmla="*/ 181305 h 361333"/>
                  <a:gd name="connsiteX7" fmla="*/ 180835 w 361670"/>
                  <a:gd name="connsiteY7" fmla="*/ 13406 h 361333"/>
                  <a:gd name="connsiteX8" fmla="*/ 348891 w 361670"/>
                  <a:gd name="connsiteY8" fmla="*/ 181305 h 361333"/>
                  <a:gd name="connsiteX9" fmla="*/ 180835 w 361670"/>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0" h="361333">
                    <a:moveTo>
                      <a:pt x="180835" y="0"/>
                    </a:moveTo>
                    <a:cubicBezTo>
                      <a:pt x="80513" y="0"/>
                      <a:pt x="0" y="81077"/>
                      <a:pt x="0" y="180667"/>
                    </a:cubicBezTo>
                    <a:cubicBezTo>
                      <a:pt x="0" y="280895"/>
                      <a:pt x="81152" y="361333"/>
                      <a:pt x="180835" y="361333"/>
                    </a:cubicBezTo>
                    <a:cubicBezTo>
                      <a:pt x="280518" y="361333"/>
                      <a:pt x="361670" y="280257"/>
                      <a:pt x="361670" y="180667"/>
                    </a:cubicBezTo>
                    <a:cubicBezTo>
                      <a:pt x="361670" y="81077"/>
                      <a:pt x="280518" y="0"/>
                      <a:pt x="180835" y="0"/>
                    </a:cubicBezTo>
                    <a:close/>
                    <a:moveTo>
                      <a:pt x="180835" y="349204"/>
                    </a:moveTo>
                    <a:cubicBezTo>
                      <a:pt x="88181" y="349204"/>
                      <a:pt x="12780" y="273873"/>
                      <a:pt x="12780" y="181305"/>
                    </a:cubicBezTo>
                    <a:cubicBezTo>
                      <a:pt x="12780" y="88738"/>
                      <a:pt x="88181" y="13406"/>
                      <a:pt x="180835" y="13406"/>
                    </a:cubicBezTo>
                    <a:cubicBezTo>
                      <a:pt x="273489" y="13406"/>
                      <a:pt x="348891" y="88738"/>
                      <a:pt x="348891" y="181305"/>
                    </a:cubicBezTo>
                    <a:cubicBezTo>
                      <a:pt x="348891" y="273873"/>
                      <a:pt x="273489" y="349204"/>
                      <a:pt x="180835" y="349204"/>
                    </a:cubicBezTo>
                    <a:close/>
                  </a:path>
                </a:pathLst>
              </a:custGeom>
              <a:grpFill/>
              <a:ln w="6390" cap="flat">
                <a:noFill/>
                <a:prstDash val="solid"/>
                <a:miter/>
              </a:ln>
            </p:spPr>
            <p:txBody>
              <a:bodyPr rtlCol="0" anchor="ctr"/>
              <a:lstStyle/>
              <a:p>
                <a:endParaRPr lang="en-US" dirty="0"/>
              </a:p>
            </p:txBody>
          </p:sp>
          <p:sp>
            <p:nvSpPr>
              <p:cNvPr id="58" name="Graphic 1039">
                <a:extLst>
                  <a:ext uri="{FF2B5EF4-FFF2-40B4-BE49-F238E27FC236}">
                    <a16:creationId xmlns:a16="http://schemas.microsoft.com/office/drawing/2014/main" id="{2AA30BA7-4DDE-4387-9586-7EC0096D8A30}"/>
                  </a:ext>
                </a:extLst>
              </p:cNvPr>
              <p:cNvSpPr/>
              <p:nvPr/>
            </p:nvSpPr>
            <p:spPr>
              <a:xfrm>
                <a:off x="2662686" y="2442035"/>
                <a:ext cx="157831" cy="218970"/>
              </a:xfrm>
              <a:custGeom>
                <a:avLst/>
                <a:gdLst>
                  <a:gd name="connsiteX0" fmla="*/ 151441 w 157831"/>
                  <a:gd name="connsiteY0" fmla="*/ 51710 h 218970"/>
                  <a:gd name="connsiteX1" fmla="*/ 115019 w 157831"/>
                  <a:gd name="connsiteY1" fmla="*/ 51710 h 218970"/>
                  <a:gd name="connsiteX2" fmla="*/ 115019 w 157831"/>
                  <a:gd name="connsiteY2" fmla="*/ 42773 h 218970"/>
                  <a:gd name="connsiteX3" fmla="*/ 104795 w 157831"/>
                  <a:gd name="connsiteY3" fmla="*/ 10214 h 218970"/>
                  <a:gd name="connsiteX4" fmla="*/ 79235 w 157831"/>
                  <a:gd name="connsiteY4" fmla="*/ 0 h 218970"/>
                  <a:gd name="connsiteX5" fmla="*/ 53036 w 157831"/>
                  <a:gd name="connsiteY5" fmla="*/ 10214 h 218970"/>
                  <a:gd name="connsiteX6" fmla="*/ 42812 w 157831"/>
                  <a:gd name="connsiteY6" fmla="*/ 40219 h 218970"/>
                  <a:gd name="connsiteX7" fmla="*/ 42812 w 157831"/>
                  <a:gd name="connsiteY7" fmla="*/ 51072 h 218970"/>
                  <a:gd name="connsiteX8" fmla="*/ 6390 w 157831"/>
                  <a:gd name="connsiteY8" fmla="*/ 51072 h 218970"/>
                  <a:gd name="connsiteX9" fmla="*/ 0 w 157831"/>
                  <a:gd name="connsiteY9" fmla="*/ 57456 h 218970"/>
                  <a:gd name="connsiteX10" fmla="*/ 0 w 157831"/>
                  <a:gd name="connsiteY10" fmla="*/ 212587 h 218970"/>
                  <a:gd name="connsiteX11" fmla="*/ 6390 w 157831"/>
                  <a:gd name="connsiteY11" fmla="*/ 218971 h 218970"/>
                  <a:gd name="connsiteX12" fmla="*/ 151441 w 157831"/>
                  <a:gd name="connsiteY12" fmla="*/ 218971 h 218970"/>
                  <a:gd name="connsiteX13" fmla="*/ 157831 w 157831"/>
                  <a:gd name="connsiteY13" fmla="*/ 212587 h 218970"/>
                  <a:gd name="connsiteX14" fmla="*/ 157831 w 157831"/>
                  <a:gd name="connsiteY14" fmla="*/ 58094 h 218970"/>
                  <a:gd name="connsiteX15" fmla="*/ 151441 w 157831"/>
                  <a:gd name="connsiteY15" fmla="*/ 51710 h 218970"/>
                  <a:gd name="connsiteX16" fmla="*/ 55592 w 157831"/>
                  <a:gd name="connsiteY16" fmla="*/ 40219 h 218970"/>
                  <a:gd name="connsiteX17" fmla="*/ 61982 w 157831"/>
                  <a:gd name="connsiteY17" fmla="*/ 19152 h 218970"/>
                  <a:gd name="connsiteX18" fmla="*/ 79235 w 157831"/>
                  <a:gd name="connsiteY18" fmla="*/ 12768 h 218970"/>
                  <a:gd name="connsiteX19" fmla="*/ 95849 w 157831"/>
                  <a:gd name="connsiteY19" fmla="*/ 19152 h 218970"/>
                  <a:gd name="connsiteX20" fmla="*/ 102878 w 157831"/>
                  <a:gd name="connsiteY20" fmla="*/ 42773 h 218970"/>
                  <a:gd name="connsiteX21" fmla="*/ 102878 w 157831"/>
                  <a:gd name="connsiteY21" fmla="*/ 51710 h 218970"/>
                  <a:gd name="connsiteX22" fmla="*/ 55592 w 157831"/>
                  <a:gd name="connsiteY22" fmla="*/ 51710 h 218970"/>
                  <a:gd name="connsiteX23" fmla="*/ 55592 w 157831"/>
                  <a:gd name="connsiteY23" fmla="*/ 40219 h 218970"/>
                  <a:gd name="connsiteX24" fmla="*/ 145051 w 157831"/>
                  <a:gd name="connsiteY24" fmla="*/ 206841 h 218970"/>
                  <a:gd name="connsiteX25" fmla="*/ 12780 w 157831"/>
                  <a:gd name="connsiteY25" fmla="*/ 206841 h 218970"/>
                  <a:gd name="connsiteX26" fmla="*/ 12780 w 157831"/>
                  <a:gd name="connsiteY26" fmla="*/ 64478 h 218970"/>
                  <a:gd name="connsiteX27" fmla="*/ 42812 w 157831"/>
                  <a:gd name="connsiteY27" fmla="*/ 64478 h 218970"/>
                  <a:gd name="connsiteX28" fmla="*/ 42812 w 157831"/>
                  <a:gd name="connsiteY28" fmla="*/ 78523 h 218970"/>
                  <a:gd name="connsiteX29" fmla="*/ 49202 w 157831"/>
                  <a:gd name="connsiteY29" fmla="*/ 84907 h 218970"/>
                  <a:gd name="connsiteX30" fmla="*/ 55592 w 157831"/>
                  <a:gd name="connsiteY30" fmla="*/ 78523 h 218970"/>
                  <a:gd name="connsiteX31" fmla="*/ 55592 w 157831"/>
                  <a:gd name="connsiteY31" fmla="*/ 64478 h 218970"/>
                  <a:gd name="connsiteX32" fmla="*/ 102878 w 157831"/>
                  <a:gd name="connsiteY32" fmla="*/ 64478 h 218970"/>
                  <a:gd name="connsiteX33" fmla="*/ 102878 w 157831"/>
                  <a:gd name="connsiteY33" fmla="*/ 78523 h 218970"/>
                  <a:gd name="connsiteX34" fmla="*/ 109268 w 157831"/>
                  <a:gd name="connsiteY34" fmla="*/ 84907 h 218970"/>
                  <a:gd name="connsiteX35" fmla="*/ 115658 w 157831"/>
                  <a:gd name="connsiteY35" fmla="*/ 78523 h 218970"/>
                  <a:gd name="connsiteX36" fmla="*/ 115658 w 157831"/>
                  <a:gd name="connsiteY36" fmla="*/ 64478 h 218970"/>
                  <a:gd name="connsiteX37" fmla="*/ 145690 w 157831"/>
                  <a:gd name="connsiteY37" fmla="*/ 64478 h 218970"/>
                  <a:gd name="connsiteX38" fmla="*/ 145690 w 157831"/>
                  <a:gd name="connsiteY38" fmla="*/ 206841 h 218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57831" h="218970">
                    <a:moveTo>
                      <a:pt x="151441" y="51710"/>
                    </a:moveTo>
                    <a:lnTo>
                      <a:pt x="115019" y="51710"/>
                    </a:lnTo>
                    <a:lnTo>
                      <a:pt x="115019" y="42773"/>
                    </a:lnTo>
                    <a:cubicBezTo>
                      <a:pt x="115019" y="42134"/>
                      <a:pt x="116297" y="22982"/>
                      <a:pt x="104795" y="10214"/>
                    </a:cubicBezTo>
                    <a:cubicBezTo>
                      <a:pt x="98405" y="3192"/>
                      <a:pt x="89459" y="0"/>
                      <a:pt x="79235" y="0"/>
                    </a:cubicBezTo>
                    <a:cubicBezTo>
                      <a:pt x="68372" y="0"/>
                      <a:pt x="59426" y="3192"/>
                      <a:pt x="53036" y="10214"/>
                    </a:cubicBezTo>
                    <a:cubicBezTo>
                      <a:pt x="42173" y="22344"/>
                      <a:pt x="42812" y="40219"/>
                      <a:pt x="42812" y="40219"/>
                    </a:cubicBezTo>
                    <a:lnTo>
                      <a:pt x="42812" y="51072"/>
                    </a:lnTo>
                    <a:lnTo>
                      <a:pt x="6390" y="51072"/>
                    </a:lnTo>
                    <a:cubicBezTo>
                      <a:pt x="2556" y="51072"/>
                      <a:pt x="0" y="53625"/>
                      <a:pt x="0" y="57456"/>
                    </a:cubicBezTo>
                    <a:lnTo>
                      <a:pt x="0" y="212587"/>
                    </a:lnTo>
                    <a:cubicBezTo>
                      <a:pt x="0" y="216417"/>
                      <a:pt x="2556" y="218971"/>
                      <a:pt x="6390" y="218971"/>
                    </a:cubicBezTo>
                    <a:lnTo>
                      <a:pt x="151441" y="218971"/>
                    </a:lnTo>
                    <a:cubicBezTo>
                      <a:pt x="155275" y="218971"/>
                      <a:pt x="157831" y="216417"/>
                      <a:pt x="157831" y="212587"/>
                    </a:cubicBezTo>
                    <a:lnTo>
                      <a:pt x="157831" y="58094"/>
                    </a:lnTo>
                    <a:cubicBezTo>
                      <a:pt x="157831" y="54902"/>
                      <a:pt x="155275" y="51710"/>
                      <a:pt x="151441" y="51710"/>
                    </a:cubicBezTo>
                    <a:close/>
                    <a:moveTo>
                      <a:pt x="55592" y="40219"/>
                    </a:moveTo>
                    <a:cubicBezTo>
                      <a:pt x="55592" y="40219"/>
                      <a:pt x="54953" y="26813"/>
                      <a:pt x="61982" y="19152"/>
                    </a:cubicBezTo>
                    <a:cubicBezTo>
                      <a:pt x="65816" y="14683"/>
                      <a:pt x="71567" y="12768"/>
                      <a:pt x="79235" y="12768"/>
                    </a:cubicBezTo>
                    <a:cubicBezTo>
                      <a:pt x="86264" y="12768"/>
                      <a:pt x="92015" y="14683"/>
                      <a:pt x="95849" y="19152"/>
                    </a:cubicBezTo>
                    <a:cubicBezTo>
                      <a:pt x="103517" y="27451"/>
                      <a:pt x="102878" y="42134"/>
                      <a:pt x="102878" y="42773"/>
                    </a:cubicBezTo>
                    <a:lnTo>
                      <a:pt x="102878" y="51710"/>
                    </a:lnTo>
                    <a:lnTo>
                      <a:pt x="55592" y="51710"/>
                    </a:lnTo>
                    <a:lnTo>
                      <a:pt x="55592" y="40219"/>
                    </a:lnTo>
                    <a:close/>
                    <a:moveTo>
                      <a:pt x="145051" y="206841"/>
                    </a:moveTo>
                    <a:lnTo>
                      <a:pt x="12780" y="206841"/>
                    </a:lnTo>
                    <a:lnTo>
                      <a:pt x="12780" y="64478"/>
                    </a:lnTo>
                    <a:lnTo>
                      <a:pt x="42812" y="64478"/>
                    </a:lnTo>
                    <a:lnTo>
                      <a:pt x="42812" y="78523"/>
                    </a:lnTo>
                    <a:cubicBezTo>
                      <a:pt x="42812" y="82353"/>
                      <a:pt x="45368" y="84907"/>
                      <a:pt x="49202" y="84907"/>
                    </a:cubicBezTo>
                    <a:cubicBezTo>
                      <a:pt x="53036" y="84907"/>
                      <a:pt x="55592" y="82353"/>
                      <a:pt x="55592" y="78523"/>
                    </a:cubicBezTo>
                    <a:lnTo>
                      <a:pt x="55592" y="64478"/>
                    </a:lnTo>
                    <a:lnTo>
                      <a:pt x="102878" y="64478"/>
                    </a:lnTo>
                    <a:lnTo>
                      <a:pt x="102878" y="78523"/>
                    </a:lnTo>
                    <a:cubicBezTo>
                      <a:pt x="102878" y="82353"/>
                      <a:pt x="105434" y="84907"/>
                      <a:pt x="109268" y="84907"/>
                    </a:cubicBezTo>
                    <a:cubicBezTo>
                      <a:pt x="113102" y="84907"/>
                      <a:pt x="115658" y="82353"/>
                      <a:pt x="115658" y="78523"/>
                    </a:cubicBezTo>
                    <a:lnTo>
                      <a:pt x="115658" y="64478"/>
                    </a:lnTo>
                    <a:lnTo>
                      <a:pt x="145690" y="64478"/>
                    </a:lnTo>
                    <a:lnTo>
                      <a:pt x="145690" y="206841"/>
                    </a:lnTo>
                    <a:close/>
                  </a:path>
                </a:pathLst>
              </a:custGeom>
              <a:grpFill/>
              <a:ln w="6390" cap="flat">
                <a:noFill/>
                <a:prstDash val="solid"/>
                <a:miter/>
              </a:ln>
            </p:spPr>
            <p:txBody>
              <a:bodyPr rtlCol="0" anchor="ctr"/>
              <a:lstStyle/>
              <a:p>
                <a:endParaRPr lang="en-US" dirty="0"/>
              </a:p>
            </p:txBody>
          </p:sp>
        </p:grpSp>
      </p:grpSp>
      <p:sp>
        <p:nvSpPr>
          <p:cNvPr id="42" name="Text Placeholder 3">
            <a:extLst>
              <a:ext uri="{FF2B5EF4-FFF2-40B4-BE49-F238E27FC236}">
                <a16:creationId xmlns:a16="http://schemas.microsoft.com/office/drawing/2014/main" id="{C0AA8A32-ECFC-4A21-9969-7D24AFA3E6CB}"/>
              </a:ext>
            </a:extLst>
          </p:cNvPr>
          <p:cNvSpPr>
            <a:spLocks noGrp="1"/>
          </p:cNvSpPr>
          <p:nvPr>
            <p:ph type="body" sz="quarter" idx="15"/>
          </p:nvPr>
        </p:nvSpPr>
        <p:spPr>
          <a:xfrm>
            <a:off x="536135" y="344424"/>
            <a:ext cx="4703575" cy="176869"/>
          </a:xfrm>
        </p:spPr>
        <p:txBody>
          <a:bodyPr/>
          <a:lstStyle/>
          <a:p>
            <a:r>
              <a:rPr lang="en-US" dirty="0"/>
              <a:t>Apprenticeship capstone – tree coverage </a:t>
            </a:r>
          </a:p>
        </p:txBody>
      </p:sp>
      <p:pic>
        <p:nvPicPr>
          <p:cNvPr id="11" name="Picture 10" descr="Timeline&#10;&#10;Description automatically generated">
            <a:extLst>
              <a:ext uri="{FF2B5EF4-FFF2-40B4-BE49-F238E27FC236}">
                <a16:creationId xmlns:a16="http://schemas.microsoft.com/office/drawing/2014/main" id="{55DC327C-F9C8-42A4-B348-BC171ACAC632}"/>
              </a:ext>
            </a:extLst>
          </p:cNvPr>
          <p:cNvPicPr>
            <a:picLocks noChangeAspect="1"/>
          </p:cNvPicPr>
          <p:nvPr/>
        </p:nvPicPr>
        <p:blipFill rotWithShape="1">
          <a:blip r:embed="rId8">
            <a:extLst>
              <a:ext uri="{28A0092B-C50C-407E-A947-70E740481C1C}">
                <a14:useLocalDpi xmlns:a14="http://schemas.microsoft.com/office/drawing/2010/main" val="0"/>
              </a:ext>
            </a:extLst>
          </a:blip>
          <a:srcRect l="11608" t="16870" r="8495" b="17844"/>
          <a:stretch/>
        </p:blipFill>
        <p:spPr>
          <a:xfrm>
            <a:off x="5057666" y="2386906"/>
            <a:ext cx="7023457" cy="3825958"/>
          </a:xfrm>
          <a:prstGeom prst="rect">
            <a:avLst/>
          </a:prstGeom>
        </p:spPr>
      </p:pic>
      <p:sp>
        <p:nvSpPr>
          <p:cNvPr id="45" name="Rectangle 44">
            <a:extLst>
              <a:ext uri="{FF2B5EF4-FFF2-40B4-BE49-F238E27FC236}">
                <a16:creationId xmlns:a16="http://schemas.microsoft.com/office/drawing/2014/main" id="{19CF342E-1108-4C55-A378-2E4AEB86D997}"/>
              </a:ext>
            </a:extLst>
          </p:cNvPr>
          <p:cNvSpPr/>
          <p:nvPr/>
        </p:nvSpPr>
        <p:spPr>
          <a:xfrm>
            <a:off x="5239710" y="1847804"/>
            <a:ext cx="5410450" cy="369332"/>
          </a:xfrm>
          <a:prstGeom prst="rect">
            <a:avLst/>
          </a:prstGeom>
          <a:noFill/>
        </p:spPr>
        <p:txBody>
          <a:bodyPr wrap="square" lIns="0" tIns="0" rIns="0" bIns="0">
            <a:spAutoFit/>
          </a:bodyPr>
          <a:lstStyle/>
          <a:p>
            <a:pPr marL="0" marR="0" lvl="0" indent="0" algn="l" defTabSz="1216122"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Open Sans" panose="020B0606030504020204" pitchFamily="34" charset="0"/>
                <a:ea typeface="Open Sans" panose="020B0606030504020204" pitchFamily="34" charset="0"/>
                <a:cs typeface="Open Sans" panose="020B0606030504020204" pitchFamily="34" charset="0"/>
              </a:rPr>
              <a:t>Decision Tree Classifier Example</a:t>
            </a:r>
          </a:p>
        </p:txBody>
      </p:sp>
    </p:spTree>
    <p:extLst>
      <p:ext uri="{BB962C8B-B14F-4D97-AF65-F5344CB8AC3E}">
        <p14:creationId xmlns:p14="http://schemas.microsoft.com/office/powerpoint/2010/main" val="3633800212"/>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Z5FrgaIBQc6Z1lj4QLb9z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K1NPoslbQvecIMy5vG3F5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ul5jkxtSRs6J1yt1aDpsow"/>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F0IIAzwASru4RLKyiBqs5w"/>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F0IIAzwASru4RLKyiBqs5w"/>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0p38YunjTomr5e9g7fRK7w"/>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ykC.RM5OQOWUO.idsCsrf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NsHjdvStRiOIw0AeEXVxNQ"/>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loitte Consulting Scrapbook">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ustom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_CommercialOrg_template_2020" id="{D32F86C5-6E97-174B-AF1F-49E790DA0834}" vid="{A6D12DED-5EF3-5249-A518-6826C0E517DB}"/>
    </a:ext>
  </a:extLst>
</a:theme>
</file>

<file path=ppt/theme/theme3.xml><?xml version="1.0" encoding="utf-8"?>
<a:theme xmlns:a="http://schemas.openxmlformats.org/drawingml/2006/main" name="1_Deloitte Consulting Scrapbook">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Custom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_CommercialOrg_template_2020" id="{D32F86C5-6E97-174B-AF1F-49E790DA0834}" vid="{A6D12DED-5EF3-5249-A518-6826C0E517DB}"/>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4448</TotalTime>
  <Words>2677</Words>
  <Application>Microsoft Office PowerPoint</Application>
  <PresentationFormat>Widescreen</PresentationFormat>
  <Paragraphs>440</Paragraphs>
  <Slides>21</Slides>
  <Notes>17</Notes>
  <HiddenSlides>0</HiddenSlides>
  <MMClips>0</MMClips>
  <ScaleCrop>false</ScaleCrop>
  <HeadingPairs>
    <vt:vector size="8" baseType="variant">
      <vt:variant>
        <vt:lpstr>Fonts Used</vt:lpstr>
      </vt:variant>
      <vt:variant>
        <vt:i4>15</vt:i4>
      </vt:variant>
      <vt:variant>
        <vt:lpstr>Theme</vt:lpstr>
      </vt:variant>
      <vt:variant>
        <vt:i4>3</vt:i4>
      </vt:variant>
      <vt:variant>
        <vt:lpstr>Embedded OLE Servers</vt:lpstr>
      </vt:variant>
      <vt:variant>
        <vt:i4>1</vt:i4>
      </vt:variant>
      <vt:variant>
        <vt:lpstr>Slide Titles</vt:lpstr>
      </vt:variant>
      <vt:variant>
        <vt:i4>21</vt:i4>
      </vt:variant>
    </vt:vector>
  </HeadingPairs>
  <TitlesOfParts>
    <vt:vector size="40" baseType="lpstr">
      <vt:lpstr>Arial</vt:lpstr>
      <vt:lpstr>Calibri</vt:lpstr>
      <vt:lpstr>Calibri Light</vt:lpstr>
      <vt:lpstr>Cambria Math</vt:lpstr>
      <vt:lpstr>Chronicle Display Black</vt:lpstr>
      <vt:lpstr>Frutiger Next Pro Light</vt:lpstr>
      <vt:lpstr>Frutiger Next Pro Light Italic</vt:lpstr>
      <vt:lpstr>Open Sans</vt:lpstr>
      <vt:lpstr>Open Sans Extrabold</vt:lpstr>
      <vt:lpstr>Open Sans Light</vt:lpstr>
      <vt:lpstr>Open Sans Semibold</vt:lpstr>
      <vt:lpstr>Times New Roman</vt:lpstr>
      <vt:lpstr>Verdana</vt:lpstr>
      <vt:lpstr>Wingdings</vt:lpstr>
      <vt:lpstr>Wingdings 2</vt:lpstr>
      <vt:lpstr>Office Theme</vt:lpstr>
      <vt:lpstr>Deloitte Consulting Scrapbook</vt:lpstr>
      <vt:lpstr>1_Deloitte Consulting Scrapbook</vt:lpstr>
      <vt:lpstr>think-cell Slide</vt:lpstr>
      <vt:lpstr>AI Academy Apprenticeship Capstone  Tree Coverage</vt:lpstr>
      <vt:lpstr>Agenda</vt:lpstr>
      <vt:lpstr>Project Goals</vt:lpstr>
      <vt:lpstr>Business Understanding </vt:lpstr>
      <vt:lpstr>Data </vt:lpstr>
      <vt:lpstr>Data Understanding</vt:lpstr>
      <vt:lpstr>Data Preparation  </vt:lpstr>
      <vt:lpstr>Methods</vt:lpstr>
      <vt:lpstr>Methodology  </vt:lpstr>
      <vt:lpstr>Evaluation Metrics </vt:lpstr>
      <vt:lpstr>Results</vt:lpstr>
      <vt:lpstr>Initial Results </vt:lpstr>
      <vt:lpstr>Hyperparameters </vt:lpstr>
      <vt:lpstr>Secondary Results</vt:lpstr>
      <vt:lpstr>Approach</vt:lpstr>
      <vt:lpstr>How is the current Grocery landscape changing?</vt:lpstr>
      <vt:lpstr>What it will take to do this well – four factors</vt:lpstr>
      <vt:lpstr>Integrated ORs are gaining market traction</vt:lpstr>
      <vt:lpstr>Digital transformations are key to enterprise sales</vt:lpstr>
      <vt:lpstr>Recommended future state operating model</vt:lpstr>
      <vt:lpstr>Our approach is grounded in consumer insights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Academy Aprentiship Capstone  Tree Coverage</dc:title>
  <dc:creator>Reagan, Sage</dc:creator>
  <cp:lastModifiedBy>Reagan, Sage</cp:lastModifiedBy>
  <cp:revision>7</cp:revision>
  <dcterms:created xsi:type="dcterms:W3CDTF">2023-03-25T21:24:00Z</dcterms:created>
  <dcterms:modified xsi:type="dcterms:W3CDTF">2023-04-05T05:19:42Z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2023-03-25T21:24:00Z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e0fa9895-d65c-4bd3-9122-27b55357c824</vt:lpwstr>
  </property>
  <property fmtid="{D5CDD505-2E9C-101B-9397-08002B2CF9AE}" pid="8" name="MSIP_Label_ea60d57e-af5b-4752-ac57-3e4f28ca11dc_ContentBits">
    <vt:lpwstr>0</vt:lpwstr>
  </property>
</Properties>
</file>

<file path=docProps/thumbnail.jpeg>
</file>